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diagrams/data3.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5.xml" ContentType="application/vnd.openxmlformats-officedocument.drawingml.diagramData+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layout3.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charts/colors4.xml" ContentType="application/vnd.ms-office.chartcolor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style3.xml" ContentType="application/vnd.ms-office.chartstyle+xml"/>
  <Override PartName="/ppt/charts/colors3.xml" ContentType="application/vnd.ms-office.chartcolorstyle+xml"/>
  <Override PartName="/ppt/theme/theme1.xml" ContentType="application/vnd.openxmlformats-officedocument.theme+xml"/>
  <Override PartName="/ppt/charts/chart4.xml" ContentType="application/vnd.openxmlformats-officedocument.drawingml.chart+xml"/>
  <Override PartName="/ppt/charts/style4.xml" ContentType="application/vnd.ms-office.chart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ppt/revisionInfo.xml" ContentType="application/vnd.ms-powerpoint.revisioninfo+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9"/>
  </p:notesMasterIdLst>
  <p:handoutMasterIdLst>
    <p:handoutMasterId r:id="rId50"/>
  </p:handoutMasterIdLst>
  <p:sldIdLst>
    <p:sldId id="265" r:id="rId5"/>
    <p:sldId id="256" r:id="rId6"/>
    <p:sldId id="257" r:id="rId7"/>
    <p:sldId id="313" r:id="rId8"/>
    <p:sldId id="315" r:id="rId9"/>
    <p:sldId id="275" r:id="rId10"/>
    <p:sldId id="266" r:id="rId11"/>
    <p:sldId id="306" r:id="rId12"/>
    <p:sldId id="267" r:id="rId13"/>
    <p:sldId id="309" r:id="rId14"/>
    <p:sldId id="276" r:id="rId15"/>
    <p:sldId id="272" r:id="rId16"/>
    <p:sldId id="307" r:id="rId17"/>
    <p:sldId id="319" r:id="rId18"/>
    <p:sldId id="278" r:id="rId19"/>
    <p:sldId id="320" r:id="rId20"/>
    <p:sldId id="318" r:id="rId21"/>
    <p:sldId id="312" r:id="rId22"/>
    <p:sldId id="280" r:id="rId23"/>
    <p:sldId id="282" r:id="rId24"/>
    <p:sldId id="283" r:id="rId25"/>
    <p:sldId id="284" r:id="rId26"/>
    <p:sldId id="293" r:id="rId27"/>
    <p:sldId id="286" r:id="rId28"/>
    <p:sldId id="288" r:id="rId29"/>
    <p:sldId id="289" r:id="rId30"/>
    <p:sldId id="296" r:id="rId31"/>
    <p:sldId id="316" r:id="rId32"/>
    <p:sldId id="290" r:id="rId33"/>
    <p:sldId id="291" r:id="rId34"/>
    <p:sldId id="294" r:id="rId35"/>
    <p:sldId id="292" r:id="rId36"/>
    <p:sldId id="299" r:id="rId37"/>
    <p:sldId id="300" r:id="rId38"/>
    <p:sldId id="317" r:id="rId39"/>
    <p:sldId id="301" r:id="rId40"/>
    <p:sldId id="303" r:id="rId41"/>
    <p:sldId id="302" r:id="rId42"/>
    <p:sldId id="304" r:id="rId43"/>
    <p:sldId id="305" r:id="rId44"/>
    <p:sldId id="308" r:id="rId45"/>
    <p:sldId id="314" r:id="rId46"/>
    <p:sldId id="310" r:id="rId47"/>
    <p:sldId id="311" r:id="rId4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F9FA"/>
    <a:srgbClr val="AE78D6"/>
    <a:srgbClr val="F5F0FA"/>
    <a:srgbClr val="EFE5F7"/>
    <a:srgbClr val="18C6CA"/>
    <a:srgbClr val="139A9D"/>
    <a:srgbClr val="E4FBFC"/>
    <a:srgbClr val="8BEFF1"/>
    <a:srgbClr val="32E2E6"/>
    <a:srgbClr val="EFF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FC2B8-8BA2-4F9C-9442-6A45A19B80F5}" v="4" dt="2019-08-15T18:09:32.60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105" d="100"/>
          <a:sy n="105" d="100"/>
        </p:scale>
        <p:origin x="126" y="306"/>
      </p:cViewPr>
      <p:guideLst/>
    </p:cSldViewPr>
  </p:slideViewPr>
  <p:notesTextViewPr>
    <p:cViewPr>
      <p:scale>
        <a:sx n="1" d="1"/>
        <a:sy n="1" d="1"/>
      </p:scale>
      <p:origin x="0" y="0"/>
    </p:cViewPr>
  </p:notesTextViewPr>
  <p:notesViewPr>
    <p:cSldViewPr snapToGrid="0">
      <p:cViewPr varScale="1">
        <p:scale>
          <a:sx n="55" d="100"/>
          <a:sy n="55" d="100"/>
        </p:scale>
        <p:origin x="304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a.lopez\Documents\Copia%20de%20Copia%20de%20190513_resumen%20autodiagn&#243;stic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dk1"/>
                </a:solidFill>
                <a:latin typeface="Arial" panose="020B0604020202020204" pitchFamily="34" charset="0"/>
                <a:ea typeface="+mn-ea"/>
                <a:cs typeface="Arial" panose="020B0604020202020204" pitchFamily="34" charset="0"/>
              </a:defRPr>
            </a:pPr>
            <a:r>
              <a:rPr lang="es-CO" sz="1200" b="1" dirty="0">
                <a:latin typeface="Arial" panose="020B0604020202020204" pitchFamily="34" charset="0"/>
                <a:cs typeface="Arial" panose="020B0604020202020204" pitchFamily="34" charset="0"/>
              </a:rPr>
              <a:t>Puntaje obtenido en Medición</a:t>
            </a:r>
            <a:r>
              <a:rPr lang="es-CO" sz="1200" b="1" baseline="0" dirty="0">
                <a:latin typeface="Arial" panose="020B0604020202020204" pitchFamily="34" charset="0"/>
                <a:cs typeface="Arial" panose="020B0604020202020204" pitchFamily="34" charset="0"/>
              </a:rPr>
              <a:t> de la Implementación de las </a:t>
            </a:r>
            <a:r>
              <a:rPr lang="es-CO" sz="1200" b="1" dirty="0">
                <a:latin typeface="Arial" panose="020B0604020202020204" pitchFamily="34" charset="0"/>
                <a:cs typeface="Arial" panose="020B0604020202020204" pitchFamily="34" charset="0"/>
              </a:rPr>
              <a:t>Políticas del Modelo Integrado de Planeación y Gestión-MIPG</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dk1"/>
              </a:solidFill>
              <a:latin typeface="Arial" panose="020B0604020202020204" pitchFamily="34" charset="0"/>
              <a:ea typeface="+mn-ea"/>
              <a:cs typeface="Arial" panose="020B0604020202020204" pitchFamily="34" charset="0"/>
            </a:defRPr>
          </a:pPr>
          <a:endParaRPr lang="es-CO"/>
        </a:p>
      </c:txPr>
    </c:title>
    <c:autoTitleDeleted val="0"/>
    <c:plotArea>
      <c:layout/>
      <c:barChart>
        <c:barDir val="bar"/>
        <c:grouping val="clustered"/>
        <c:varyColors val="0"/>
        <c:ser>
          <c:idx val="0"/>
          <c:order val="0"/>
          <c:tx>
            <c:v>FURAG</c:v>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2-EDFA-480C-A40F-0272A2AC2AC8}"/>
              </c:ext>
            </c:extLst>
          </c:dPt>
          <c:dPt>
            <c:idx val="1"/>
            <c:invertIfNegative val="0"/>
            <c:bubble3D val="0"/>
            <c:spPr>
              <a:solidFill>
                <a:srgbClr val="FFC000"/>
              </a:solidFill>
              <a:ln>
                <a:noFill/>
              </a:ln>
              <a:effectLst/>
            </c:spPr>
            <c:extLst>
              <c:ext xmlns:c16="http://schemas.microsoft.com/office/drawing/2014/chart" uri="{C3380CC4-5D6E-409C-BE32-E72D297353CC}">
                <c16:uniqueId val="{00000003-EDFA-480C-A40F-0272A2AC2AC8}"/>
              </c:ext>
            </c:extLst>
          </c:dPt>
          <c:dPt>
            <c:idx val="2"/>
            <c:invertIfNegative val="0"/>
            <c:bubble3D val="0"/>
            <c:spPr>
              <a:solidFill>
                <a:srgbClr val="00B050"/>
              </a:solidFill>
              <a:ln>
                <a:noFill/>
              </a:ln>
              <a:effectLst/>
            </c:spPr>
            <c:extLst>
              <c:ext xmlns:c16="http://schemas.microsoft.com/office/drawing/2014/chart" uri="{C3380CC4-5D6E-409C-BE32-E72D297353CC}">
                <c16:uniqueId val="{00000004-EDFA-480C-A40F-0272A2AC2AC8}"/>
              </c:ext>
            </c:extLst>
          </c:dPt>
          <c:dPt>
            <c:idx val="3"/>
            <c:invertIfNegative val="0"/>
            <c:bubble3D val="0"/>
            <c:spPr>
              <a:solidFill>
                <a:srgbClr val="00B0F0"/>
              </a:solidFill>
              <a:ln>
                <a:noFill/>
              </a:ln>
              <a:effectLst/>
            </c:spPr>
            <c:extLst>
              <c:ext xmlns:c16="http://schemas.microsoft.com/office/drawing/2014/chart" uri="{C3380CC4-5D6E-409C-BE32-E72D297353CC}">
                <c16:uniqueId val="{00000005-EDFA-480C-A40F-0272A2AC2AC8}"/>
              </c:ext>
            </c:extLst>
          </c:dPt>
          <c:dPt>
            <c:idx val="4"/>
            <c:invertIfNegative val="0"/>
            <c:bubble3D val="0"/>
            <c:spPr>
              <a:solidFill>
                <a:srgbClr val="FF0000"/>
              </a:solidFill>
              <a:ln>
                <a:noFill/>
              </a:ln>
              <a:effectLst/>
            </c:spPr>
            <c:extLst>
              <c:ext xmlns:c16="http://schemas.microsoft.com/office/drawing/2014/chart" uri="{C3380CC4-5D6E-409C-BE32-E72D297353CC}">
                <c16:uniqueId val="{00000006-EDFA-480C-A40F-0272A2AC2AC8}"/>
              </c:ext>
            </c:extLst>
          </c:dPt>
          <c:dPt>
            <c:idx val="5"/>
            <c:invertIfNegative val="0"/>
            <c:bubble3D val="0"/>
            <c:spPr>
              <a:solidFill>
                <a:schemeClr val="accent1"/>
              </a:solidFill>
              <a:ln>
                <a:solidFill>
                  <a:srgbClr val="0070C0"/>
                </a:solidFill>
              </a:ln>
              <a:effectLst/>
            </c:spPr>
            <c:extLst>
              <c:ext xmlns:c16="http://schemas.microsoft.com/office/drawing/2014/chart" uri="{C3380CC4-5D6E-409C-BE32-E72D297353CC}">
                <c16:uniqueId val="{00000007-EDFA-480C-A40F-0272A2AC2AC8}"/>
              </c:ext>
            </c:extLst>
          </c:dPt>
          <c:dPt>
            <c:idx val="6"/>
            <c:invertIfNegative val="0"/>
            <c:bubble3D val="0"/>
            <c:spPr>
              <a:solidFill>
                <a:srgbClr val="46AE4C"/>
              </a:solidFill>
              <a:ln>
                <a:noFill/>
              </a:ln>
              <a:effectLst/>
            </c:spPr>
            <c:extLst>
              <c:ext xmlns:c16="http://schemas.microsoft.com/office/drawing/2014/chart" uri="{C3380CC4-5D6E-409C-BE32-E72D297353CC}">
                <c16:uniqueId val="{00000008-EDFA-480C-A40F-0272A2AC2AC8}"/>
              </c:ext>
            </c:extLst>
          </c:dPt>
          <c:dPt>
            <c:idx val="7"/>
            <c:invertIfNegative val="0"/>
            <c:bubble3D val="0"/>
            <c:spPr>
              <a:solidFill>
                <a:srgbClr val="F4B2B4"/>
              </a:solidFill>
              <a:ln>
                <a:noFill/>
              </a:ln>
              <a:effectLst/>
            </c:spPr>
            <c:extLst>
              <c:ext xmlns:c16="http://schemas.microsoft.com/office/drawing/2014/chart" uri="{C3380CC4-5D6E-409C-BE32-E72D297353CC}">
                <c16:uniqueId val="{00000009-EDFA-480C-A40F-0272A2AC2AC8}"/>
              </c:ext>
            </c:extLst>
          </c:dPt>
          <c:dPt>
            <c:idx val="8"/>
            <c:invertIfNegative val="0"/>
            <c:bubble3D val="0"/>
            <c:spPr>
              <a:solidFill>
                <a:schemeClr val="accent4">
                  <a:lumMod val="75000"/>
                </a:schemeClr>
              </a:solidFill>
              <a:ln>
                <a:noFill/>
              </a:ln>
              <a:effectLst/>
            </c:spPr>
            <c:extLst>
              <c:ext xmlns:c16="http://schemas.microsoft.com/office/drawing/2014/chart" uri="{C3380CC4-5D6E-409C-BE32-E72D297353CC}">
                <c16:uniqueId val="{0000000A-EDFA-480C-A40F-0272A2AC2AC8}"/>
              </c:ext>
            </c:extLst>
          </c:dPt>
          <c:dPt>
            <c:idx val="9"/>
            <c:invertIfNegative val="0"/>
            <c:bubble3D val="0"/>
            <c:spPr>
              <a:solidFill>
                <a:schemeClr val="accent3"/>
              </a:solidFill>
              <a:ln>
                <a:noFill/>
              </a:ln>
              <a:effectLst/>
            </c:spPr>
            <c:extLst>
              <c:ext xmlns:c16="http://schemas.microsoft.com/office/drawing/2014/chart" uri="{C3380CC4-5D6E-409C-BE32-E72D297353CC}">
                <c16:uniqueId val="{0000000B-EDFA-480C-A40F-0272A2AC2AC8}"/>
              </c:ext>
            </c:extLst>
          </c:dPt>
          <c:dPt>
            <c:idx val="10"/>
            <c:invertIfNegative val="0"/>
            <c:bubble3D val="0"/>
            <c:spPr>
              <a:solidFill>
                <a:srgbClr val="002060"/>
              </a:solidFill>
              <a:ln>
                <a:noFill/>
              </a:ln>
              <a:effectLst/>
            </c:spPr>
            <c:extLst>
              <c:ext xmlns:c16="http://schemas.microsoft.com/office/drawing/2014/chart" uri="{C3380CC4-5D6E-409C-BE32-E72D297353CC}">
                <c16:uniqueId val="{0000000C-EDFA-480C-A40F-0272A2AC2AC8}"/>
              </c:ext>
            </c:extLst>
          </c:dPt>
          <c:dPt>
            <c:idx val="11"/>
            <c:invertIfNegative val="0"/>
            <c:bubble3D val="0"/>
            <c:spPr>
              <a:solidFill>
                <a:schemeClr val="accent2">
                  <a:lumMod val="75000"/>
                </a:schemeClr>
              </a:solidFill>
              <a:ln>
                <a:noFill/>
              </a:ln>
              <a:effectLst/>
            </c:spPr>
            <c:extLst>
              <c:ext xmlns:c16="http://schemas.microsoft.com/office/drawing/2014/chart" uri="{C3380CC4-5D6E-409C-BE32-E72D297353CC}">
                <c16:uniqueId val="{0000000D-EDFA-480C-A40F-0272A2AC2AC8}"/>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E-EDFA-480C-A40F-0272A2AC2AC8}"/>
              </c:ext>
            </c:extLst>
          </c:dPt>
          <c:dPt>
            <c:idx val="13"/>
            <c:invertIfNegative val="0"/>
            <c:bubble3D val="0"/>
            <c:spPr>
              <a:solidFill>
                <a:srgbClr val="C00000"/>
              </a:solidFill>
              <a:ln>
                <a:noFill/>
              </a:ln>
              <a:effectLst/>
            </c:spPr>
            <c:extLst>
              <c:ext xmlns:c16="http://schemas.microsoft.com/office/drawing/2014/chart" uri="{C3380CC4-5D6E-409C-BE32-E72D297353CC}">
                <c16:uniqueId val="{0000000F-EDFA-480C-A40F-0272A2AC2AC8}"/>
              </c:ext>
            </c:extLst>
          </c:dPt>
          <c:dPt>
            <c:idx val="14"/>
            <c:invertIfNegative val="0"/>
            <c:bubble3D val="0"/>
            <c:spPr>
              <a:solidFill>
                <a:schemeClr val="accent5">
                  <a:lumMod val="75000"/>
                </a:schemeClr>
              </a:solidFill>
              <a:ln>
                <a:noFill/>
              </a:ln>
              <a:effectLst/>
            </c:spPr>
            <c:extLst>
              <c:ext xmlns:c16="http://schemas.microsoft.com/office/drawing/2014/chart" uri="{C3380CC4-5D6E-409C-BE32-E72D297353CC}">
                <c16:uniqueId val="{00000010-EDFA-480C-A40F-0272A2AC2AC8}"/>
              </c:ext>
            </c:extLst>
          </c:dPt>
          <c:dPt>
            <c:idx val="15"/>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1-EDFA-480C-A40F-0272A2AC2AC8}"/>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1. Gestión Estratégica del Talento Humano</c:v>
                </c:pt>
                <c:pt idx="1">
                  <c:v>2. Integridad</c:v>
                </c:pt>
                <c:pt idx="2">
                  <c:v>3. Planeación Institucional</c:v>
                </c:pt>
                <c:pt idx="3">
                  <c:v>4. Gestión Presupuestal y Eficiencia del Gasto Público</c:v>
                </c:pt>
                <c:pt idx="4">
                  <c:v>5. Fortalecimiento Organizacional y Simplificación de Procesos</c:v>
                </c:pt>
                <c:pt idx="5">
                  <c:v>6. Gobierno Digital</c:v>
                </c:pt>
                <c:pt idx="6">
                  <c:v>7. Seguridad Digital</c:v>
                </c:pt>
                <c:pt idx="7">
                  <c:v>8. Defensa Jurídica</c:v>
                </c:pt>
                <c:pt idx="8">
                  <c:v>9. Transparencia, Acceso a la Información y lucha contra la Corrupción</c:v>
                </c:pt>
                <c:pt idx="9">
                  <c:v>10. Servicio al ciudadano</c:v>
                </c:pt>
                <c:pt idx="10">
                  <c:v>11. Racionalización de Trámites</c:v>
                </c:pt>
                <c:pt idx="11">
                  <c:v>12. Participación Ciudadana en la Gestión Pública</c:v>
                </c:pt>
                <c:pt idx="12">
                  <c:v>13. Seguimiento y Evaluación del Desempeño Institucional</c:v>
                </c:pt>
                <c:pt idx="13">
                  <c:v>14. Gestión Documental</c:v>
                </c:pt>
                <c:pt idx="14">
                  <c:v>15. Gestión del Conocimiento</c:v>
                </c:pt>
                <c:pt idx="15">
                  <c:v>16. Control Interno</c:v>
                </c:pt>
              </c:strCache>
            </c:strRef>
          </c:cat>
          <c:val>
            <c:numRef>
              <c:f>Hoja1!$B$2:$B$17</c:f>
              <c:numCache>
                <c:formatCode>0.0</c:formatCode>
                <c:ptCount val="16"/>
                <c:pt idx="0">
                  <c:v>69.900000000000006</c:v>
                </c:pt>
                <c:pt idx="1">
                  <c:v>69.2</c:v>
                </c:pt>
                <c:pt idx="2">
                  <c:v>64.8</c:v>
                </c:pt>
                <c:pt idx="3">
                  <c:v>72.7</c:v>
                </c:pt>
                <c:pt idx="4">
                  <c:v>64.599999999999994</c:v>
                </c:pt>
                <c:pt idx="5">
                  <c:v>68.599999999999994</c:v>
                </c:pt>
                <c:pt idx="6">
                  <c:v>62.4</c:v>
                </c:pt>
                <c:pt idx="7">
                  <c:v>69</c:v>
                </c:pt>
                <c:pt idx="8">
                  <c:v>73.7</c:v>
                </c:pt>
                <c:pt idx="9">
                  <c:v>74.3</c:v>
                </c:pt>
                <c:pt idx="10">
                  <c:v>68.8</c:v>
                </c:pt>
                <c:pt idx="11">
                  <c:v>74.8</c:v>
                </c:pt>
                <c:pt idx="12">
                  <c:v>64.3</c:v>
                </c:pt>
                <c:pt idx="13">
                  <c:v>74.2</c:v>
                </c:pt>
                <c:pt idx="14">
                  <c:v>57.6</c:v>
                </c:pt>
                <c:pt idx="15">
                  <c:v>67.7</c:v>
                </c:pt>
              </c:numCache>
            </c:numRef>
          </c:val>
          <c:extLst>
            <c:ext xmlns:c16="http://schemas.microsoft.com/office/drawing/2014/chart" uri="{C3380CC4-5D6E-409C-BE32-E72D297353CC}">
              <c16:uniqueId val="{00000000-EDFA-480C-A40F-0272A2AC2AC8}"/>
            </c:ext>
          </c:extLst>
        </c:ser>
        <c:dLbls>
          <c:showLegendKey val="0"/>
          <c:showVal val="0"/>
          <c:showCatName val="0"/>
          <c:showSerName val="0"/>
          <c:showPercent val="0"/>
          <c:showBubbleSize val="0"/>
        </c:dLbls>
        <c:gapWidth val="182"/>
        <c:axId val="1604995439"/>
        <c:axId val="1495193391"/>
      </c:barChart>
      <c:catAx>
        <c:axId val="16049954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O"/>
          </a:p>
        </c:txPr>
        <c:crossAx val="1495193391"/>
        <c:crosses val="autoZero"/>
        <c:auto val="1"/>
        <c:lblAlgn val="ctr"/>
        <c:lblOffset val="100"/>
        <c:noMultiLvlLbl val="0"/>
      </c:catAx>
      <c:valAx>
        <c:axId val="1495193391"/>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O"/>
          </a:p>
        </c:txPr>
        <c:crossAx val="1604995439"/>
        <c:crosses val="autoZero"/>
        <c:crossBetween val="between"/>
      </c:valAx>
      <c:spPr>
        <a:noFill/>
        <a:ln>
          <a:noFill/>
        </a:ln>
        <a:effectLst/>
      </c:spPr>
    </c:plotArea>
    <c:plotVisOnly val="1"/>
    <c:dispBlanksAs val="gap"/>
    <c:showDLblsOverMax val="0"/>
  </c:chart>
  <c:spPr>
    <a:noFill/>
    <a:ln w="12700" cap="flat" cmpd="sng" algn="ctr">
      <a:solidFill>
        <a:srgbClr val="7030A0"/>
      </a:solidFill>
      <a:prstDash val="solid"/>
      <a:miter lim="800000"/>
    </a:ln>
    <a:effectLst/>
  </c:spPr>
  <c:txPr>
    <a:bodyPr/>
    <a:lstStyle/>
    <a:p>
      <a:pPr>
        <a:defRPr>
          <a:solidFill>
            <a:schemeClr val="dk1"/>
          </a:solidFill>
          <a:latin typeface="+mn-lt"/>
          <a:ea typeface="+mn-ea"/>
          <a:cs typeface="+mn-cs"/>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58676238410002"/>
          <c:y val="4.9665156601318962E-2"/>
          <c:w val="0.51545677603209439"/>
          <c:h val="0.95033484339868102"/>
        </c:manualLayout>
      </c:layout>
      <c:pieChart>
        <c:varyColors val="1"/>
        <c:ser>
          <c:idx val="0"/>
          <c:order val="0"/>
          <c:explosion val="2"/>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5A9-4487-91A4-B9258EB7EE1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5A9-4487-91A4-B9258EB7EE1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15A9-4487-91A4-B9258EB7EE1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15A9-4487-91A4-B9258EB7EE1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15A9-4487-91A4-B9258EB7EE1B}"/>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15A9-4487-91A4-B9258EB7EE1B}"/>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15A9-4487-91A4-B9258EB7EE1B}"/>
              </c:ext>
            </c:extLst>
          </c:dPt>
          <c:dLbls>
            <c:dLbl>
              <c:idx val="0"/>
              <c:layout>
                <c:manualLayout>
                  <c:x val="1.4529527559055119E-2"/>
                  <c:y val="0.1648818897637795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A9-4487-91A4-B9258EB7EE1B}"/>
                </c:ext>
              </c:extLst>
            </c:dLbl>
            <c:dLbl>
              <c:idx val="2"/>
              <c:layout>
                <c:manualLayout>
                  <c:x val="6.7680535557061564E-2"/>
                  <c:y val="0.1888465716786386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A9-4487-91A4-B9258EB7EE1B}"/>
                </c:ext>
              </c:extLst>
            </c:dLbl>
            <c:dLbl>
              <c:idx val="3"/>
              <c:layout>
                <c:manualLayout>
                  <c:x val="3.8009054233412616E-2"/>
                  <c:y val="0.1157369691426633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5A9-4487-91A4-B9258EB7EE1B}"/>
                </c:ext>
              </c:extLst>
            </c:dLbl>
            <c:dLbl>
              <c:idx val="4"/>
              <c:layout>
                <c:manualLayout>
                  <c:x val="1.9869846568008127E-2"/>
                  <c:y val="0.1137671493943658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5A9-4487-91A4-B9258EB7EE1B}"/>
                </c:ext>
              </c:extLst>
            </c:dLbl>
            <c:dLbl>
              <c:idx val="5"/>
              <c:layout>
                <c:manualLayout>
                  <c:x val="1.794155463834983E-3"/>
                  <c:y val="5.60275071649966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15:layout>
                    <c:manualLayout>
                      <c:w val="3.872782670238549E-2"/>
                      <c:h val="0.12079801711445849"/>
                    </c:manualLayout>
                  </c15:layout>
                </c:ext>
                <c:ext xmlns:c16="http://schemas.microsoft.com/office/drawing/2014/chart" uri="{C3380CC4-5D6E-409C-BE32-E72D297353CC}">
                  <c16:uniqueId val="{0000000B-15A9-4487-91A4-B9258EB7EE1B}"/>
                </c:ext>
              </c:extLst>
            </c:dLbl>
            <c:dLbl>
              <c:idx val="6"/>
              <c:layout>
                <c:manualLayout>
                  <c:x val="1.6180241759108205E-2"/>
                  <c:y val="3.590475642462789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s-CO"/>
                </a:p>
              </c:txPr>
              <c:dLblPos val="bestFit"/>
              <c:showLegendKey val="0"/>
              <c:showVal val="0"/>
              <c:showCatName val="0"/>
              <c:showSerName val="0"/>
              <c:showPercent val="1"/>
              <c:showBubbleSize val="0"/>
              <c:extLst>
                <c:ext xmlns:c15="http://schemas.microsoft.com/office/drawing/2012/chart" uri="{CE6537A1-D6FC-4f65-9D91-7224C49458BB}">
                  <c15:layout>
                    <c:manualLayout>
                      <c:w val="5.0648702126421356E-2"/>
                      <c:h val="7.6841573796421953E-2"/>
                    </c:manualLayout>
                  </c15:layout>
                </c:ext>
                <c:ext xmlns:c16="http://schemas.microsoft.com/office/drawing/2014/chart" uri="{C3380CC4-5D6E-409C-BE32-E72D297353CC}">
                  <c16:uniqueId val="{0000000D-15A9-4487-91A4-B9258EB7EE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Hoja1!$A$2:$A$8</c:f>
              <c:strCache>
                <c:ptCount val="7"/>
                <c:pt idx="0">
                  <c:v>Concurso De Méritos (1)</c:v>
                </c:pt>
                <c:pt idx="1">
                  <c:v>Contratación Directa</c:v>
                </c:pt>
                <c:pt idx="2">
                  <c:v>Licitación Pública</c:v>
                </c:pt>
                <c:pt idx="3">
                  <c:v>Mínima Cuantía</c:v>
                </c:pt>
                <c:pt idx="4">
                  <c:v>Selección Abreviada - Acuerdo Marco De Precios</c:v>
                </c:pt>
                <c:pt idx="5">
                  <c:v>Selección Abreviada - Menor Cuantía</c:v>
                </c:pt>
                <c:pt idx="6">
                  <c:v>Selección Abreviada - Subasta Inversa</c:v>
                </c:pt>
              </c:strCache>
            </c:strRef>
          </c:cat>
          <c:val>
            <c:numRef>
              <c:f>Hoja1!$B$2:$B$8</c:f>
              <c:numCache>
                <c:formatCode>General</c:formatCode>
                <c:ptCount val="7"/>
                <c:pt idx="0">
                  <c:v>1</c:v>
                </c:pt>
                <c:pt idx="1">
                  <c:v>285</c:v>
                </c:pt>
                <c:pt idx="2">
                  <c:v>1</c:v>
                </c:pt>
                <c:pt idx="3">
                  <c:v>11</c:v>
                </c:pt>
                <c:pt idx="4">
                  <c:v>9</c:v>
                </c:pt>
                <c:pt idx="5">
                  <c:v>2</c:v>
                </c:pt>
                <c:pt idx="6">
                  <c:v>4</c:v>
                </c:pt>
              </c:numCache>
            </c:numRef>
          </c:val>
          <c:extLst>
            <c:ext xmlns:c16="http://schemas.microsoft.com/office/drawing/2014/chart" uri="{C3380CC4-5D6E-409C-BE32-E72D297353CC}">
              <c16:uniqueId val="{0000000E-15A9-4487-91A4-B9258EB7EE1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5204051975791392E-2"/>
          <c:y val="0.23784318642985797"/>
          <c:w val="0.32821522309711287"/>
          <c:h val="0.6718037154443300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A11-444E-A236-F78260C0F10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A11-444E-A236-F78260C0F10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A11-444E-A236-F78260C0F10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A11-444E-A236-F78260C0F10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A11-444E-A236-F78260C0F10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A11-444E-A236-F78260C0F10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A11-444E-A236-F78260C0F101}"/>
              </c:ext>
            </c:extLst>
          </c:dPt>
          <c:dLbls>
            <c:dLbl>
              <c:idx val="1"/>
              <c:layout>
                <c:manualLayout>
                  <c:x val="9.5795275590551177E-2"/>
                  <c:y val="7.708041703120442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11-444E-A236-F78260C0F101}"/>
                </c:ext>
              </c:extLst>
            </c:dLbl>
            <c:dLbl>
              <c:idx val="2"/>
              <c:layout>
                <c:manualLayout>
                  <c:x val="6.5519028871391077E-2"/>
                  <c:y val="0.111196048410615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11-444E-A236-F78260C0F101}"/>
                </c:ext>
              </c:extLst>
            </c:dLbl>
            <c:dLbl>
              <c:idx val="3"/>
              <c:layout>
                <c:manualLayout>
                  <c:x val="4.0914698162729635E-2"/>
                  <c:y val="0.1007779235928842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A11-444E-A236-F78260C0F101}"/>
                </c:ext>
              </c:extLst>
            </c:dLbl>
            <c:dLbl>
              <c:idx val="5"/>
              <c:layout>
                <c:manualLayout>
                  <c:x val="2.0532152230971129E-2"/>
                  <c:y val="0.1311523038786818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A11-444E-A236-F78260C0F101}"/>
                </c:ext>
              </c:extLst>
            </c:dLbl>
            <c:dLbl>
              <c:idx val="6"/>
              <c:layout>
                <c:manualLayout>
                  <c:x val="1.0544838145231846E-2"/>
                  <c:y val="7.216170895304753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A11-444E-A236-F78260C0F101}"/>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Hoja1!$A$15:$A$21</c:f>
              <c:strCache>
                <c:ptCount val="7"/>
                <c:pt idx="0">
                  <c:v>Contratación Directa</c:v>
                </c:pt>
                <c:pt idx="1">
                  <c:v>Selección Abreviada - Acuerdo Marco De Precios</c:v>
                </c:pt>
                <c:pt idx="2">
                  <c:v>Mínima Cuantía</c:v>
                </c:pt>
                <c:pt idx="3">
                  <c:v>Licitación Pública</c:v>
                </c:pt>
                <c:pt idx="4">
                  <c:v>Selección Abreviada - Subasta Inversa</c:v>
                </c:pt>
                <c:pt idx="5">
                  <c:v>Selección Abreviada - Menor Cuantía</c:v>
                </c:pt>
                <c:pt idx="6">
                  <c:v>Concurso De Méritos Abierto</c:v>
                </c:pt>
              </c:strCache>
            </c:strRef>
          </c:cat>
          <c:val>
            <c:numRef>
              <c:f>Hoja1!$B$15:$B$21</c:f>
              <c:numCache>
                <c:formatCode>General</c:formatCode>
                <c:ptCount val="7"/>
                <c:pt idx="0">
                  <c:v>122</c:v>
                </c:pt>
                <c:pt idx="1">
                  <c:v>19</c:v>
                </c:pt>
                <c:pt idx="2">
                  <c:v>9</c:v>
                </c:pt>
                <c:pt idx="3">
                  <c:v>6</c:v>
                </c:pt>
                <c:pt idx="4">
                  <c:v>4</c:v>
                </c:pt>
                <c:pt idx="5">
                  <c:v>2</c:v>
                </c:pt>
                <c:pt idx="6">
                  <c:v>2</c:v>
                </c:pt>
              </c:numCache>
            </c:numRef>
          </c:val>
          <c:extLst>
            <c:ext xmlns:c16="http://schemas.microsoft.com/office/drawing/2014/chart" uri="{C3380CC4-5D6E-409C-BE32-E72D297353CC}">
              <c16:uniqueId val="{0000000E-EA11-444E-A236-F78260C0F10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173950131233591"/>
          <c:y val="0.22358705161854772"/>
          <c:w val="0.30326049868766403"/>
          <c:h val="0.696228492271799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2173950131233591"/>
          <c:y val="0.22358705161854772"/>
          <c:w val="0.30326049868766403"/>
          <c:h val="0.696228492271799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7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2173950131233591"/>
          <c:y val="0.22358705161854772"/>
          <c:w val="0.30326049868766403"/>
          <c:h val="0.696228492271799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7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ata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png"/></Relationships>
</file>

<file path=ppt/diagrams/_rels/data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62.png"/></Relationships>
</file>

<file path=ppt/diagrams/_rels/data6.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6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jpeg"/><Relationship Id="rId4"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62.png"/></Relationships>
</file>

<file path=ppt/diagrams/_rels/drawing6.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AF1B8-E611-4F7F-BA05-0342AAB2C95F}"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MX"/>
        </a:p>
      </dgm:t>
    </dgm:pt>
    <dgm:pt modelId="{732FB1E4-85FF-49A9-A3D4-9334C621A92B}">
      <dgm:prSet phldrT="[Texto]" custT="1"/>
      <dgm:spPr>
        <a:solidFill>
          <a:schemeClr val="accent1">
            <a:lumMod val="20000"/>
            <a:lumOff val="80000"/>
          </a:schemeClr>
        </a:solidFill>
        <a:ln>
          <a:noFill/>
        </a:ln>
      </dgm:spPr>
      <dgm:t>
        <a:bodyPr vert="horz"/>
        <a:lstStyle/>
        <a:p>
          <a:pPr algn="just">
            <a:lnSpc>
              <a:spcPct val="100000"/>
            </a:lnSpc>
          </a:pPr>
          <a:r>
            <a:rPr lang="es-CO" sz="1050" dirty="0">
              <a:latin typeface="Arial" panose="020B0604020202020204" pitchFamily="34" charset="0"/>
              <a:ea typeface="Calibri" panose="020F0502020204030204" pitchFamily="34" charset="0"/>
              <a:cs typeface="Times New Roman" panose="02020603050405020304" pitchFamily="18" charset="0"/>
            </a:rPr>
            <a:t>P</a:t>
          </a:r>
          <a:r>
            <a:rPr lang="es-CO" sz="1050" dirty="0">
              <a:effectLst/>
              <a:latin typeface="Arial" panose="020B0604020202020204" pitchFamily="34" charset="0"/>
              <a:ea typeface="Calibri" panose="020F0502020204030204" pitchFamily="34" charset="0"/>
              <a:cs typeface="Times New Roman" panose="02020603050405020304" pitchFamily="18" charset="0"/>
            </a:rPr>
            <a:t>ara llegar a la mayor cantidad de usuarios se mantuvieron los convenios con la Superintendencia de Industria y Comercio-SIC – Red Nacional de Protección al Consumidor </a:t>
          </a:r>
          <a:r>
            <a:rPr lang="es-CO" sz="1050" b="1" dirty="0">
              <a:effectLst/>
              <a:latin typeface="Arial" panose="020B0604020202020204" pitchFamily="34" charset="0"/>
              <a:ea typeface="Calibri" panose="020F0502020204030204" pitchFamily="34" charset="0"/>
              <a:cs typeface="Times New Roman" panose="02020603050405020304" pitchFamily="18" charset="0"/>
            </a:rPr>
            <a:t>ruta del consumidor</a:t>
          </a:r>
          <a:r>
            <a:rPr lang="es-CO" sz="1050" dirty="0">
              <a:effectLst/>
              <a:latin typeface="Arial" panose="020B0604020202020204" pitchFamily="34" charset="0"/>
              <a:ea typeface="Calibri" panose="020F0502020204030204" pitchFamily="34" charset="0"/>
              <a:cs typeface="Times New Roman" panose="02020603050405020304" pitchFamily="18" charset="0"/>
            </a:rPr>
            <a:t>, así como con la Unidad para la Atención y Reparación Integral a Víctimas, Gobernaciones y Alcaldías</a:t>
          </a:r>
          <a:endParaRPr lang="es-MX" sz="1050" dirty="0">
            <a:solidFill>
              <a:srgbClr val="FF0000"/>
            </a:solidFill>
          </a:endParaRPr>
        </a:p>
      </dgm:t>
    </dgm:pt>
    <dgm:pt modelId="{C918458B-32AA-4F4E-AEF3-19294FAB133C}" type="parTrans" cxnId="{A9104E32-7186-4165-8FE2-0DC7701E57CC}">
      <dgm:prSet/>
      <dgm:spPr/>
      <dgm:t>
        <a:bodyPr/>
        <a:lstStyle/>
        <a:p>
          <a:endParaRPr lang="es-MX" sz="1000"/>
        </a:p>
      </dgm:t>
    </dgm:pt>
    <dgm:pt modelId="{00C169CE-9154-415A-A797-DB7E2BD7DD80}" type="sibTrans" cxnId="{A9104E32-7186-4165-8FE2-0DC7701E57CC}">
      <dgm:prSet/>
      <dgm:spPr/>
      <dgm:t>
        <a:bodyPr/>
        <a:lstStyle/>
        <a:p>
          <a:endParaRPr lang="es-MX" sz="1000"/>
        </a:p>
      </dgm:t>
    </dgm:pt>
    <dgm:pt modelId="{29D30020-62C1-42E1-88A1-7EC8D8752269}">
      <dgm:prSet phldrT="[Texto]" custT="1"/>
      <dgm:spPr/>
      <dgm:t>
        <a:bodyPr/>
        <a:lstStyle/>
        <a:p>
          <a:r>
            <a:rPr lang="es-CO" sz="1000" b="1" strike="noStrike"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29 </a:t>
          </a:r>
          <a:r>
            <a:rPr lang="es-CO" sz="1000" dirty="0">
              <a:effectLst/>
              <a:latin typeface="Arial" panose="020B0604020202020204" pitchFamily="34" charset="0"/>
              <a:ea typeface="Calibri" panose="020F0502020204030204" pitchFamily="34" charset="0"/>
              <a:cs typeface="Times New Roman" panose="02020603050405020304" pitchFamily="18" charset="0"/>
            </a:rPr>
            <a:t>Gobernaciones y </a:t>
          </a:r>
          <a:r>
            <a:rPr lang="es-CO" sz="1000" strike="noStrike" dirty="0">
              <a:effectLst/>
              <a:latin typeface="Arial" panose="020B0604020202020204" pitchFamily="34" charset="0"/>
              <a:ea typeface="Calibri" panose="020F0502020204030204" pitchFamily="34" charset="0"/>
              <a:cs typeface="Times New Roman" panose="02020603050405020304" pitchFamily="18" charset="0"/>
            </a:rPr>
            <a:t> </a:t>
          </a:r>
          <a:r>
            <a:rPr lang="es-CO" sz="1000" b="1" strike="noStrike"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9</a:t>
          </a:r>
          <a:r>
            <a:rPr lang="es-CO" sz="1000" b="1" strike="noStrike" dirty="0">
              <a:latin typeface="Arial" panose="020B0604020202020204" pitchFamily="34" charset="0"/>
              <a:ea typeface="Calibri" panose="020F0502020204030204" pitchFamily="34" charset="0"/>
              <a:cs typeface="Times New Roman" panose="02020603050405020304" pitchFamily="18" charset="0"/>
            </a:rPr>
            <a:t> </a:t>
          </a:r>
          <a:r>
            <a:rPr lang="es-CO" sz="1000" dirty="0">
              <a:effectLst/>
              <a:latin typeface="Arial" panose="020B0604020202020204" pitchFamily="34" charset="0"/>
              <a:ea typeface="Calibri" panose="020F0502020204030204" pitchFamily="34" charset="0"/>
              <a:cs typeface="Times New Roman" panose="02020603050405020304" pitchFamily="18" charset="0"/>
            </a:rPr>
            <a:t>Alcaldías</a:t>
          </a:r>
          <a:endParaRPr lang="es-MX" sz="1000" dirty="0"/>
        </a:p>
      </dgm:t>
    </dgm:pt>
    <dgm:pt modelId="{D45AB510-9969-4C5B-9633-136605040351}" type="parTrans" cxnId="{037AA3D2-008D-4B14-BC26-E8A510A9C25B}">
      <dgm:prSet custT="1"/>
      <dgm:spPr/>
      <dgm:t>
        <a:bodyPr/>
        <a:lstStyle/>
        <a:p>
          <a:endParaRPr lang="es-MX" sz="1000" dirty="0"/>
        </a:p>
      </dgm:t>
    </dgm:pt>
    <dgm:pt modelId="{D14E8C28-9960-4346-8019-EABCD060D7BD}" type="sibTrans" cxnId="{037AA3D2-008D-4B14-BC26-E8A510A9C25B}">
      <dgm:prSet/>
      <dgm:spPr/>
      <dgm:t>
        <a:bodyPr/>
        <a:lstStyle/>
        <a:p>
          <a:endParaRPr lang="es-MX" sz="1000"/>
        </a:p>
      </dgm:t>
    </dgm:pt>
    <dgm:pt modelId="{B9E8E1AB-9972-48C3-B377-2EE953AD7891}">
      <dgm:prSet phldrT="[Texto]" custT="1"/>
      <dgm:spPr/>
      <dgm:t>
        <a:bodyPr/>
        <a:lstStyle/>
        <a:p>
          <a:r>
            <a:rPr lang="es-CO" sz="1000" b="1" strike="noStrike"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27 </a:t>
          </a:r>
          <a:r>
            <a:rPr lang="es-CO" sz="1000" dirty="0">
              <a:effectLst/>
              <a:latin typeface="Arial" panose="020B0604020202020204" pitchFamily="34" charset="0"/>
              <a:ea typeface="Calibri" panose="020F0502020204030204" pitchFamily="34" charset="0"/>
              <a:cs typeface="Times New Roman" panose="02020603050405020304" pitchFamily="18" charset="0"/>
            </a:rPr>
            <a:t>Casas del Consumidor </a:t>
          </a:r>
          <a:endParaRPr lang="es-MX" sz="1000" dirty="0"/>
        </a:p>
      </dgm:t>
    </dgm:pt>
    <dgm:pt modelId="{6488FC32-EC56-4F94-A360-D4233FB1D8A4}" type="parTrans" cxnId="{56C1E622-FFA1-4F5B-9F23-4755707423FB}">
      <dgm:prSet custT="1"/>
      <dgm:spPr/>
      <dgm:t>
        <a:bodyPr/>
        <a:lstStyle/>
        <a:p>
          <a:endParaRPr lang="es-MX" sz="1000" dirty="0"/>
        </a:p>
      </dgm:t>
    </dgm:pt>
    <dgm:pt modelId="{2E0FC721-55D0-4025-B3B3-4D74993ED994}" type="sibTrans" cxnId="{56C1E622-FFA1-4F5B-9F23-4755707423FB}">
      <dgm:prSet/>
      <dgm:spPr/>
      <dgm:t>
        <a:bodyPr/>
        <a:lstStyle/>
        <a:p>
          <a:endParaRPr lang="es-MX" sz="1000"/>
        </a:p>
      </dgm:t>
    </dgm:pt>
    <dgm:pt modelId="{692563DE-8EC6-4CAB-9576-FB9D72A5EFA3}">
      <dgm:prSet phldrT="[Texto]" custT="1"/>
      <dgm:spPr/>
      <dgm:t>
        <a:bodyPr/>
        <a:lstStyle/>
        <a:p>
          <a:r>
            <a:rPr lang="es-CO" sz="10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179</a:t>
          </a:r>
          <a:r>
            <a:rPr lang="es-CO" sz="1000" b="1" dirty="0">
              <a:effectLst/>
              <a:latin typeface="Arial" panose="020B0604020202020204" pitchFamily="34" charset="0"/>
              <a:ea typeface="Calibri" panose="020F0502020204030204" pitchFamily="34" charset="0"/>
              <a:cs typeface="Times New Roman" panose="02020603050405020304" pitchFamily="18" charset="0"/>
            </a:rPr>
            <a:t> </a:t>
          </a:r>
          <a:r>
            <a:rPr lang="es-CO" sz="1000" dirty="0">
              <a:effectLst/>
              <a:latin typeface="Arial" panose="020B0604020202020204" pitchFamily="34" charset="0"/>
              <a:ea typeface="Calibri" panose="020F0502020204030204" pitchFamily="34" charset="0"/>
              <a:cs typeface="Times New Roman" panose="02020603050405020304" pitchFamily="18" charset="0"/>
            </a:rPr>
            <a:t>Municipios en la Ruta del Consumidor y</a:t>
          </a:r>
          <a:r>
            <a:rPr lang="es-CO" sz="1000" strike="noStrike" dirty="0">
              <a:effectLst/>
              <a:latin typeface="Arial" panose="020B0604020202020204" pitchFamily="34" charset="0"/>
              <a:ea typeface="Calibri" panose="020F0502020204030204" pitchFamily="34" charset="0"/>
              <a:cs typeface="Times New Roman" panose="02020603050405020304" pitchFamily="18" charset="0"/>
            </a:rPr>
            <a:t> </a:t>
          </a:r>
          <a:r>
            <a:rPr lang="es-CO" sz="1000" b="1" strike="noStrike"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15</a:t>
          </a:r>
          <a:r>
            <a:rPr lang="es-CO" sz="1000" dirty="0">
              <a:effectLst/>
              <a:latin typeface="Arial" panose="020B0604020202020204" pitchFamily="34" charset="0"/>
              <a:ea typeface="Calibri" panose="020F0502020204030204" pitchFamily="34" charset="0"/>
              <a:cs typeface="Times New Roman" panose="02020603050405020304" pitchFamily="18" charset="0"/>
            </a:rPr>
            <a:t> localidades en Bogotá</a:t>
          </a:r>
          <a:endParaRPr lang="es-MX" sz="1000" dirty="0"/>
        </a:p>
      </dgm:t>
    </dgm:pt>
    <dgm:pt modelId="{339BA723-D18A-4EDB-BCA6-288817F67396}" type="parTrans" cxnId="{EBB091B8-FD27-4C3B-A2B4-F1A6D042C170}">
      <dgm:prSet custT="1"/>
      <dgm:spPr/>
      <dgm:t>
        <a:bodyPr/>
        <a:lstStyle/>
        <a:p>
          <a:endParaRPr lang="es-MX" sz="1000" dirty="0"/>
        </a:p>
      </dgm:t>
    </dgm:pt>
    <dgm:pt modelId="{26C692BC-D8D1-4F7D-A3C4-67D5874374EF}" type="sibTrans" cxnId="{EBB091B8-FD27-4C3B-A2B4-F1A6D042C170}">
      <dgm:prSet/>
      <dgm:spPr/>
      <dgm:t>
        <a:bodyPr/>
        <a:lstStyle/>
        <a:p>
          <a:endParaRPr lang="es-MX" sz="1000"/>
        </a:p>
      </dgm:t>
    </dgm:pt>
    <dgm:pt modelId="{FF490EF9-B89D-4F99-A770-1A789D169376}">
      <dgm:prSet phldrT="[Texto]" custT="1"/>
      <dgm:spPr/>
      <dgm:t>
        <a:bodyPr/>
        <a:lstStyle/>
        <a:p>
          <a:r>
            <a:rPr lang="es-CO" sz="1000" b="1" strike="noStrike"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20 </a:t>
          </a:r>
          <a:r>
            <a:rPr lang="es-CO" sz="1000" dirty="0">
              <a:effectLst/>
              <a:latin typeface="Arial" panose="020B0604020202020204" pitchFamily="34" charset="0"/>
              <a:ea typeface="Calibri" panose="020F0502020204030204" pitchFamily="34" charset="0"/>
              <a:cs typeface="Times New Roman" panose="02020603050405020304" pitchFamily="18" charset="0"/>
            </a:rPr>
            <a:t>Oficinas de las Unidades para la Atención y Reparación Integral a Víctimas</a:t>
          </a:r>
          <a:endParaRPr lang="es-MX" sz="1000" dirty="0"/>
        </a:p>
      </dgm:t>
    </dgm:pt>
    <dgm:pt modelId="{1AACEFB8-BFDC-4235-A645-EF99D1FBF253}" type="parTrans" cxnId="{60D2A62C-3D0B-44A2-BD20-F511070A0812}">
      <dgm:prSet custT="1"/>
      <dgm:spPr/>
      <dgm:t>
        <a:bodyPr/>
        <a:lstStyle/>
        <a:p>
          <a:endParaRPr lang="es-MX" sz="1000" dirty="0"/>
        </a:p>
      </dgm:t>
    </dgm:pt>
    <dgm:pt modelId="{256FB716-136F-4B41-B4DF-49D23D6CAA73}" type="sibTrans" cxnId="{60D2A62C-3D0B-44A2-BD20-F511070A0812}">
      <dgm:prSet/>
      <dgm:spPr/>
      <dgm:t>
        <a:bodyPr/>
        <a:lstStyle/>
        <a:p>
          <a:endParaRPr lang="es-MX" sz="1000"/>
        </a:p>
      </dgm:t>
    </dgm:pt>
    <dgm:pt modelId="{CF442BE6-BCB5-4555-8319-C9B04B914B9F}" type="pres">
      <dgm:prSet presAssocID="{791AF1B8-E611-4F7F-BA05-0342AAB2C95F}" presName="diagram" presStyleCnt="0">
        <dgm:presLayoutVars>
          <dgm:chPref val="1"/>
          <dgm:dir/>
          <dgm:animOne val="branch"/>
          <dgm:animLvl val="lvl"/>
          <dgm:resizeHandles val="exact"/>
        </dgm:presLayoutVars>
      </dgm:prSet>
      <dgm:spPr/>
    </dgm:pt>
    <dgm:pt modelId="{9E00E048-6EA0-4B7E-A136-078587035DFF}" type="pres">
      <dgm:prSet presAssocID="{732FB1E4-85FF-49A9-A3D4-9334C621A92B}" presName="root1" presStyleCnt="0"/>
      <dgm:spPr/>
    </dgm:pt>
    <dgm:pt modelId="{6D8196ED-6EC3-4C41-ACF4-AD81A6A1F684}" type="pres">
      <dgm:prSet presAssocID="{732FB1E4-85FF-49A9-A3D4-9334C621A92B}" presName="LevelOneTextNode" presStyleLbl="node0" presStyleIdx="0" presStyleCnt="1" custScaleX="160565" custScaleY="181288" custLinFactNeighborX="-1443" custLinFactNeighborY="5534">
        <dgm:presLayoutVars>
          <dgm:chPref val="3"/>
        </dgm:presLayoutVars>
      </dgm:prSet>
      <dgm:spPr/>
    </dgm:pt>
    <dgm:pt modelId="{110D848A-BC69-4CF2-BBD3-E5D13D7B2135}" type="pres">
      <dgm:prSet presAssocID="{732FB1E4-85FF-49A9-A3D4-9334C621A92B}" presName="level2hierChild" presStyleCnt="0"/>
      <dgm:spPr/>
    </dgm:pt>
    <dgm:pt modelId="{52BA57D3-0283-4DA5-9E72-0B5D358838FE}" type="pres">
      <dgm:prSet presAssocID="{D45AB510-9969-4C5B-9633-136605040351}" presName="conn2-1" presStyleLbl="parChTrans1D2" presStyleIdx="0" presStyleCnt="4"/>
      <dgm:spPr/>
    </dgm:pt>
    <dgm:pt modelId="{0558B37A-3440-4794-A25F-6A896D886F8D}" type="pres">
      <dgm:prSet presAssocID="{D45AB510-9969-4C5B-9633-136605040351}" presName="connTx" presStyleLbl="parChTrans1D2" presStyleIdx="0" presStyleCnt="4"/>
      <dgm:spPr/>
    </dgm:pt>
    <dgm:pt modelId="{90A63302-749C-4020-81B7-27E251755398}" type="pres">
      <dgm:prSet presAssocID="{29D30020-62C1-42E1-88A1-7EC8D8752269}" presName="root2" presStyleCnt="0"/>
      <dgm:spPr/>
    </dgm:pt>
    <dgm:pt modelId="{5C61796B-1958-4DAE-881F-45F1343ABF2B}" type="pres">
      <dgm:prSet presAssocID="{29D30020-62C1-42E1-88A1-7EC8D8752269}" presName="LevelTwoTextNode" presStyleLbl="node2" presStyleIdx="0" presStyleCnt="4" custScaleX="205906" custScaleY="33757" custLinFactNeighborX="-18930" custLinFactNeighborY="-25663">
        <dgm:presLayoutVars>
          <dgm:chPref val="3"/>
        </dgm:presLayoutVars>
      </dgm:prSet>
      <dgm:spPr/>
    </dgm:pt>
    <dgm:pt modelId="{AEE88099-2037-49D3-9BDC-5E142F3A8F87}" type="pres">
      <dgm:prSet presAssocID="{29D30020-62C1-42E1-88A1-7EC8D8752269}" presName="level3hierChild" presStyleCnt="0"/>
      <dgm:spPr/>
    </dgm:pt>
    <dgm:pt modelId="{B19DE03C-7FB9-4041-84FF-23AD2BFC3D27}" type="pres">
      <dgm:prSet presAssocID="{6488FC32-EC56-4F94-A360-D4233FB1D8A4}" presName="conn2-1" presStyleLbl="parChTrans1D2" presStyleIdx="1" presStyleCnt="4"/>
      <dgm:spPr/>
    </dgm:pt>
    <dgm:pt modelId="{DCDF92BE-E1E0-448E-A6EC-B03817C58C42}" type="pres">
      <dgm:prSet presAssocID="{6488FC32-EC56-4F94-A360-D4233FB1D8A4}" presName="connTx" presStyleLbl="parChTrans1D2" presStyleIdx="1" presStyleCnt="4"/>
      <dgm:spPr/>
    </dgm:pt>
    <dgm:pt modelId="{31541C4B-CA87-4EEF-853A-77B163FF4ED1}" type="pres">
      <dgm:prSet presAssocID="{B9E8E1AB-9972-48C3-B377-2EE953AD7891}" presName="root2" presStyleCnt="0"/>
      <dgm:spPr/>
    </dgm:pt>
    <dgm:pt modelId="{BB9679FA-4100-463A-A09C-4D39E685343B}" type="pres">
      <dgm:prSet presAssocID="{B9E8E1AB-9972-48C3-B377-2EE953AD7891}" presName="LevelTwoTextNode" presStyleLbl="node2" presStyleIdx="1" presStyleCnt="4" custScaleX="205906" custScaleY="33757" custLinFactNeighborX="-18930" custLinFactNeighborY="-13307">
        <dgm:presLayoutVars>
          <dgm:chPref val="3"/>
        </dgm:presLayoutVars>
      </dgm:prSet>
      <dgm:spPr/>
    </dgm:pt>
    <dgm:pt modelId="{FB478B80-0F4C-438A-8843-D71A4D9219F8}" type="pres">
      <dgm:prSet presAssocID="{B9E8E1AB-9972-48C3-B377-2EE953AD7891}" presName="level3hierChild" presStyleCnt="0"/>
      <dgm:spPr/>
    </dgm:pt>
    <dgm:pt modelId="{F7186F6D-12A4-47E5-867D-14EFD7D52145}" type="pres">
      <dgm:prSet presAssocID="{339BA723-D18A-4EDB-BCA6-288817F67396}" presName="conn2-1" presStyleLbl="parChTrans1D2" presStyleIdx="2" presStyleCnt="4"/>
      <dgm:spPr/>
    </dgm:pt>
    <dgm:pt modelId="{4EEAB214-7BE4-4626-BE9A-4EB91DA4B939}" type="pres">
      <dgm:prSet presAssocID="{339BA723-D18A-4EDB-BCA6-288817F67396}" presName="connTx" presStyleLbl="parChTrans1D2" presStyleIdx="2" presStyleCnt="4"/>
      <dgm:spPr/>
    </dgm:pt>
    <dgm:pt modelId="{9C005A22-4E22-4DE7-97A6-BD483DD2ECFC}" type="pres">
      <dgm:prSet presAssocID="{692563DE-8EC6-4CAB-9576-FB9D72A5EFA3}" presName="root2" presStyleCnt="0"/>
      <dgm:spPr/>
    </dgm:pt>
    <dgm:pt modelId="{0C4414AF-D25B-4095-A2D9-0CCAB4E922CB}" type="pres">
      <dgm:prSet presAssocID="{692563DE-8EC6-4CAB-9576-FB9D72A5EFA3}" presName="LevelTwoTextNode" presStyleLbl="node2" presStyleIdx="2" presStyleCnt="4" custScaleX="205906" custScaleY="33757" custLinFactNeighborX="-17957" custLinFactNeighborY="-20190">
        <dgm:presLayoutVars>
          <dgm:chPref val="3"/>
        </dgm:presLayoutVars>
      </dgm:prSet>
      <dgm:spPr/>
    </dgm:pt>
    <dgm:pt modelId="{2A39B1DB-B0C1-45AF-9A88-EB2A823FD70A}" type="pres">
      <dgm:prSet presAssocID="{692563DE-8EC6-4CAB-9576-FB9D72A5EFA3}" presName="level3hierChild" presStyleCnt="0"/>
      <dgm:spPr/>
    </dgm:pt>
    <dgm:pt modelId="{E517FC85-DDE0-4233-94C4-118EDE56770F}" type="pres">
      <dgm:prSet presAssocID="{1AACEFB8-BFDC-4235-A645-EF99D1FBF253}" presName="conn2-1" presStyleLbl="parChTrans1D2" presStyleIdx="3" presStyleCnt="4"/>
      <dgm:spPr/>
    </dgm:pt>
    <dgm:pt modelId="{A77DE6CE-3432-4675-ADA7-8CF3CAC5DE84}" type="pres">
      <dgm:prSet presAssocID="{1AACEFB8-BFDC-4235-A645-EF99D1FBF253}" presName="connTx" presStyleLbl="parChTrans1D2" presStyleIdx="3" presStyleCnt="4"/>
      <dgm:spPr/>
    </dgm:pt>
    <dgm:pt modelId="{CE0B204E-33FA-4E52-937E-FCF78DE8E520}" type="pres">
      <dgm:prSet presAssocID="{FF490EF9-B89D-4F99-A770-1A789D169376}" presName="root2" presStyleCnt="0"/>
      <dgm:spPr/>
    </dgm:pt>
    <dgm:pt modelId="{D67B82EC-73FC-42D0-82D0-16799A28DE8B}" type="pres">
      <dgm:prSet presAssocID="{FF490EF9-B89D-4F99-A770-1A789D169376}" presName="LevelTwoTextNode" presStyleLbl="node2" presStyleIdx="3" presStyleCnt="4" custScaleX="205906" custScaleY="33757" custLinFactNeighborX="-18930" custLinFactNeighborY="-27546">
        <dgm:presLayoutVars>
          <dgm:chPref val="3"/>
        </dgm:presLayoutVars>
      </dgm:prSet>
      <dgm:spPr/>
    </dgm:pt>
    <dgm:pt modelId="{644B9CB4-D251-4C0F-9165-5951B5C98494}" type="pres">
      <dgm:prSet presAssocID="{FF490EF9-B89D-4F99-A770-1A789D169376}" presName="level3hierChild" presStyleCnt="0"/>
      <dgm:spPr/>
    </dgm:pt>
  </dgm:ptLst>
  <dgm:cxnLst>
    <dgm:cxn modelId="{053D4800-62A5-4969-A686-78AB8B17E98A}" type="presOf" srcId="{6488FC32-EC56-4F94-A360-D4233FB1D8A4}" destId="{B19DE03C-7FB9-4041-84FF-23AD2BFC3D27}" srcOrd="0" destOrd="0" presId="urn:microsoft.com/office/officeart/2005/8/layout/hierarchy2"/>
    <dgm:cxn modelId="{3414D408-4F57-4251-A40E-36F5B02A231B}" type="presOf" srcId="{D45AB510-9969-4C5B-9633-136605040351}" destId="{0558B37A-3440-4794-A25F-6A896D886F8D}" srcOrd="1" destOrd="0" presId="urn:microsoft.com/office/officeart/2005/8/layout/hierarchy2"/>
    <dgm:cxn modelId="{56C1E622-FFA1-4F5B-9F23-4755707423FB}" srcId="{732FB1E4-85FF-49A9-A3D4-9334C621A92B}" destId="{B9E8E1AB-9972-48C3-B377-2EE953AD7891}" srcOrd="1" destOrd="0" parTransId="{6488FC32-EC56-4F94-A360-D4233FB1D8A4}" sibTransId="{2E0FC721-55D0-4025-B3B3-4D74993ED994}"/>
    <dgm:cxn modelId="{5EBF3C25-1F46-4247-8E83-D66519F9DED8}" type="presOf" srcId="{1AACEFB8-BFDC-4235-A645-EF99D1FBF253}" destId="{E517FC85-DDE0-4233-94C4-118EDE56770F}" srcOrd="0" destOrd="0" presId="urn:microsoft.com/office/officeart/2005/8/layout/hierarchy2"/>
    <dgm:cxn modelId="{CC51EB26-19CA-4EBE-8498-5DC545CE09EF}" type="presOf" srcId="{339BA723-D18A-4EDB-BCA6-288817F67396}" destId="{F7186F6D-12A4-47E5-867D-14EFD7D52145}" srcOrd="0" destOrd="0" presId="urn:microsoft.com/office/officeart/2005/8/layout/hierarchy2"/>
    <dgm:cxn modelId="{60D2A62C-3D0B-44A2-BD20-F511070A0812}" srcId="{732FB1E4-85FF-49A9-A3D4-9334C621A92B}" destId="{FF490EF9-B89D-4F99-A770-1A789D169376}" srcOrd="3" destOrd="0" parTransId="{1AACEFB8-BFDC-4235-A645-EF99D1FBF253}" sibTransId="{256FB716-136F-4B41-B4DF-49D23D6CAA73}"/>
    <dgm:cxn modelId="{2F8E3530-D72A-4667-AD70-666955ABC2FC}" type="presOf" srcId="{29D30020-62C1-42E1-88A1-7EC8D8752269}" destId="{5C61796B-1958-4DAE-881F-45F1343ABF2B}" srcOrd="0" destOrd="0" presId="urn:microsoft.com/office/officeart/2005/8/layout/hierarchy2"/>
    <dgm:cxn modelId="{A9104E32-7186-4165-8FE2-0DC7701E57CC}" srcId="{791AF1B8-E611-4F7F-BA05-0342AAB2C95F}" destId="{732FB1E4-85FF-49A9-A3D4-9334C621A92B}" srcOrd="0" destOrd="0" parTransId="{C918458B-32AA-4F4E-AEF3-19294FAB133C}" sibTransId="{00C169CE-9154-415A-A797-DB7E2BD7DD80}"/>
    <dgm:cxn modelId="{905D3243-1399-41D7-93A9-815B0C4BE5DD}" type="presOf" srcId="{732FB1E4-85FF-49A9-A3D4-9334C621A92B}" destId="{6D8196ED-6EC3-4C41-ACF4-AD81A6A1F684}" srcOrd="0" destOrd="0" presId="urn:microsoft.com/office/officeart/2005/8/layout/hierarchy2"/>
    <dgm:cxn modelId="{924D384A-7A06-41FC-9943-8789CEF543E7}" type="presOf" srcId="{FF490EF9-B89D-4F99-A770-1A789D169376}" destId="{D67B82EC-73FC-42D0-82D0-16799A28DE8B}" srcOrd="0" destOrd="0" presId="urn:microsoft.com/office/officeart/2005/8/layout/hierarchy2"/>
    <dgm:cxn modelId="{FCAACF6B-03B9-4F22-B616-7A8AF3B27FD6}" type="presOf" srcId="{B9E8E1AB-9972-48C3-B377-2EE953AD7891}" destId="{BB9679FA-4100-463A-A09C-4D39E685343B}" srcOrd="0" destOrd="0" presId="urn:microsoft.com/office/officeart/2005/8/layout/hierarchy2"/>
    <dgm:cxn modelId="{4B4AFF4D-C783-49F5-908B-87D3441759BA}" type="presOf" srcId="{D45AB510-9969-4C5B-9633-136605040351}" destId="{52BA57D3-0283-4DA5-9E72-0B5D358838FE}" srcOrd="0" destOrd="0" presId="urn:microsoft.com/office/officeart/2005/8/layout/hierarchy2"/>
    <dgm:cxn modelId="{FAA19673-2711-4867-8161-FDF0BC85B630}" type="presOf" srcId="{692563DE-8EC6-4CAB-9576-FB9D72A5EFA3}" destId="{0C4414AF-D25B-4095-A2D9-0CCAB4E922CB}" srcOrd="0" destOrd="0" presId="urn:microsoft.com/office/officeart/2005/8/layout/hierarchy2"/>
    <dgm:cxn modelId="{6214048B-F80D-4C45-8CCE-7B95214D86BE}" type="presOf" srcId="{339BA723-D18A-4EDB-BCA6-288817F67396}" destId="{4EEAB214-7BE4-4626-BE9A-4EB91DA4B939}" srcOrd="1" destOrd="0" presId="urn:microsoft.com/office/officeart/2005/8/layout/hierarchy2"/>
    <dgm:cxn modelId="{EBB091B8-FD27-4C3B-A2B4-F1A6D042C170}" srcId="{732FB1E4-85FF-49A9-A3D4-9334C621A92B}" destId="{692563DE-8EC6-4CAB-9576-FB9D72A5EFA3}" srcOrd="2" destOrd="0" parTransId="{339BA723-D18A-4EDB-BCA6-288817F67396}" sibTransId="{26C692BC-D8D1-4F7D-A3C4-67D5874374EF}"/>
    <dgm:cxn modelId="{037AA3D2-008D-4B14-BC26-E8A510A9C25B}" srcId="{732FB1E4-85FF-49A9-A3D4-9334C621A92B}" destId="{29D30020-62C1-42E1-88A1-7EC8D8752269}" srcOrd="0" destOrd="0" parTransId="{D45AB510-9969-4C5B-9633-136605040351}" sibTransId="{D14E8C28-9960-4346-8019-EABCD060D7BD}"/>
    <dgm:cxn modelId="{3482EEE3-8628-409C-B6F9-7676231B5443}" type="presOf" srcId="{6488FC32-EC56-4F94-A360-D4233FB1D8A4}" destId="{DCDF92BE-E1E0-448E-A6EC-B03817C58C42}" srcOrd="1" destOrd="0" presId="urn:microsoft.com/office/officeart/2005/8/layout/hierarchy2"/>
    <dgm:cxn modelId="{FB4CBBE6-57AC-4ED3-A3AD-C5324D896697}" type="presOf" srcId="{791AF1B8-E611-4F7F-BA05-0342AAB2C95F}" destId="{CF442BE6-BCB5-4555-8319-C9B04B914B9F}" srcOrd="0" destOrd="0" presId="urn:microsoft.com/office/officeart/2005/8/layout/hierarchy2"/>
    <dgm:cxn modelId="{644F6FEE-1EA8-4340-8F84-DF6C2CCDC884}" type="presOf" srcId="{1AACEFB8-BFDC-4235-A645-EF99D1FBF253}" destId="{A77DE6CE-3432-4675-ADA7-8CF3CAC5DE84}" srcOrd="1" destOrd="0" presId="urn:microsoft.com/office/officeart/2005/8/layout/hierarchy2"/>
    <dgm:cxn modelId="{A5003340-B780-4703-87D2-301CB57152FA}" type="presParOf" srcId="{CF442BE6-BCB5-4555-8319-C9B04B914B9F}" destId="{9E00E048-6EA0-4B7E-A136-078587035DFF}" srcOrd="0" destOrd="0" presId="urn:microsoft.com/office/officeart/2005/8/layout/hierarchy2"/>
    <dgm:cxn modelId="{E69B599A-FB49-4902-865D-C63803C3B460}" type="presParOf" srcId="{9E00E048-6EA0-4B7E-A136-078587035DFF}" destId="{6D8196ED-6EC3-4C41-ACF4-AD81A6A1F684}" srcOrd="0" destOrd="0" presId="urn:microsoft.com/office/officeart/2005/8/layout/hierarchy2"/>
    <dgm:cxn modelId="{1D726A8D-958C-442B-9345-41D8B824A636}" type="presParOf" srcId="{9E00E048-6EA0-4B7E-A136-078587035DFF}" destId="{110D848A-BC69-4CF2-BBD3-E5D13D7B2135}" srcOrd="1" destOrd="0" presId="urn:microsoft.com/office/officeart/2005/8/layout/hierarchy2"/>
    <dgm:cxn modelId="{8FC74E48-2ED5-499F-BFAD-561C0C31924B}" type="presParOf" srcId="{110D848A-BC69-4CF2-BBD3-E5D13D7B2135}" destId="{52BA57D3-0283-4DA5-9E72-0B5D358838FE}" srcOrd="0" destOrd="0" presId="urn:microsoft.com/office/officeart/2005/8/layout/hierarchy2"/>
    <dgm:cxn modelId="{D65D4DD9-7828-4D33-80B5-435652514903}" type="presParOf" srcId="{52BA57D3-0283-4DA5-9E72-0B5D358838FE}" destId="{0558B37A-3440-4794-A25F-6A896D886F8D}" srcOrd="0" destOrd="0" presId="urn:microsoft.com/office/officeart/2005/8/layout/hierarchy2"/>
    <dgm:cxn modelId="{7A3C3EC8-CE9B-4601-811B-738AEA6D185C}" type="presParOf" srcId="{110D848A-BC69-4CF2-BBD3-E5D13D7B2135}" destId="{90A63302-749C-4020-81B7-27E251755398}" srcOrd="1" destOrd="0" presId="urn:microsoft.com/office/officeart/2005/8/layout/hierarchy2"/>
    <dgm:cxn modelId="{F71A0F01-A165-49DC-ACDE-5D92452B4F17}" type="presParOf" srcId="{90A63302-749C-4020-81B7-27E251755398}" destId="{5C61796B-1958-4DAE-881F-45F1343ABF2B}" srcOrd="0" destOrd="0" presId="urn:microsoft.com/office/officeart/2005/8/layout/hierarchy2"/>
    <dgm:cxn modelId="{A637B4E6-6B20-4AAB-B4DC-32AB555EF764}" type="presParOf" srcId="{90A63302-749C-4020-81B7-27E251755398}" destId="{AEE88099-2037-49D3-9BDC-5E142F3A8F87}" srcOrd="1" destOrd="0" presId="urn:microsoft.com/office/officeart/2005/8/layout/hierarchy2"/>
    <dgm:cxn modelId="{0C144DDF-9578-477E-ABAD-3BBDF752F381}" type="presParOf" srcId="{110D848A-BC69-4CF2-BBD3-E5D13D7B2135}" destId="{B19DE03C-7FB9-4041-84FF-23AD2BFC3D27}" srcOrd="2" destOrd="0" presId="urn:microsoft.com/office/officeart/2005/8/layout/hierarchy2"/>
    <dgm:cxn modelId="{4EDB3D04-1B1C-44CA-82C4-29CC5F692D04}" type="presParOf" srcId="{B19DE03C-7FB9-4041-84FF-23AD2BFC3D27}" destId="{DCDF92BE-E1E0-448E-A6EC-B03817C58C42}" srcOrd="0" destOrd="0" presId="urn:microsoft.com/office/officeart/2005/8/layout/hierarchy2"/>
    <dgm:cxn modelId="{2DFF6177-D11E-4B9C-B482-7AA864DA8D9C}" type="presParOf" srcId="{110D848A-BC69-4CF2-BBD3-E5D13D7B2135}" destId="{31541C4B-CA87-4EEF-853A-77B163FF4ED1}" srcOrd="3" destOrd="0" presId="urn:microsoft.com/office/officeart/2005/8/layout/hierarchy2"/>
    <dgm:cxn modelId="{A7441597-6D25-463A-B6C0-1197F1358130}" type="presParOf" srcId="{31541C4B-CA87-4EEF-853A-77B163FF4ED1}" destId="{BB9679FA-4100-463A-A09C-4D39E685343B}" srcOrd="0" destOrd="0" presId="urn:microsoft.com/office/officeart/2005/8/layout/hierarchy2"/>
    <dgm:cxn modelId="{D7EC1E76-5F1D-4598-95DB-81D565BD76CC}" type="presParOf" srcId="{31541C4B-CA87-4EEF-853A-77B163FF4ED1}" destId="{FB478B80-0F4C-438A-8843-D71A4D9219F8}" srcOrd="1" destOrd="0" presId="urn:microsoft.com/office/officeart/2005/8/layout/hierarchy2"/>
    <dgm:cxn modelId="{2379F9D5-9757-4051-9154-AA7BD33CA0EB}" type="presParOf" srcId="{110D848A-BC69-4CF2-BBD3-E5D13D7B2135}" destId="{F7186F6D-12A4-47E5-867D-14EFD7D52145}" srcOrd="4" destOrd="0" presId="urn:microsoft.com/office/officeart/2005/8/layout/hierarchy2"/>
    <dgm:cxn modelId="{70BBEEEE-F4B4-4B2D-B540-E5A2BE4709AC}" type="presParOf" srcId="{F7186F6D-12A4-47E5-867D-14EFD7D52145}" destId="{4EEAB214-7BE4-4626-BE9A-4EB91DA4B939}" srcOrd="0" destOrd="0" presId="urn:microsoft.com/office/officeart/2005/8/layout/hierarchy2"/>
    <dgm:cxn modelId="{FC9A7F5A-9810-4B2E-8403-2652655AA8DC}" type="presParOf" srcId="{110D848A-BC69-4CF2-BBD3-E5D13D7B2135}" destId="{9C005A22-4E22-4DE7-97A6-BD483DD2ECFC}" srcOrd="5" destOrd="0" presId="urn:microsoft.com/office/officeart/2005/8/layout/hierarchy2"/>
    <dgm:cxn modelId="{440903C8-7FA6-41F4-AF47-A6066EA89F9D}" type="presParOf" srcId="{9C005A22-4E22-4DE7-97A6-BD483DD2ECFC}" destId="{0C4414AF-D25B-4095-A2D9-0CCAB4E922CB}" srcOrd="0" destOrd="0" presId="urn:microsoft.com/office/officeart/2005/8/layout/hierarchy2"/>
    <dgm:cxn modelId="{1CF6F539-831B-4274-82C4-B8D2B541E4C1}" type="presParOf" srcId="{9C005A22-4E22-4DE7-97A6-BD483DD2ECFC}" destId="{2A39B1DB-B0C1-45AF-9A88-EB2A823FD70A}" srcOrd="1" destOrd="0" presId="urn:microsoft.com/office/officeart/2005/8/layout/hierarchy2"/>
    <dgm:cxn modelId="{80C3EB6D-F8A7-4801-8E55-44A4E117523C}" type="presParOf" srcId="{110D848A-BC69-4CF2-BBD3-E5D13D7B2135}" destId="{E517FC85-DDE0-4233-94C4-118EDE56770F}" srcOrd="6" destOrd="0" presId="urn:microsoft.com/office/officeart/2005/8/layout/hierarchy2"/>
    <dgm:cxn modelId="{EA289935-24A5-4079-AF3A-73588038E23A}" type="presParOf" srcId="{E517FC85-DDE0-4233-94C4-118EDE56770F}" destId="{A77DE6CE-3432-4675-ADA7-8CF3CAC5DE84}" srcOrd="0" destOrd="0" presId="urn:microsoft.com/office/officeart/2005/8/layout/hierarchy2"/>
    <dgm:cxn modelId="{9AB6420F-76E2-4B94-A93A-6E46A629AF3D}" type="presParOf" srcId="{110D848A-BC69-4CF2-BBD3-E5D13D7B2135}" destId="{CE0B204E-33FA-4E52-937E-FCF78DE8E520}" srcOrd="7" destOrd="0" presId="urn:microsoft.com/office/officeart/2005/8/layout/hierarchy2"/>
    <dgm:cxn modelId="{D6F434C2-CEA5-4D84-B3C3-FFE759282844}" type="presParOf" srcId="{CE0B204E-33FA-4E52-937E-FCF78DE8E520}" destId="{D67B82EC-73FC-42D0-82D0-16799A28DE8B}" srcOrd="0" destOrd="0" presId="urn:microsoft.com/office/officeart/2005/8/layout/hierarchy2"/>
    <dgm:cxn modelId="{06F9D87E-CFB5-4F08-8D86-3A9720A34EBD}" type="presParOf" srcId="{CE0B204E-33FA-4E52-937E-FCF78DE8E520}" destId="{644B9CB4-D251-4C0F-9165-5951B5C98494}" srcOrd="1" destOrd="0" presId="urn:microsoft.com/office/officeart/2005/8/layout/hierarchy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574D98-B327-4ED1-AEB7-3D1589BBBC78}"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es-ES"/>
        </a:p>
      </dgm:t>
    </dgm:pt>
    <dgm:pt modelId="{98259381-D922-40A8-997C-75ED06F3FC9D}">
      <dgm:prSet phldrT="[Texto]" custT="1">
        <dgm:style>
          <a:lnRef idx="2">
            <a:schemeClr val="accent2"/>
          </a:lnRef>
          <a:fillRef idx="1">
            <a:schemeClr val="lt1"/>
          </a:fillRef>
          <a:effectRef idx="0">
            <a:schemeClr val="accent2"/>
          </a:effectRef>
          <a:fontRef idx="minor">
            <a:schemeClr val="dk1"/>
          </a:fontRef>
        </dgm:style>
      </dgm:prSet>
      <dgm:spPr/>
      <dgm:t>
        <a:bodyPr/>
        <a:lstStyle/>
        <a:p>
          <a:pPr algn="ctr"/>
          <a:r>
            <a:rPr lang="es-ES" sz="1000" dirty="0">
              <a:latin typeface="Arial" panose="020B0604020202020204" pitchFamily="34" charset="0"/>
              <a:cs typeface="Arial" panose="020B0604020202020204" pitchFamily="34" charset="0"/>
            </a:rPr>
            <a:t>Telefónico: </a:t>
          </a:r>
          <a:r>
            <a:rPr lang="es-CO" sz="1000" b="1" dirty="0">
              <a:latin typeface="Arial" panose="020B0604020202020204" pitchFamily="34" charset="0"/>
              <a:cs typeface="Arial" panose="020B0604020202020204" pitchFamily="34" charset="0"/>
            </a:rPr>
            <a:t> </a:t>
          </a:r>
          <a:r>
            <a:rPr lang="es-CO" sz="1000" b="1" dirty="0">
              <a:solidFill>
                <a:schemeClr val="accent6">
                  <a:lumMod val="75000"/>
                </a:schemeClr>
              </a:solidFill>
              <a:latin typeface="Arial" panose="020B0604020202020204" pitchFamily="34" charset="0"/>
              <a:cs typeface="Arial" panose="020B0604020202020204" pitchFamily="34" charset="0"/>
            </a:rPr>
            <a:t>135.718 </a:t>
          </a:r>
        </a:p>
      </dgm:t>
    </dgm:pt>
    <dgm:pt modelId="{5F4B6A70-4760-4756-BDA1-CC0D2A6FFF12}" type="parTrans" cxnId="{08F1BE14-9FCF-4760-8F2E-C4ADA4BA487C}">
      <dgm:prSet/>
      <dgm:spPr/>
      <dgm:t>
        <a:bodyPr/>
        <a:lstStyle/>
        <a:p>
          <a:pPr algn="ctr"/>
          <a:endParaRPr lang="es-ES" sz="1000">
            <a:latin typeface="Arial" panose="020B0604020202020204" pitchFamily="34" charset="0"/>
            <a:cs typeface="Arial" panose="020B0604020202020204" pitchFamily="34" charset="0"/>
          </a:endParaRPr>
        </a:p>
      </dgm:t>
    </dgm:pt>
    <dgm:pt modelId="{A8F3A522-F94F-4537-91DD-7E4649B4FFAF}" type="sibTrans" cxnId="{08F1BE14-9FCF-4760-8F2E-C4ADA4BA487C}">
      <dgm:prSet/>
      <dgm:spPr/>
      <dgm:t>
        <a:bodyPr/>
        <a:lstStyle/>
        <a:p>
          <a:pPr algn="ctr"/>
          <a:endParaRPr lang="es-ES" sz="1000">
            <a:latin typeface="Arial" panose="020B0604020202020204" pitchFamily="34" charset="0"/>
            <a:cs typeface="Arial" panose="020B0604020202020204" pitchFamily="34" charset="0"/>
          </a:endParaRPr>
        </a:p>
      </dgm:t>
    </dgm:pt>
    <dgm:pt modelId="{62FD8ABB-52E4-4153-866D-4136EEB63A04}">
      <dgm:prSet phldrT="[Texto]" custT="1">
        <dgm:style>
          <a:lnRef idx="2">
            <a:schemeClr val="accent6"/>
          </a:lnRef>
          <a:fillRef idx="1">
            <a:schemeClr val="lt1"/>
          </a:fillRef>
          <a:effectRef idx="0">
            <a:schemeClr val="accent6"/>
          </a:effectRef>
          <a:fontRef idx="minor">
            <a:schemeClr val="dk1"/>
          </a:fontRef>
        </dgm:style>
      </dgm:prSet>
      <dgm:spPr/>
      <dgm:t>
        <a:bodyPr/>
        <a:lstStyle/>
        <a:p>
          <a:pPr algn="ctr"/>
          <a:r>
            <a:rPr lang="es-ES" sz="1000" dirty="0">
              <a:latin typeface="Arial" panose="020B0604020202020204" pitchFamily="34" charset="0"/>
              <a:cs typeface="Arial" panose="020B0604020202020204" pitchFamily="34" charset="0"/>
            </a:rPr>
            <a:t>Sitio Web: </a:t>
          </a:r>
          <a:r>
            <a:rPr lang="es-CO" sz="1000" b="1" dirty="0">
              <a:latin typeface="Arial" panose="020B0604020202020204" pitchFamily="34" charset="0"/>
              <a:cs typeface="Arial" panose="020B0604020202020204" pitchFamily="34" charset="0"/>
            </a:rPr>
            <a:t> </a:t>
          </a:r>
          <a:r>
            <a:rPr lang="es-CO" sz="1000" b="1" dirty="0">
              <a:solidFill>
                <a:schemeClr val="accent6">
                  <a:lumMod val="75000"/>
                </a:schemeClr>
              </a:solidFill>
              <a:latin typeface="Arial" panose="020B0604020202020204" pitchFamily="34" charset="0"/>
              <a:cs typeface="Arial" panose="020B0604020202020204" pitchFamily="34" charset="0"/>
            </a:rPr>
            <a:t>314.228 </a:t>
          </a:r>
        </a:p>
      </dgm:t>
    </dgm:pt>
    <dgm:pt modelId="{5ECC5FA6-B2C1-4094-9FD1-4348FEE4C6E3}" type="parTrans" cxnId="{89B3F08B-DFFA-4076-90AB-6AEEDE283581}">
      <dgm:prSet/>
      <dgm:spPr/>
      <dgm:t>
        <a:bodyPr/>
        <a:lstStyle/>
        <a:p>
          <a:pPr algn="ctr"/>
          <a:endParaRPr lang="es-ES" sz="1000">
            <a:latin typeface="Arial" panose="020B0604020202020204" pitchFamily="34" charset="0"/>
            <a:cs typeface="Arial" panose="020B0604020202020204" pitchFamily="34" charset="0"/>
          </a:endParaRPr>
        </a:p>
      </dgm:t>
    </dgm:pt>
    <dgm:pt modelId="{1DBCA8F1-7DE4-427A-832A-125C2D1CF482}" type="sibTrans" cxnId="{89B3F08B-DFFA-4076-90AB-6AEEDE283581}">
      <dgm:prSet/>
      <dgm:spPr/>
      <dgm:t>
        <a:bodyPr/>
        <a:lstStyle/>
        <a:p>
          <a:pPr algn="ctr"/>
          <a:endParaRPr lang="es-ES" sz="1000">
            <a:latin typeface="Arial" panose="020B0604020202020204" pitchFamily="34" charset="0"/>
            <a:cs typeface="Arial" panose="020B0604020202020204" pitchFamily="34" charset="0"/>
          </a:endParaRPr>
        </a:p>
      </dgm:t>
    </dgm:pt>
    <dgm:pt modelId="{410B3F00-F827-43A8-BE23-39B0C488563E}">
      <dgm:prSet custT="1">
        <dgm:style>
          <a:lnRef idx="2">
            <a:schemeClr val="accent5"/>
          </a:lnRef>
          <a:fillRef idx="1">
            <a:schemeClr val="lt1"/>
          </a:fillRef>
          <a:effectRef idx="0">
            <a:schemeClr val="accent5"/>
          </a:effectRef>
          <a:fontRef idx="minor">
            <a:schemeClr val="dk1"/>
          </a:fontRef>
        </dgm:style>
      </dgm:prSet>
      <dgm:spPr/>
      <dgm:t>
        <a:bodyPr/>
        <a:lstStyle/>
        <a:p>
          <a:pPr algn="ctr"/>
          <a:r>
            <a:rPr lang="es-ES" sz="1000" dirty="0">
              <a:latin typeface="Arial" panose="020B0604020202020204" pitchFamily="34" charset="0"/>
              <a:cs typeface="Arial" panose="020B0604020202020204" pitchFamily="34" charset="0"/>
            </a:rPr>
            <a:t>Personalizado: </a:t>
          </a:r>
          <a:r>
            <a:rPr lang="es-CO" sz="1000" b="1" dirty="0">
              <a:solidFill>
                <a:schemeClr val="accent6">
                  <a:lumMod val="75000"/>
                </a:schemeClr>
              </a:solidFill>
              <a:latin typeface="Arial" panose="020B0604020202020204" pitchFamily="34" charset="0"/>
              <a:cs typeface="Arial" panose="020B0604020202020204" pitchFamily="34" charset="0"/>
            </a:rPr>
            <a:t>158.065 </a:t>
          </a:r>
        </a:p>
      </dgm:t>
    </dgm:pt>
    <dgm:pt modelId="{756396BB-E5A7-4959-8B78-8E049E9E937E}" type="parTrans" cxnId="{69AC72C2-5B70-41B6-91F4-93F06D9858B7}">
      <dgm:prSet/>
      <dgm:spPr/>
      <dgm:t>
        <a:bodyPr/>
        <a:lstStyle/>
        <a:p>
          <a:pPr algn="ctr"/>
          <a:endParaRPr lang="es-ES" sz="1000">
            <a:latin typeface="Arial" panose="020B0604020202020204" pitchFamily="34" charset="0"/>
            <a:cs typeface="Arial" panose="020B0604020202020204" pitchFamily="34" charset="0"/>
          </a:endParaRPr>
        </a:p>
      </dgm:t>
    </dgm:pt>
    <dgm:pt modelId="{DB776A5E-5C2F-4339-B988-60EE21F9D13B}" type="sibTrans" cxnId="{69AC72C2-5B70-41B6-91F4-93F06D9858B7}">
      <dgm:prSet/>
      <dgm:spPr/>
      <dgm:t>
        <a:bodyPr/>
        <a:lstStyle/>
        <a:p>
          <a:pPr algn="ctr"/>
          <a:endParaRPr lang="es-ES" sz="1000">
            <a:latin typeface="Arial" panose="020B0604020202020204" pitchFamily="34" charset="0"/>
            <a:cs typeface="Arial" panose="020B0604020202020204" pitchFamily="34" charset="0"/>
          </a:endParaRPr>
        </a:p>
      </dgm:t>
    </dgm:pt>
    <dgm:pt modelId="{ADE286B4-A812-4B5B-8B6C-24B8050355CC}">
      <dgm:prSet phldrT="[Texto]" custT="1">
        <dgm:style>
          <a:lnRef idx="2">
            <a:schemeClr val="accent4"/>
          </a:lnRef>
          <a:fillRef idx="1">
            <a:schemeClr val="lt1"/>
          </a:fillRef>
          <a:effectRef idx="0">
            <a:schemeClr val="accent4"/>
          </a:effectRef>
          <a:fontRef idx="minor">
            <a:schemeClr val="dk1"/>
          </a:fontRef>
        </dgm:style>
      </dgm:prSet>
      <dgm:spPr/>
      <dgm:t>
        <a:bodyPr/>
        <a:lstStyle/>
        <a:p>
          <a:pPr algn="ctr"/>
          <a:r>
            <a:rPr lang="es-ES" sz="1000" dirty="0">
              <a:latin typeface="Arial" panose="020B0604020202020204" pitchFamily="34" charset="0"/>
              <a:cs typeface="Arial" panose="020B0604020202020204" pitchFamily="34" charset="0"/>
            </a:rPr>
            <a:t>Correo: </a:t>
          </a:r>
          <a:r>
            <a:rPr lang="es-CO" sz="1000" b="1" dirty="0">
              <a:latin typeface="Arial" panose="020B0604020202020204" pitchFamily="34" charset="0"/>
              <a:cs typeface="Arial" panose="020B0604020202020204" pitchFamily="34" charset="0"/>
            </a:rPr>
            <a:t> </a:t>
          </a:r>
          <a:r>
            <a:rPr lang="es-CO" sz="1000" b="1" dirty="0">
              <a:solidFill>
                <a:schemeClr val="accent6">
                  <a:lumMod val="75000"/>
                </a:schemeClr>
              </a:solidFill>
              <a:latin typeface="Arial" panose="020B0604020202020204" pitchFamily="34" charset="0"/>
              <a:cs typeface="Arial" panose="020B0604020202020204" pitchFamily="34" charset="0"/>
            </a:rPr>
            <a:t>21.514 </a:t>
          </a:r>
        </a:p>
      </dgm:t>
    </dgm:pt>
    <dgm:pt modelId="{9D851EC3-3ABC-47EA-BF28-71D3CF5591F5}" type="sibTrans" cxnId="{384B8503-EF53-4C0E-A3A5-2C3DC9DDCCE8}">
      <dgm:prSet/>
      <dgm:spPr/>
      <dgm:t>
        <a:bodyPr/>
        <a:lstStyle/>
        <a:p>
          <a:pPr algn="ctr"/>
          <a:endParaRPr lang="es-ES" sz="1000">
            <a:latin typeface="Arial" panose="020B0604020202020204" pitchFamily="34" charset="0"/>
            <a:cs typeface="Arial" panose="020B0604020202020204" pitchFamily="34" charset="0"/>
          </a:endParaRPr>
        </a:p>
      </dgm:t>
    </dgm:pt>
    <dgm:pt modelId="{982A7667-DAF4-425E-A51E-004C689BA093}" type="parTrans" cxnId="{384B8503-EF53-4C0E-A3A5-2C3DC9DDCCE8}">
      <dgm:prSet/>
      <dgm:spPr/>
      <dgm:t>
        <a:bodyPr/>
        <a:lstStyle/>
        <a:p>
          <a:pPr algn="ctr"/>
          <a:endParaRPr lang="es-ES" sz="1000">
            <a:latin typeface="Arial" panose="020B0604020202020204" pitchFamily="34" charset="0"/>
            <a:cs typeface="Arial" panose="020B0604020202020204" pitchFamily="34" charset="0"/>
          </a:endParaRPr>
        </a:p>
      </dgm:t>
    </dgm:pt>
    <dgm:pt modelId="{91E1DDD0-2401-45F8-ADC4-4321C85908CC}">
      <dgm:prSet custT="1">
        <dgm:style>
          <a:lnRef idx="2">
            <a:schemeClr val="accent1"/>
          </a:lnRef>
          <a:fillRef idx="1">
            <a:schemeClr val="lt1"/>
          </a:fillRef>
          <a:effectRef idx="0">
            <a:schemeClr val="accent1"/>
          </a:effectRef>
          <a:fontRef idx="minor">
            <a:schemeClr val="dk1"/>
          </a:fontRef>
        </dgm:style>
      </dgm:prSet>
      <dgm:spPr/>
      <dgm:t>
        <a:bodyPr/>
        <a:lstStyle/>
        <a:p>
          <a:pPr algn="ctr"/>
          <a:r>
            <a:rPr lang="es-ES" sz="1000" dirty="0">
              <a:latin typeface="Arial" panose="020B0604020202020204" pitchFamily="34" charset="0"/>
              <a:cs typeface="Arial" panose="020B0604020202020204" pitchFamily="34" charset="0"/>
            </a:rPr>
            <a:t>Chat: </a:t>
          </a:r>
          <a:r>
            <a:rPr lang="es-CO" sz="1000" b="1" dirty="0">
              <a:latin typeface="Arial" panose="020B0604020202020204" pitchFamily="34" charset="0"/>
              <a:cs typeface="Arial" panose="020B0604020202020204" pitchFamily="34" charset="0"/>
            </a:rPr>
            <a:t> </a:t>
          </a:r>
          <a:r>
            <a:rPr lang="es-CO" sz="1000" b="1" dirty="0">
              <a:solidFill>
                <a:schemeClr val="accent6">
                  <a:lumMod val="75000"/>
                </a:schemeClr>
              </a:solidFill>
              <a:latin typeface="Arial" panose="020B0604020202020204" pitchFamily="34" charset="0"/>
              <a:cs typeface="Arial" panose="020B0604020202020204" pitchFamily="34" charset="0"/>
            </a:rPr>
            <a:t>3.557 </a:t>
          </a:r>
        </a:p>
      </dgm:t>
    </dgm:pt>
    <dgm:pt modelId="{7427D4B3-8799-4B2B-AEC3-28B696C06552}" type="sibTrans" cxnId="{AB36DD05-1E5D-4F38-866E-FC3CFC7CFFA1}">
      <dgm:prSet/>
      <dgm:spPr/>
      <dgm:t>
        <a:bodyPr/>
        <a:lstStyle/>
        <a:p>
          <a:pPr algn="ctr"/>
          <a:endParaRPr lang="es-ES" sz="1000">
            <a:latin typeface="Arial" panose="020B0604020202020204" pitchFamily="34" charset="0"/>
            <a:cs typeface="Arial" panose="020B0604020202020204" pitchFamily="34" charset="0"/>
          </a:endParaRPr>
        </a:p>
      </dgm:t>
    </dgm:pt>
    <dgm:pt modelId="{5AB29A68-910D-415E-AAA5-EA223FE8558A}" type="parTrans" cxnId="{AB36DD05-1E5D-4F38-866E-FC3CFC7CFFA1}">
      <dgm:prSet/>
      <dgm:spPr/>
      <dgm:t>
        <a:bodyPr/>
        <a:lstStyle/>
        <a:p>
          <a:pPr algn="ctr"/>
          <a:endParaRPr lang="es-ES" sz="1000">
            <a:latin typeface="Arial" panose="020B0604020202020204" pitchFamily="34" charset="0"/>
            <a:cs typeface="Arial" panose="020B0604020202020204" pitchFamily="34" charset="0"/>
          </a:endParaRPr>
        </a:p>
      </dgm:t>
    </dgm:pt>
    <dgm:pt modelId="{1591CBAE-A91D-4758-A24C-038385F87A72}">
      <dgm:prSet custT="1">
        <dgm:style>
          <a:lnRef idx="2">
            <a:schemeClr val="accent3"/>
          </a:lnRef>
          <a:fillRef idx="1">
            <a:schemeClr val="lt1"/>
          </a:fillRef>
          <a:effectRef idx="0">
            <a:schemeClr val="accent3"/>
          </a:effectRef>
          <a:fontRef idx="minor">
            <a:schemeClr val="dk1"/>
          </a:fontRef>
        </dgm:style>
      </dgm:prSet>
      <dgm:spPr/>
      <dgm:t>
        <a:bodyPr/>
        <a:lstStyle/>
        <a:p>
          <a:pPr algn="ctr"/>
          <a:r>
            <a:rPr lang="es-ES" sz="1000" dirty="0">
              <a:latin typeface="Arial" panose="020B0604020202020204" pitchFamily="34" charset="0"/>
              <a:cs typeface="Arial" panose="020B0604020202020204" pitchFamily="34" charset="0"/>
            </a:rPr>
            <a:t>Escrito: </a:t>
          </a:r>
          <a:r>
            <a:rPr lang="es-CO" sz="1000" b="1" dirty="0">
              <a:latin typeface="Arial" panose="020B0604020202020204" pitchFamily="34" charset="0"/>
              <a:cs typeface="Arial" panose="020B0604020202020204" pitchFamily="34" charset="0"/>
            </a:rPr>
            <a:t> </a:t>
          </a:r>
          <a:r>
            <a:rPr lang="es-CO" sz="1000" b="1" dirty="0">
              <a:solidFill>
                <a:schemeClr val="accent6">
                  <a:lumMod val="75000"/>
                </a:schemeClr>
              </a:solidFill>
              <a:latin typeface="Arial" panose="020B0604020202020204" pitchFamily="34" charset="0"/>
              <a:cs typeface="Arial" panose="020B0604020202020204" pitchFamily="34" charset="0"/>
            </a:rPr>
            <a:t>32.588 </a:t>
          </a:r>
        </a:p>
      </dgm:t>
    </dgm:pt>
    <dgm:pt modelId="{0FBB91F0-9D8B-4F91-8469-1D57BBB869DC}" type="sibTrans" cxnId="{ABE20F51-D660-455E-A191-CA3EFDE609E7}">
      <dgm:prSet/>
      <dgm:spPr/>
      <dgm:t>
        <a:bodyPr/>
        <a:lstStyle/>
        <a:p>
          <a:pPr algn="ctr"/>
          <a:endParaRPr lang="es-ES" sz="1000">
            <a:latin typeface="Arial" panose="020B0604020202020204" pitchFamily="34" charset="0"/>
            <a:cs typeface="Arial" panose="020B0604020202020204" pitchFamily="34" charset="0"/>
          </a:endParaRPr>
        </a:p>
      </dgm:t>
    </dgm:pt>
    <dgm:pt modelId="{3D769FE1-4691-4273-B473-AE6BBC0D9471}" type="parTrans" cxnId="{ABE20F51-D660-455E-A191-CA3EFDE609E7}">
      <dgm:prSet/>
      <dgm:spPr/>
      <dgm:t>
        <a:bodyPr/>
        <a:lstStyle/>
        <a:p>
          <a:pPr algn="ctr"/>
          <a:endParaRPr lang="es-ES" sz="1000">
            <a:latin typeface="Arial" panose="020B0604020202020204" pitchFamily="34" charset="0"/>
            <a:cs typeface="Arial" panose="020B0604020202020204" pitchFamily="34" charset="0"/>
          </a:endParaRPr>
        </a:p>
      </dgm:t>
    </dgm:pt>
    <dgm:pt modelId="{80D2975B-A0D6-4DA5-AF7E-E3496981577A}">
      <dgm:prSet custT="1">
        <dgm:style>
          <a:lnRef idx="2">
            <a:schemeClr val="dk1"/>
          </a:lnRef>
          <a:fillRef idx="1">
            <a:schemeClr val="lt1"/>
          </a:fillRef>
          <a:effectRef idx="0">
            <a:schemeClr val="dk1"/>
          </a:effectRef>
          <a:fontRef idx="minor">
            <a:schemeClr val="dk1"/>
          </a:fontRef>
        </dgm:style>
      </dgm:prSet>
      <dgm:spPr>
        <a:ln>
          <a:solidFill>
            <a:schemeClr val="tx1">
              <a:lumMod val="50000"/>
              <a:lumOff val="50000"/>
            </a:schemeClr>
          </a:solidFill>
        </a:ln>
      </dgm:spPr>
      <dgm:t>
        <a:bodyPr/>
        <a:lstStyle/>
        <a:p>
          <a:pPr algn="ctr"/>
          <a:r>
            <a:rPr lang="es-CO" sz="1000" dirty="0">
              <a:latin typeface="Arial" panose="020B0604020202020204" pitchFamily="34" charset="0"/>
              <a:cs typeface="Arial" panose="020B0604020202020204" pitchFamily="34" charset="0"/>
            </a:rPr>
            <a:t>Redes Sociales, eventos y medios de comunicación </a:t>
          </a:r>
          <a:r>
            <a:rPr lang="es-CO" sz="1000" b="1" dirty="0">
              <a:latin typeface="Arial" panose="020B0604020202020204" pitchFamily="34" charset="0"/>
              <a:cs typeface="Arial" panose="020B0604020202020204" pitchFamily="34" charset="0"/>
            </a:rPr>
            <a:t> </a:t>
          </a:r>
          <a:r>
            <a:rPr lang="es-CO" sz="1000" b="1" dirty="0">
              <a:solidFill>
                <a:schemeClr val="accent6">
                  <a:lumMod val="75000"/>
                </a:schemeClr>
              </a:solidFill>
              <a:latin typeface="Arial" panose="020B0604020202020204" pitchFamily="34" charset="0"/>
              <a:cs typeface="Arial" panose="020B0604020202020204" pitchFamily="34" charset="0"/>
            </a:rPr>
            <a:t>10.414 </a:t>
          </a:r>
        </a:p>
      </dgm:t>
    </dgm:pt>
    <dgm:pt modelId="{CDCC77D7-6DE6-4B8A-B8A4-28B12F760B6F}" type="parTrans" cxnId="{8E04E6A2-F993-4DA2-BBAB-010E09CD9D2D}">
      <dgm:prSet/>
      <dgm:spPr/>
      <dgm:t>
        <a:bodyPr/>
        <a:lstStyle/>
        <a:p>
          <a:pPr algn="ctr"/>
          <a:endParaRPr lang="es-CO" sz="1000">
            <a:latin typeface="Arial" panose="020B0604020202020204" pitchFamily="34" charset="0"/>
            <a:cs typeface="Arial" panose="020B0604020202020204" pitchFamily="34" charset="0"/>
          </a:endParaRPr>
        </a:p>
      </dgm:t>
    </dgm:pt>
    <dgm:pt modelId="{DFE742C2-B85B-465B-BD56-FCC7ACB5825E}" type="sibTrans" cxnId="{8E04E6A2-F993-4DA2-BBAB-010E09CD9D2D}">
      <dgm:prSet/>
      <dgm:spPr/>
      <dgm:t>
        <a:bodyPr/>
        <a:lstStyle/>
        <a:p>
          <a:pPr algn="ctr"/>
          <a:endParaRPr lang="es-CO" sz="1000">
            <a:latin typeface="Arial" panose="020B0604020202020204" pitchFamily="34" charset="0"/>
            <a:cs typeface="Arial" panose="020B0604020202020204" pitchFamily="34" charset="0"/>
          </a:endParaRPr>
        </a:p>
      </dgm:t>
    </dgm:pt>
    <dgm:pt modelId="{1C932CD5-EB52-4BBF-AA43-8ECFDA09468E}" type="pres">
      <dgm:prSet presAssocID="{2A574D98-B327-4ED1-AEB7-3D1589BBBC78}" presName="Name0" presStyleCnt="0">
        <dgm:presLayoutVars>
          <dgm:chMax val="7"/>
          <dgm:chPref val="7"/>
          <dgm:dir/>
        </dgm:presLayoutVars>
      </dgm:prSet>
      <dgm:spPr/>
    </dgm:pt>
    <dgm:pt modelId="{B02F46E1-FE6A-4F75-8A3F-ECBD37CC07A4}" type="pres">
      <dgm:prSet presAssocID="{2A574D98-B327-4ED1-AEB7-3D1589BBBC78}" presName="Name1" presStyleCnt="0"/>
      <dgm:spPr/>
    </dgm:pt>
    <dgm:pt modelId="{C5C8D224-DE9A-4FCD-A8CA-D704611365D4}" type="pres">
      <dgm:prSet presAssocID="{2A574D98-B327-4ED1-AEB7-3D1589BBBC78}" presName="cycle" presStyleCnt="0"/>
      <dgm:spPr/>
    </dgm:pt>
    <dgm:pt modelId="{228FE719-2179-44E1-8273-A1DF2D5F93D5}" type="pres">
      <dgm:prSet presAssocID="{2A574D98-B327-4ED1-AEB7-3D1589BBBC78}" presName="srcNode" presStyleLbl="node1" presStyleIdx="0" presStyleCnt="7"/>
      <dgm:spPr/>
    </dgm:pt>
    <dgm:pt modelId="{D7FEC435-6F9B-4F93-83B5-23D3F0192441}" type="pres">
      <dgm:prSet presAssocID="{2A574D98-B327-4ED1-AEB7-3D1589BBBC78}" presName="conn" presStyleLbl="parChTrans1D2" presStyleIdx="0" presStyleCnt="1"/>
      <dgm:spPr/>
    </dgm:pt>
    <dgm:pt modelId="{8BB7A41E-B327-446D-9841-48EC21724B89}" type="pres">
      <dgm:prSet presAssocID="{2A574D98-B327-4ED1-AEB7-3D1589BBBC78}" presName="extraNode" presStyleLbl="node1" presStyleIdx="0" presStyleCnt="7"/>
      <dgm:spPr/>
    </dgm:pt>
    <dgm:pt modelId="{D9E5F152-35B7-49C0-87C1-6EB336B8C47F}" type="pres">
      <dgm:prSet presAssocID="{2A574D98-B327-4ED1-AEB7-3D1589BBBC78}" presName="dstNode" presStyleLbl="node1" presStyleIdx="0" presStyleCnt="7"/>
      <dgm:spPr/>
    </dgm:pt>
    <dgm:pt modelId="{8B87A2F0-E379-4C7E-BE09-D62062665EA7}" type="pres">
      <dgm:prSet presAssocID="{98259381-D922-40A8-997C-75ED06F3FC9D}" presName="text_1" presStyleLbl="node1" presStyleIdx="0" presStyleCnt="7">
        <dgm:presLayoutVars>
          <dgm:bulletEnabled val="1"/>
        </dgm:presLayoutVars>
      </dgm:prSet>
      <dgm:spPr/>
    </dgm:pt>
    <dgm:pt modelId="{8C08CEF5-AEE5-4D12-B33D-1DF50D455CFA}" type="pres">
      <dgm:prSet presAssocID="{98259381-D922-40A8-997C-75ED06F3FC9D}" presName="accent_1" presStyleCnt="0"/>
      <dgm:spPr/>
    </dgm:pt>
    <dgm:pt modelId="{06234B87-5A75-4961-9F06-327F2A764AA1}" type="pres">
      <dgm:prSet presAssocID="{98259381-D922-40A8-997C-75ED06F3FC9D}" presName="accentRepeatNode" presStyleLbl="solidFgAcc1" presStyleIdx="0" presStyleCnt="7" custScaleX="160986" custScaleY="160986"/>
      <dgm:spPr>
        <a:blipFill rotWithShape="0">
          <a:blip xmlns:r="http://schemas.openxmlformats.org/officeDocument/2006/relationships" r:embed="rId1"/>
          <a:srcRect/>
          <a:stretch>
            <a:fillRect l="-17000" r="-17000"/>
          </a:stretch>
        </a:blipFill>
      </dgm:spPr>
    </dgm:pt>
    <dgm:pt modelId="{1126D6C8-C0D0-4A39-98EA-B626B8FAC2BA}" type="pres">
      <dgm:prSet presAssocID="{62FD8ABB-52E4-4153-866D-4136EEB63A04}" presName="text_2" presStyleLbl="node1" presStyleIdx="1" presStyleCnt="7">
        <dgm:presLayoutVars>
          <dgm:bulletEnabled val="1"/>
        </dgm:presLayoutVars>
      </dgm:prSet>
      <dgm:spPr/>
    </dgm:pt>
    <dgm:pt modelId="{E43F37CE-65CF-4599-B01C-FCF34847B76C}" type="pres">
      <dgm:prSet presAssocID="{62FD8ABB-52E4-4153-866D-4136EEB63A04}" presName="accent_2" presStyleCnt="0"/>
      <dgm:spPr/>
    </dgm:pt>
    <dgm:pt modelId="{D0741231-12FE-452F-89D4-437CB40E81D6}" type="pres">
      <dgm:prSet presAssocID="{62FD8ABB-52E4-4153-866D-4136EEB63A04}" presName="accentRepeatNode" presStyleLbl="solidFgAcc1" presStyleIdx="1" presStyleCnt="7" custScaleX="160986" custScaleY="160986"/>
      <dgm:spPr>
        <a:blipFill rotWithShape="0">
          <a:blip xmlns:r="http://schemas.openxmlformats.org/officeDocument/2006/relationships" r:embed="rId2"/>
          <a:srcRect/>
          <a:stretch>
            <a:fillRect l="-13000" r="-13000"/>
          </a:stretch>
        </a:blipFill>
      </dgm:spPr>
    </dgm:pt>
    <dgm:pt modelId="{655699AA-9208-42F2-99C8-E2EC4B64A7C5}" type="pres">
      <dgm:prSet presAssocID="{410B3F00-F827-43A8-BE23-39B0C488563E}" presName="text_3" presStyleLbl="node1" presStyleIdx="2" presStyleCnt="7">
        <dgm:presLayoutVars>
          <dgm:bulletEnabled val="1"/>
        </dgm:presLayoutVars>
      </dgm:prSet>
      <dgm:spPr/>
    </dgm:pt>
    <dgm:pt modelId="{3EF41F1D-C845-4737-A051-AD9712A4DF69}" type="pres">
      <dgm:prSet presAssocID="{410B3F00-F827-43A8-BE23-39B0C488563E}" presName="accent_3" presStyleCnt="0"/>
      <dgm:spPr/>
    </dgm:pt>
    <dgm:pt modelId="{5773ED27-CC7F-4287-9E08-87078AB763D5}" type="pres">
      <dgm:prSet presAssocID="{410B3F00-F827-43A8-BE23-39B0C488563E}" presName="accentRepeatNode" presStyleLbl="solidFgAcc1" presStyleIdx="2" presStyleCnt="7" custScaleX="160986" custScaleY="160986"/>
      <dgm:spPr>
        <a:blipFill rotWithShape="0">
          <a:blip xmlns:r="http://schemas.openxmlformats.org/officeDocument/2006/relationships" r:embed="rId3"/>
          <a:srcRect/>
          <a:stretch>
            <a:fillRect/>
          </a:stretch>
        </a:blipFill>
      </dgm:spPr>
    </dgm:pt>
    <dgm:pt modelId="{86B0D9F3-39A6-4065-B31C-C5BC7451C5B6}" type="pres">
      <dgm:prSet presAssocID="{ADE286B4-A812-4B5B-8B6C-24B8050355CC}" presName="text_4" presStyleLbl="node1" presStyleIdx="3" presStyleCnt="7">
        <dgm:presLayoutVars>
          <dgm:bulletEnabled val="1"/>
        </dgm:presLayoutVars>
      </dgm:prSet>
      <dgm:spPr/>
    </dgm:pt>
    <dgm:pt modelId="{4A47D675-254C-4B1A-B806-37D92AFCA267}" type="pres">
      <dgm:prSet presAssocID="{ADE286B4-A812-4B5B-8B6C-24B8050355CC}" presName="accent_4" presStyleCnt="0"/>
      <dgm:spPr/>
    </dgm:pt>
    <dgm:pt modelId="{0B43611D-7D6E-47C2-B29E-F252CF56978E}" type="pres">
      <dgm:prSet presAssocID="{ADE286B4-A812-4B5B-8B6C-24B8050355CC}" presName="accentRepeatNode" presStyleLbl="solidFgAcc1" presStyleIdx="3" presStyleCnt="7" custScaleX="160986" custScaleY="160986"/>
      <dgm:spPr>
        <a:blipFill rotWithShape="0">
          <a:blip xmlns:r="http://schemas.openxmlformats.org/officeDocument/2006/relationships" r:embed="rId4"/>
          <a:srcRect/>
          <a:stretch>
            <a:fillRect t="-14000" b="-14000"/>
          </a:stretch>
        </a:blipFill>
      </dgm:spPr>
    </dgm:pt>
    <dgm:pt modelId="{361DD3D9-9ED6-42C6-BA61-E1552994DB80}" type="pres">
      <dgm:prSet presAssocID="{1591CBAE-A91D-4758-A24C-038385F87A72}" presName="text_5" presStyleLbl="node1" presStyleIdx="4" presStyleCnt="7">
        <dgm:presLayoutVars>
          <dgm:bulletEnabled val="1"/>
        </dgm:presLayoutVars>
      </dgm:prSet>
      <dgm:spPr/>
    </dgm:pt>
    <dgm:pt modelId="{497E026C-B67F-48F8-AE51-25D496E76535}" type="pres">
      <dgm:prSet presAssocID="{1591CBAE-A91D-4758-A24C-038385F87A72}" presName="accent_5" presStyleCnt="0"/>
      <dgm:spPr/>
    </dgm:pt>
    <dgm:pt modelId="{8F2B2768-AC06-45F4-BF44-23E822078088}" type="pres">
      <dgm:prSet presAssocID="{1591CBAE-A91D-4758-A24C-038385F87A72}" presName="accentRepeatNode" presStyleLbl="solidFgAcc1" presStyleIdx="4" presStyleCnt="7" custScaleX="160986" custScaleY="160986"/>
      <dgm:spPr>
        <a:blipFill rotWithShape="0">
          <a:blip xmlns:r="http://schemas.openxmlformats.org/officeDocument/2006/relationships" r:embed="rId5"/>
          <a:srcRect/>
          <a:stretch>
            <a:fillRect t="-8000" b="-8000"/>
          </a:stretch>
        </a:blipFill>
      </dgm:spPr>
    </dgm:pt>
    <dgm:pt modelId="{238AEB42-57E9-48F4-BC5F-FA987864700D}" type="pres">
      <dgm:prSet presAssocID="{91E1DDD0-2401-45F8-ADC4-4321C85908CC}" presName="text_6" presStyleLbl="node1" presStyleIdx="5" presStyleCnt="7">
        <dgm:presLayoutVars>
          <dgm:bulletEnabled val="1"/>
        </dgm:presLayoutVars>
      </dgm:prSet>
      <dgm:spPr/>
    </dgm:pt>
    <dgm:pt modelId="{DAEFC87B-6899-4021-A741-2099E64F907E}" type="pres">
      <dgm:prSet presAssocID="{91E1DDD0-2401-45F8-ADC4-4321C85908CC}" presName="accent_6" presStyleCnt="0"/>
      <dgm:spPr/>
    </dgm:pt>
    <dgm:pt modelId="{2AEBC97D-440D-4080-BA04-BF284E0B83E4}" type="pres">
      <dgm:prSet presAssocID="{91E1DDD0-2401-45F8-ADC4-4321C85908CC}" presName="accentRepeatNode" presStyleLbl="solidFgAcc1" presStyleIdx="5" presStyleCnt="7" custScaleX="160986" custScaleY="160986"/>
      <dgm:spPr>
        <a:blipFill rotWithShape="0">
          <a:blip xmlns:r="http://schemas.openxmlformats.org/officeDocument/2006/relationships" r:embed="rId6"/>
          <a:srcRect/>
          <a:stretch>
            <a:fillRect t="-7000" b="-7000"/>
          </a:stretch>
        </a:blipFill>
      </dgm:spPr>
    </dgm:pt>
    <dgm:pt modelId="{98700A77-0090-448D-8D08-40A78592E8C5}" type="pres">
      <dgm:prSet presAssocID="{80D2975B-A0D6-4DA5-AF7E-E3496981577A}" presName="text_7" presStyleLbl="node1" presStyleIdx="6" presStyleCnt="7" custScaleY="128700">
        <dgm:presLayoutVars>
          <dgm:bulletEnabled val="1"/>
        </dgm:presLayoutVars>
      </dgm:prSet>
      <dgm:spPr/>
    </dgm:pt>
    <dgm:pt modelId="{45B9987D-C59E-463A-A6E0-77509ECBD4B4}" type="pres">
      <dgm:prSet presAssocID="{80D2975B-A0D6-4DA5-AF7E-E3496981577A}" presName="accent_7" presStyleCnt="0"/>
      <dgm:spPr/>
    </dgm:pt>
    <dgm:pt modelId="{D2D693EE-FA7C-4423-AF46-634335AFCBD7}" type="pres">
      <dgm:prSet presAssocID="{80D2975B-A0D6-4DA5-AF7E-E3496981577A}" presName="accentRepeatNode" presStyleLbl="solidFgAcc1" presStyleIdx="6" presStyleCnt="7" custScaleX="160986" custScaleY="160986"/>
      <dgm:spPr>
        <a:blipFill rotWithShape="0">
          <a:blip xmlns:r="http://schemas.openxmlformats.org/officeDocument/2006/relationships" r:embed="rId7"/>
          <a:srcRect/>
          <a:stretch>
            <a:fillRect l="-12000" r="-12000"/>
          </a:stretch>
        </a:blipFill>
      </dgm:spPr>
    </dgm:pt>
  </dgm:ptLst>
  <dgm:cxnLst>
    <dgm:cxn modelId="{384B8503-EF53-4C0E-A3A5-2C3DC9DDCCE8}" srcId="{2A574D98-B327-4ED1-AEB7-3D1589BBBC78}" destId="{ADE286B4-A812-4B5B-8B6C-24B8050355CC}" srcOrd="3" destOrd="0" parTransId="{982A7667-DAF4-425E-A51E-004C689BA093}" sibTransId="{9D851EC3-3ABC-47EA-BF28-71D3CF5591F5}"/>
    <dgm:cxn modelId="{AB36DD05-1E5D-4F38-866E-FC3CFC7CFFA1}" srcId="{2A574D98-B327-4ED1-AEB7-3D1589BBBC78}" destId="{91E1DDD0-2401-45F8-ADC4-4321C85908CC}" srcOrd="5" destOrd="0" parTransId="{5AB29A68-910D-415E-AAA5-EA223FE8558A}" sibTransId="{7427D4B3-8799-4B2B-AEC3-28B696C06552}"/>
    <dgm:cxn modelId="{FBF9720B-72F6-4E78-97D8-E6375A0A2ED3}" type="presOf" srcId="{1591CBAE-A91D-4758-A24C-038385F87A72}" destId="{361DD3D9-9ED6-42C6-BA61-E1552994DB80}" srcOrd="0" destOrd="0" presId="urn:microsoft.com/office/officeart/2008/layout/VerticalCurvedList"/>
    <dgm:cxn modelId="{08F1BE14-9FCF-4760-8F2E-C4ADA4BA487C}" srcId="{2A574D98-B327-4ED1-AEB7-3D1589BBBC78}" destId="{98259381-D922-40A8-997C-75ED06F3FC9D}" srcOrd="0" destOrd="0" parTransId="{5F4B6A70-4760-4756-BDA1-CC0D2A6FFF12}" sibTransId="{A8F3A522-F94F-4537-91DD-7E4649B4FFAF}"/>
    <dgm:cxn modelId="{8CFA7216-FE99-4212-975B-E2B7E5397353}" type="presOf" srcId="{ADE286B4-A812-4B5B-8B6C-24B8050355CC}" destId="{86B0D9F3-39A6-4065-B31C-C5BC7451C5B6}" srcOrd="0" destOrd="0" presId="urn:microsoft.com/office/officeart/2008/layout/VerticalCurvedList"/>
    <dgm:cxn modelId="{D316D91C-024F-4E2F-B125-0B41C9B91B96}" type="presOf" srcId="{410B3F00-F827-43A8-BE23-39B0C488563E}" destId="{655699AA-9208-42F2-99C8-E2EC4B64A7C5}" srcOrd="0" destOrd="0" presId="urn:microsoft.com/office/officeart/2008/layout/VerticalCurvedList"/>
    <dgm:cxn modelId="{EA3F7421-56A8-4BF3-8E9F-13D1B557BD4C}" type="presOf" srcId="{A8F3A522-F94F-4537-91DD-7E4649B4FFAF}" destId="{D7FEC435-6F9B-4F93-83B5-23D3F0192441}" srcOrd="0" destOrd="0" presId="urn:microsoft.com/office/officeart/2008/layout/VerticalCurvedList"/>
    <dgm:cxn modelId="{B67A6933-7834-42EF-B168-36C3F4540637}" type="presOf" srcId="{91E1DDD0-2401-45F8-ADC4-4321C85908CC}" destId="{238AEB42-57E9-48F4-BC5F-FA987864700D}" srcOrd="0" destOrd="0" presId="urn:microsoft.com/office/officeart/2008/layout/VerticalCurvedList"/>
    <dgm:cxn modelId="{75F85D39-B92D-4437-BD0A-E2CCAF1B3729}" type="presOf" srcId="{80D2975B-A0D6-4DA5-AF7E-E3496981577A}" destId="{98700A77-0090-448D-8D08-40A78592E8C5}" srcOrd="0" destOrd="0" presId="urn:microsoft.com/office/officeart/2008/layout/VerticalCurvedList"/>
    <dgm:cxn modelId="{ABE20F51-D660-455E-A191-CA3EFDE609E7}" srcId="{2A574D98-B327-4ED1-AEB7-3D1589BBBC78}" destId="{1591CBAE-A91D-4758-A24C-038385F87A72}" srcOrd="4" destOrd="0" parTransId="{3D769FE1-4691-4273-B473-AE6BBC0D9471}" sibTransId="{0FBB91F0-9D8B-4F91-8469-1D57BBB869DC}"/>
    <dgm:cxn modelId="{9CA8237F-8338-45DD-BCBB-19083D6A52A1}" type="presOf" srcId="{2A574D98-B327-4ED1-AEB7-3D1589BBBC78}" destId="{1C932CD5-EB52-4BBF-AA43-8ECFDA09468E}" srcOrd="0" destOrd="0" presId="urn:microsoft.com/office/officeart/2008/layout/VerticalCurvedList"/>
    <dgm:cxn modelId="{89B3F08B-DFFA-4076-90AB-6AEEDE283581}" srcId="{2A574D98-B327-4ED1-AEB7-3D1589BBBC78}" destId="{62FD8ABB-52E4-4153-866D-4136EEB63A04}" srcOrd="1" destOrd="0" parTransId="{5ECC5FA6-B2C1-4094-9FD1-4348FEE4C6E3}" sibTransId="{1DBCA8F1-7DE4-427A-832A-125C2D1CF482}"/>
    <dgm:cxn modelId="{8E04E6A2-F993-4DA2-BBAB-010E09CD9D2D}" srcId="{2A574D98-B327-4ED1-AEB7-3D1589BBBC78}" destId="{80D2975B-A0D6-4DA5-AF7E-E3496981577A}" srcOrd="6" destOrd="0" parTransId="{CDCC77D7-6DE6-4B8A-B8A4-28B12F760B6F}" sibTransId="{DFE742C2-B85B-465B-BD56-FCC7ACB5825E}"/>
    <dgm:cxn modelId="{69AC72C2-5B70-41B6-91F4-93F06D9858B7}" srcId="{2A574D98-B327-4ED1-AEB7-3D1589BBBC78}" destId="{410B3F00-F827-43A8-BE23-39B0C488563E}" srcOrd="2" destOrd="0" parTransId="{756396BB-E5A7-4959-8B78-8E049E9E937E}" sibTransId="{DB776A5E-5C2F-4339-B988-60EE21F9D13B}"/>
    <dgm:cxn modelId="{00057AE6-6592-4703-ADC8-A7E77386FD86}" type="presOf" srcId="{62FD8ABB-52E4-4153-866D-4136EEB63A04}" destId="{1126D6C8-C0D0-4A39-98EA-B626B8FAC2BA}" srcOrd="0" destOrd="0" presId="urn:microsoft.com/office/officeart/2008/layout/VerticalCurvedList"/>
    <dgm:cxn modelId="{CCADB0FC-8345-486D-B99B-F91F6B548182}" type="presOf" srcId="{98259381-D922-40A8-997C-75ED06F3FC9D}" destId="{8B87A2F0-E379-4C7E-BE09-D62062665EA7}" srcOrd="0" destOrd="0" presId="urn:microsoft.com/office/officeart/2008/layout/VerticalCurvedList"/>
    <dgm:cxn modelId="{E9C62393-B705-4BE9-B92A-9F254DFE0D5F}" type="presParOf" srcId="{1C932CD5-EB52-4BBF-AA43-8ECFDA09468E}" destId="{B02F46E1-FE6A-4F75-8A3F-ECBD37CC07A4}" srcOrd="0" destOrd="0" presId="urn:microsoft.com/office/officeart/2008/layout/VerticalCurvedList"/>
    <dgm:cxn modelId="{92ED2CF7-0511-4879-9673-0553996A9712}" type="presParOf" srcId="{B02F46E1-FE6A-4F75-8A3F-ECBD37CC07A4}" destId="{C5C8D224-DE9A-4FCD-A8CA-D704611365D4}" srcOrd="0" destOrd="0" presId="urn:microsoft.com/office/officeart/2008/layout/VerticalCurvedList"/>
    <dgm:cxn modelId="{30DC7886-511D-4226-B005-1825F94D08A4}" type="presParOf" srcId="{C5C8D224-DE9A-4FCD-A8CA-D704611365D4}" destId="{228FE719-2179-44E1-8273-A1DF2D5F93D5}" srcOrd="0" destOrd="0" presId="urn:microsoft.com/office/officeart/2008/layout/VerticalCurvedList"/>
    <dgm:cxn modelId="{7F69E296-09B8-46EC-BFFB-7A9CA31555E7}" type="presParOf" srcId="{C5C8D224-DE9A-4FCD-A8CA-D704611365D4}" destId="{D7FEC435-6F9B-4F93-83B5-23D3F0192441}" srcOrd="1" destOrd="0" presId="urn:microsoft.com/office/officeart/2008/layout/VerticalCurvedList"/>
    <dgm:cxn modelId="{F6CD1FFC-4C48-41C7-B1FC-23257D2BA1C3}" type="presParOf" srcId="{C5C8D224-DE9A-4FCD-A8CA-D704611365D4}" destId="{8BB7A41E-B327-446D-9841-48EC21724B89}" srcOrd="2" destOrd="0" presId="urn:microsoft.com/office/officeart/2008/layout/VerticalCurvedList"/>
    <dgm:cxn modelId="{51300DC8-7038-4FF8-851F-EEB9E9E69CD2}" type="presParOf" srcId="{C5C8D224-DE9A-4FCD-A8CA-D704611365D4}" destId="{D9E5F152-35B7-49C0-87C1-6EB336B8C47F}" srcOrd="3" destOrd="0" presId="urn:microsoft.com/office/officeart/2008/layout/VerticalCurvedList"/>
    <dgm:cxn modelId="{C75BEDF2-7828-4313-9BBB-D5434D3687CB}" type="presParOf" srcId="{B02F46E1-FE6A-4F75-8A3F-ECBD37CC07A4}" destId="{8B87A2F0-E379-4C7E-BE09-D62062665EA7}" srcOrd="1" destOrd="0" presId="urn:microsoft.com/office/officeart/2008/layout/VerticalCurvedList"/>
    <dgm:cxn modelId="{084F1924-00B2-462C-8B38-91F55FAB1979}" type="presParOf" srcId="{B02F46E1-FE6A-4F75-8A3F-ECBD37CC07A4}" destId="{8C08CEF5-AEE5-4D12-B33D-1DF50D455CFA}" srcOrd="2" destOrd="0" presId="urn:microsoft.com/office/officeart/2008/layout/VerticalCurvedList"/>
    <dgm:cxn modelId="{4AD1F098-C376-435D-8068-EA4BDFC1F6AC}" type="presParOf" srcId="{8C08CEF5-AEE5-4D12-B33D-1DF50D455CFA}" destId="{06234B87-5A75-4961-9F06-327F2A764AA1}" srcOrd="0" destOrd="0" presId="urn:microsoft.com/office/officeart/2008/layout/VerticalCurvedList"/>
    <dgm:cxn modelId="{44B97708-DF3F-4447-9D11-83532A173C5C}" type="presParOf" srcId="{B02F46E1-FE6A-4F75-8A3F-ECBD37CC07A4}" destId="{1126D6C8-C0D0-4A39-98EA-B626B8FAC2BA}" srcOrd="3" destOrd="0" presId="urn:microsoft.com/office/officeart/2008/layout/VerticalCurvedList"/>
    <dgm:cxn modelId="{62B307E3-4CA0-4D75-BBE5-CA4CAA104672}" type="presParOf" srcId="{B02F46E1-FE6A-4F75-8A3F-ECBD37CC07A4}" destId="{E43F37CE-65CF-4599-B01C-FCF34847B76C}" srcOrd="4" destOrd="0" presId="urn:microsoft.com/office/officeart/2008/layout/VerticalCurvedList"/>
    <dgm:cxn modelId="{190BAC59-040E-4E31-B869-8F1C49452A9B}" type="presParOf" srcId="{E43F37CE-65CF-4599-B01C-FCF34847B76C}" destId="{D0741231-12FE-452F-89D4-437CB40E81D6}" srcOrd="0" destOrd="0" presId="urn:microsoft.com/office/officeart/2008/layout/VerticalCurvedList"/>
    <dgm:cxn modelId="{96135C69-88FD-42AD-841C-9F2331F262CA}" type="presParOf" srcId="{B02F46E1-FE6A-4F75-8A3F-ECBD37CC07A4}" destId="{655699AA-9208-42F2-99C8-E2EC4B64A7C5}" srcOrd="5" destOrd="0" presId="urn:microsoft.com/office/officeart/2008/layout/VerticalCurvedList"/>
    <dgm:cxn modelId="{1A78B766-F505-4B3A-BA4E-178472D24750}" type="presParOf" srcId="{B02F46E1-FE6A-4F75-8A3F-ECBD37CC07A4}" destId="{3EF41F1D-C845-4737-A051-AD9712A4DF69}" srcOrd="6" destOrd="0" presId="urn:microsoft.com/office/officeart/2008/layout/VerticalCurvedList"/>
    <dgm:cxn modelId="{330CD331-41BA-423F-9784-6076CFA3A745}" type="presParOf" srcId="{3EF41F1D-C845-4737-A051-AD9712A4DF69}" destId="{5773ED27-CC7F-4287-9E08-87078AB763D5}" srcOrd="0" destOrd="0" presId="urn:microsoft.com/office/officeart/2008/layout/VerticalCurvedList"/>
    <dgm:cxn modelId="{2AE49B67-6EAE-4080-9B88-042D25B19394}" type="presParOf" srcId="{B02F46E1-FE6A-4F75-8A3F-ECBD37CC07A4}" destId="{86B0D9F3-39A6-4065-B31C-C5BC7451C5B6}" srcOrd="7" destOrd="0" presId="urn:microsoft.com/office/officeart/2008/layout/VerticalCurvedList"/>
    <dgm:cxn modelId="{DED216C3-3AC0-423A-889C-8E9E44C0C9A3}" type="presParOf" srcId="{B02F46E1-FE6A-4F75-8A3F-ECBD37CC07A4}" destId="{4A47D675-254C-4B1A-B806-37D92AFCA267}" srcOrd="8" destOrd="0" presId="urn:microsoft.com/office/officeart/2008/layout/VerticalCurvedList"/>
    <dgm:cxn modelId="{130302C2-8130-4D8C-97FD-322177ECA55C}" type="presParOf" srcId="{4A47D675-254C-4B1A-B806-37D92AFCA267}" destId="{0B43611D-7D6E-47C2-B29E-F252CF56978E}" srcOrd="0" destOrd="0" presId="urn:microsoft.com/office/officeart/2008/layout/VerticalCurvedList"/>
    <dgm:cxn modelId="{17D7D069-62E0-4CEB-97E8-80313CF5E35D}" type="presParOf" srcId="{B02F46E1-FE6A-4F75-8A3F-ECBD37CC07A4}" destId="{361DD3D9-9ED6-42C6-BA61-E1552994DB80}" srcOrd="9" destOrd="0" presId="urn:microsoft.com/office/officeart/2008/layout/VerticalCurvedList"/>
    <dgm:cxn modelId="{DA304896-CBD5-4968-BF38-98C5803E4E5F}" type="presParOf" srcId="{B02F46E1-FE6A-4F75-8A3F-ECBD37CC07A4}" destId="{497E026C-B67F-48F8-AE51-25D496E76535}" srcOrd="10" destOrd="0" presId="urn:microsoft.com/office/officeart/2008/layout/VerticalCurvedList"/>
    <dgm:cxn modelId="{B75242D6-EAEF-4C9B-BF11-EED5947A579F}" type="presParOf" srcId="{497E026C-B67F-48F8-AE51-25D496E76535}" destId="{8F2B2768-AC06-45F4-BF44-23E822078088}" srcOrd="0" destOrd="0" presId="urn:microsoft.com/office/officeart/2008/layout/VerticalCurvedList"/>
    <dgm:cxn modelId="{8C01B29F-3FB4-4F1B-9D8A-6A192D4A80D5}" type="presParOf" srcId="{B02F46E1-FE6A-4F75-8A3F-ECBD37CC07A4}" destId="{238AEB42-57E9-48F4-BC5F-FA987864700D}" srcOrd="11" destOrd="0" presId="urn:microsoft.com/office/officeart/2008/layout/VerticalCurvedList"/>
    <dgm:cxn modelId="{5D83EDF8-6314-49DA-85D5-83B95B1A4984}" type="presParOf" srcId="{B02F46E1-FE6A-4F75-8A3F-ECBD37CC07A4}" destId="{DAEFC87B-6899-4021-A741-2099E64F907E}" srcOrd="12" destOrd="0" presId="urn:microsoft.com/office/officeart/2008/layout/VerticalCurvedList"/>
    <dgm:cxn modelId="{CE821DF3-CB5F-4626-AD9D-38DD4BFDEDAC}" type="presParOf" srcId="{DAEFC87B-6899-4021-A741-2099E64F907E}" destId="{2AEBC97D-440D-4080-BA04-BF284E0B83E4}" srcOrd="0" destOrd="0" presId="urn:microsoft.com/office/officeart/2008/layout/VerticalCurvedList"/>
    <dgm:cxn modelId="{89699F99-3453-454E-B0E9-6DF5D363B5E4}" type="presParOf" srcId="{B02F46E1-FE6A-4F75-8A3F-ECBD37CC07A4}" destId="{98700A77-0090-448D-8D08-40A78592E8C5}" srcOrd="13" destOrd="0" presId="urn:microsoft.com/office/officeart/2008/layout/VerticalCurvedList"/>
    <dgm:cxn modelId="{E03DDEDF-7958-4678-A6AC-C4EC5480D8E7}" type="presParOf" srcId="{B02F46E1-FE6A-4F75-8A3F-ECBD37CC07A4}" destId="{45B9987D-C59E-463A-A6E0-77509ECBD4B4}" srcOrd="14" destOrd="0" presId="urn:microsoft.com/office/officeart/2008/layout/VerticalCurvedList"/>
    <dgm:cxn modelId="{2D297A58-7993-46F6-BA8B-37CCB6F3CD3E}" type="presParOf" srcId="{45B9987D-C59E-463A-A6E0-77509ECBD4B4}" destId="{D2D693EE-FA7C-4423-AF46-634335AFCB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62D7CF-F460-453B-86D0-F311A644370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O"/>
        </a:p>
      </dgm:t>
    </dgm:pt>
    <dgm:pt modelId="{CDE8A8B5-7331-44DF-8215-F07BDC5F4272}">
      <dgm:prSet phldrT="[Texto]" custT="1">
        <dgm:style>
          <a:lnRef idx="2">
            <a:schemeClr val="accent3"/>
          </a:lnRef>
          <a:fillRef idx="1">
            <a:schemeClr val="lt1"/>
          </a:fillRef>
          <a:effectRef idx="0">
            <a:schemeClr val="accent3"/>
          </a:effectRef>
          <a:fontRef idx="minor">
            <a:schemeClr val="dk1"/>
          </a:fontRef>
        </dgm:style>
      </dgm:prSet>
      <dgm:spPr>
        <a:ln w="12700"/>
      </dgm:spPr>
      <dgm:t>
        <a:bodyPr/>
        <a:lstStyle/>
        <a:p>
          <a:pPr algn="ctr"/>
          <a:r>
            <a:rPr lang="es-CO" sz="900" b="1" dirty="0">
              <a:solidFill>
                <a:srgbClr val="0070C0"/>
              </a:solidFill>
              <a:latin typeface="Arial" panose="020B0604020202020204" pitchFamily="34" charset="0"/>
              <a:cs typeface="Arial" panose="020B0604020202020204" pitchFamily="34" charset="0"/>
            </a:rPr>
            <a:t>1.043</a:t>
          </a:r>
          <a:r>
            <a:rPr lang="es-CO" sz="900" b="1" dirty="0">
              <a:latin typeface="Arial" panose="020B0604020202020204" pitchFamily="34" charset="0"/>
              <a:cs typeface="Arial" panose="020B0604020202020204" pitchFamily="34" charset="0"/>
            </a:rPr>
            <a:t> </a:t>
          </a:r>
          <a:r>
            <a:rPr lang="es-CO" sz="900" dirty="0">
              <a:latin typeface="Arial" panose="020B0604020202020204" pitchFamily="34" charset="0"/>
              <a:cs typeface="Arial" panose="020B0604020202020204" pitchFamily="34" charset="0"/>
            </a:rPr>
            <a:t>vigilados (EAPB, ESE, IPS Públicas) con acciones de Inspección y Vigilancia en rendición de cuentas</a:t>
          </a:r>
        </a:p>
      </dgm:t>
    </dgm:pt>
    <dgm:pt modelId="{75025942-E909-4C43-882E-5DDA2E9E50D4}" type="parTrans" cxnId="{52A3B871-C314-4BA5-9871-46B1B312E06F}">
      <dgm:prSet/>
      <dgm:spPr/>
      <dgm:t>
        <a:bodyPr/>
        <a:lstStyle/>
        <a:p>
          <a:pPr algn="ctr"/>
          <a:endParaRPr lang="es-CO" sz="900">
            <a:latin typeface="Arial" panose="020B0604020202020204" pitchFamily="34" charset="0"/>
            <a:cs typeface="Arial" panose="020B0604020202020204" pitchFamily="34" charset="0"/>
          </a:endParaRPr>
        </a:p>
      </dgm:t>
    </dgm:pt>
    <dgm:pt modelId="{C0ED0CDC-698A-455D-B103-465A1F429C1A}" type="sibTrans" cxnId="{52A3B871-C314-4BA5-9871-46B1B312E06F}">
      <dgm:prSet/>
      <dgm:spPr/>
      <dgm:t>
        <a:bodyPr/>
        <a:lstStyle/>
        <a:p>
          <a:pPr algn="ctr"/>
          <a:endParaRPr lang="es-CO" sz="900">
            <a:latin typeface="Arial" panose="020B0604020202020204" pitchFamily="34" charset="0"/>
            <a:cs typeface="Arial" panose="020B0604020202020204" pitchFamily="34" charset="0"/>
          </a:endParaRPr>
        </a:p>
      </dgm:t>
    </dgm:pt>
    <dgm:pt modelId="{FA685AE6-5707-406A-8660-F2828481BB2A}">
      <dgm:prSet phldrT="[Texto]" custT="1">
        <dgm:style>
          <a:lnRef idx="2">
            <a:schemeClr val="accent4"/>
          </a:lnRef>
          <a:fillRef idx="1">
            <a:schemeClr val="lt1"/>
          </a:fillRef>
          <a:effectRef idx="0">
            <a:schemeClr val="accent4"/>
          </a:effectRef>
          <a:fontRef idx="minor">
            <a:schemeClr val="dk1"/>
          </a:fontRef>
        </dgm:style>
      </dgm:prSet>
      <dgm:spPr>
        <a:ln w="12700"/>
      </dgm:spPr>
      <dgm:t>
        <a:bodyPr/>
        <a:lstStyle/>
        <a:p>
          <a:pPr algn="ctr"/>
          <a:r>
            <a:rPr lang="es-CO" sz="900" b="1" dirty="0">
              <a:solidFill>
                <a:srgbClr val="0070C0"/>
              </a:solidFill>
              <a:latin typeface="Arial" panose="020B0604020202020204" pitchFamily="34" charset="0"/>
              <a:cs typeface="Arial" panose="020B0604020202020204" pitchFamily="34" charset="0"/>
            </a:rPr>
            <a:t>54</a:t>
          </a:r>
          <a:r>
            <a:rPr lang="es-CO" sz="900" dirty="0">
              <a:latin typeface="Arial" panose="020B0604020202020204" pitchFamily="34" charset="0"/>
              <a:cs typeface="Arial" panose="020B0604020202020204" pitchFamily="34" charset="0"/>
            </a:rPr>
            <a:t> vigilados con proceso administrativo por incumplimiento de información sobre audiencia pública de rendición de cuentas</a:t>
          </a:r>
        </a:p>
      </dgm:t>
    </dgm:pt>
    <dgm:pt modelId="{5C472665-B90D-490D-A286-F8022A8B655C}" type="parTrans" cxnId="{F7759957-55F2-4DB9-BB73-A32E1912F258}">
      <dgm:prSet/>
      <dgm:spPr/>
      <dgm:t>
        <a:bodyPr/>
        <a:lstStyle/>
        <a:p>
          <a:pPr algn="ctr"/>
          <a:endParaRPr lang="es-CO" sz="900">
            <a:latin typeface="Arial" panose="020B0604020202020204" pitchFamily="34" charset="0"/>
            <a:cs typeface="Arial" panose="020B0604020202020204" pitchFamily="34" charset="0"/>
          </a:endParaRPr>
        </a:p>
      </dgm:t>
    </dgm:pt>
    <dgm:pt modelId="{27A96E55-C488-4BAC-9CCC-1E492E44266E}" type="sibTrans" cxnId="{F7759957-55F2-4DB9-BB73-A32E1912F258}">
      <dgm:prSet/>
      <dgm:spPr/>
      <dgm:t>
        <a:bodyPr/>
        <a:lstStyle/>
        <a:p>
          <a:pPr algn="ctr"/>
          <a:endParaRPr lang="es-CO" sz="900">
            <a:latin typeface="Arial" panose="020B0604020202020204" pitchFamily="34" charset="0"/>
            <a:cs typeface="Arial" panose="020B0604020202020204" pitchFamily="34" charset="0"/>
          </a:endParaRPr>
        </a:p>
      </dgm:t>
    </dgm:pt>
    <dgm:pt modelId="{0EEB3E94-7995-4A48-8174-7079CEB12C7D}">
      <dgm:prSet phldrT="[Texto]" custT="1">
        <dgm:style>
          <a:lnRef idx="2">
            <a:schemeClr val="dk1"/>
          </a:lnRef>
          <a:fillRef idx="1">
            <a:schemeClr val="lt1"/>
          </a:fillRef>
          <a:effectRef idx="0">
            <a:schemeClr val="dk1"/>
          </a:effectRef>
          <a:fontRef idx="minor">
            <a:schemeClr val="dk1"/>
          </a:fontRef>
        </dgm:style>
      </dgm:prSet>
      <dgm:spPr>
        <a:ln w="12700"/>
      </dgm:spPr>
      <dgm:t>
        <a:bodyPr/>
        <a:lstStyle/>
        <a:p>
          <a:pPr algn="ctr"/>
          <a:r>
            <a:rPr lang="es-CO" sz="900" b="1" dirty="0">
              <a:solidFill>
                <a:srgbClr val="0070C0"/>
              </a:solidFill>
              <a:latin typeface="Arial" panose="020B0604020202020204" pitchFamily="34" charset="0"/>
              <a:cs typeface="Arial" panose="020B0604020202020204" pitchFamily="34" charset="0"/>
            </a:rPr>
            <a:t>105</a:t>
          </a:r>
          <a:r>
            <a:rPr lang="es-CO" sz="900" dirty="0">
              <a:latin typeface="Arial" panose="020B0604020202020204" pitchFamily="34" charset="0"/>
              <a:cs typeface="Arial" panose="020B0604020202020204" pitchFamily="34" charset="0"/>
            </a:rPr>
            <a:t> municipios y distritos con seguimiento a conformación y funcionamiento del Comité de Participación Comunitaria en Salud- COPACOS</a:t>
          </a:r>
        </a:p>
      </dgm:t>
    </dgm:pt>
    <dgm:pt modelId="{C9106C83-996D-43F6-99C0-53D73320FE88}" type="parTrans" cxnId="{364AE534-DBB6-4377-9BFE-1DB52602690A}">
      <dgm:prSet/>
      <dgm:spPr/>
      <dgm:t>
        <a:bodyPr/>
        <a:lstStyle/>
        <a:p>
          <a:pPr algn="ctr"/>
          <a:endParaRPr lang="es-CO" sz="900">
            <a:latin typeface="Arial" panose="020B0604020202020204" pitchFamily="34" charset="0"/>
            <a:cs typeface="Arial" panose="020B0604020202020204" pitchFamily="34" charset="0"/>
          </a:endParaRPr>
        </a:p>
      </dgm:t>
    </dgm:pt>
    <dgm:pt modelId="{6BEED618-F18F-471B-83A6-278D6B4EE382}" type="sibTrans" cxnId="{364AE534-DBB6-4377-9BFE-1DB52602690A}">
      <dgm:prSet/>
      <dgm:spPr/>
      <dgm:t>
        <a:bodyPr/>
        <a:lstStyle/>
        <a:p>
          <a:pPr algn="ctr"/>
          <a:endParaRPr lang="es-CO" sz="900">
            <a:latin typeface="Arial" panose="020B0604020202020204" pitchFamily="34" charset="0"/>
            <a:cs typeface="Arial" panose="020B0604020202020204" pitchFamily="34" charset="0"/>
          </a:endParaRPr>
        </a:p>
      </dgm:t>
    </dgm:pt>
    <dgm:pt modelId="{4AAD2652-F402-481D-B7BA-BF4CDCC582A0}">
      <dgm:prSet custT="1">
        <dgm:style>
          <a:lnRef idx="2">
            <a:schemeClr val="accent5"/>
          </a:lnRef>
          <a:fillRef idx="1">
            <a:schemeClr val="lt1"/>
          </a:fillRef>
          <a:effectRef idx="0">
            <a:schemeClr val="accent5"/>
          </a:effectRef>
          <a:fontRef idx="minor">
            <a:schemeClr val="dk1"/>
          </a:fontRef>
        </dgm:style>
      </dgm:prSet>
      <dgm:spPr>
        <a:ln w="12700"/>
      </dgm:spPr>
      <dgm:t>
        <a:bodyPr/>
        <a:lstStyle/>
        <a:p>
          <a:pPr algn="ctr"/>
          <a:r>
            <a:rPr lang="es-CO" sz="900" b="1" dirty="0">
              <a:solidFill>
                <a:srgbClr val="0070C0"/>
              </a:solidFill>
              <a:latin typeface="Arial" panose="020B0604020202020204" pitchFamily="34" charset="0"/>
              <a:cs typeface="Arial" panose="020B0604020202020204" pitchFamily="34" charset="0"/>
            </a:rPr>
            <a:t>906</a:t>
          </a:r>
          <a:r>
            <a:rPr lang="es-CO" sz="900" dirty="0">
              <a:latin typeface="Arial" panose="020B0604020202020204" pitchFamily="34" charset="0"/>
              <a:cs typeface="Arial" panose="020B0604020202020204" pitchFamily="34" charset="0"/>
            </a:rPr>
            <a:t> Empresas Sociales del Estado- ESE de primer y segundo nivel con seguimiento a la conformación y funcionamiento del Comité de ética Hospitalaria</a:t>
          </a:r>
        </a:p>
      </dgm:t>
    </dgm:pt>
    <dgm:pt modelId="{80190B0B-F9CC-4835-B86A-F9EC0845B512}" type="parTrans" cxnId="{6F6859DB-A094-44BA-85A3-3F39A8BA94D7}">
      <dgm:prSet/>
      <dgm:spPr/>
      <dgm:t>
        <a:bodyPr/>
        <a:lstStyle/>
        <a:p>
          <a:pPr algn="ctr"/>
          <a:endParaRPr lang="es-CO" sz="900">
            <a:latin typeface="Arial" panose="020B0604020202020204" pitchFamily="34" charset="0"/>
            <a:cs typeface="Arial" panose="020B0604020202020204" pitchFamily="34" charset="0"/>
          </a:endParaRPr>
        </a:p>
      </dgm:t>
    </dgm:pt>
    <dgm:pt modelId="{7FDB6E06-7265-4F9D-B856-4DD3DDB02447}" type="sibTrans" cxnId="{6F6859DB-A094-44BA-85A3-3F39A8BA94D7}">
      <dgm:prSet/>
      <dgm:spPr/>
      <dgm:t>
        <a:bodyPr/>
        <a:lstStyle/>
        <a:p>
          <a:pPr algn="ctr"/>
          <a:endParaRPr lang="es-CO" sz="900">
            <a:latin typeface="Arial" panose="020B0604020202020204" pitchFamily="34" charset="0"/>
            <a:cs typeface="Arial" panose="020B0604020202020204" pitchFamily="34" charset="0"/>
          </a:endParaRPr>
        </a:p>
      </dgm:t>
    </dgm:pt>
    <dgm:pt modelId="{D66F14A7-2A29-4AD8-A336-6936613199EF}">
      <dgm:prSet custT="1">
        <dgm:style>
          <a:lnRef idx="2">
            <a:schemeClr val="accent6"/>
          </a:lnRef>
          <a:fillRef idx="1">
            <a:schemeClr val="lt1"/>
          </a:fillRef>
          <a:effectRef idx="0">
            <a:schemeClr val="accent6"/>
          </a:effectRef>
          <a:fontRef idx="minor">
            <a:schemeClr val="dk1"/>
          </a:fontRef>
        </dgm:style>
      </dgm:prSet>
      <dgm:spPr>
        <a:ln w="12700"/>
      </dgm:spPr>
      <dgm:t>
        <a:bodyPr/>
        <a:lstStyle/>
        <a:p>
          <a:pPr algn="ctr"/>
          <a:r>
            <a:rPr lang="es-CO" sz="900" b="1" dirty="0">
              <a:solidFill>
                <a:srgbClr val="0070C0"/>
              </a:solidFill>
              <a:latin typeface="Arial" panose="020B0604020202020204" pitchFamily="34" charset="0"/>
              <a:cs typeface="Arial" panose="020B0604020202020204" pitchFamily="34" charset="0"/>
            </a:rPr>
            <a:t>36</a:t>
          </a:r>
          <a:r>
            <a:rPr lang="es-CO" sz="900" dirty="0">
              <a:latin typeface="Arial" panose="020B0604020202020204" pitchFamily="34" charset="0"/>
              <a:cs typeface="Arial" panose="020B0604020202020204" pitchFamily="34" charset="0"/>
            </a:rPr>
            <a:t> Entidades Territoriales Departamentales y Distritales con seguimiento a la implementación de la política de Participación Social en Salud-PPSS</a:t>
          </a:r>
        </a:p>
      </dgm:t>
    </dgm:pt>
    <dgm:pt modelId="{77D4F534-1776-4847-B99F-A15C0D65E3F9}" type="parTrans" cxnId="{C817E15F-2308-4BC2-A630-90A23BA8710C}">
      <dgm:prSet/>
      <dgm:spPr/>
      <dgm:t>
        <a:bodyPr/>
        <a:lstStyle/>
        <a:p>
          <a:pPr algn="ctr"/>
          <a:endParaRPr lang="es-CO" sz="900">
            <a:latin typeface="Arial" panose="020B0604020202020204" pitchFamily="34" charset="0"/>
            <a:cs typeface="Arial" panose="020B0604020202020204" pitchFamily="34" charset="0"/>
          </a:endParaRPr>
        </a:p>
      </dgm:t>
    </dgm:pt>
    <dgm:pt modelId="{C80D1ACF-1E4A-4D7B-BE63-46C96CA73EE0}" type="sibTrans" cxnId="{C817E15F-2308-4BC2-A630-90A23BA8710C}">
      <dgm:prSet/>
      <dgm:spPr/>
      <dgm:t>
        <a:bodyPr/>
        <a:lstStyle/>
        <a:p>
          <a:pPr algn="ctr"/>
          <a:endParaRPr lang="es-CO" sz="900">
            <a:latin typeface="Arial" panose="020B0604020202020204" pitchFamily="34" charset="0"/>
            <a:cs typeface="Arial" panose="020B0604020202020204" pitchFamily="34" charset="0"/>
          </a:endParaRPr>
        </a:p>
      </dgm:t>
    </dgm:pt>
    <dgm:pt modelId="{E2260E57-E218-48F2-8B1C-19BF7BA6AF6F}">
      <dgm:prSet phldrT="[Texto]" custT="1">
        <dgm:style>
          <a:lnRef idx="2">
            <a:schemeClr val="accent4"/>
          </a:lnRef>
          <a:fillRef idx="1">
            <a:schemeClr val="lt1"/>
          </a:fillRef>
          <a:effectRef idx="0">
            <a:schemeClr val="accent4"/>
          </a:effectRef>
          <a:fontRef idx="minor">
            <a:schemeClr val="dk1"/>
          </a:fontRef>
        </dgm:style>
      </dgm:prSet>
      <dgm:spPr>
        <a:ln w="12700"/>
      </dgm:spPr>
      <dgm:t>
        <a:bodyPr/>
        <a:lstStyle/>
        <a:p>
          <a:r>
            <a:rPr lang="es-CO" sz="900" b="1" dirty="0">
              <a:solidFill>
                <a:srgbClr val="0070C0"/>
              </a:solidFill>
              <a:latin typeface="Arial" panose="020B0604020202020204" pitchFamily="34" charset="0"/>
              <a:cs typeface="Arial" panose="020B0604020202020204" pitchFamily="34" charset="0"/>
            </a:rPr>
            <a:t> 865 </a:t>
          </a:r>
          <a:r>
            <a:rPr lang="es-CO" sz="900" dirty="0">
              <a:latin typeface="Arial" panose="020B0604020202020204" pitchFamily="34" charset="0"/>
              <a:cs typeface="Arial" panose="020B0604020202020204" pitchFamily="34" charset="0"/>
            </a:rPr>
            <a:t> Requerimientos a ESE e IPS públicas y privadas por reporte de Asociación de Usuarios </a:t>
          </a:r>
        </a:p>
      </dgm:t>
    </dgm:pt>
    <dgm:pt modelId="{3E356C2C-74DC-4C53-BB79-F8557A4FA011}" type="parTrans" cxnId="{E210425C-A668-41FE-A1C4-94CEEFF2A559}">
      <dgm:prSet/>
      <dgm:spPr/>
      <dgm:t>
        <a:bodyPr/>
        <a:lstStyle/>
        <a:p>
          <a:endParaRPr lang="es-CO"/>
        </a:p>
      </dgm:t>
    </dgm:pt>
    <dgm:pt modelId="{7C383C71-CC62-4AB2-B19B-B1F554729081}" type="sibTrans" cxnId="{E210425C-A668-41FE-A1C4-94CEEFF2A559}">
      <dgm:prSet/>
      <dgm:spPr/>
      <dgm:t>
        <a:bodyPr/>
        <a:lstStyle/>
        <a:p>
          <a:endParaRPr lang="es-CO"/>
        </a:p>
      </dgm:t>
    </dgm:pt>
    <dgm:pt modelId="{FD158D14-708D-4447-9DBA-E1AB51B0F6AE}" type="pres">
      <dgm:prSet presAssocID="{BA62D7CF-F460-453B-86D0-F311A6443703}" presName="linearFlow" presStyleCnt="0">
        <dgm:presLayoutVars>
          <dgm:dir/>
          <dgm:resizeHandles val="exact"/>
        </dgm:presLayoutVars>
      </dgm:prSet>
      <dgm:spPr/>
    </dgm:pt>
    <dgm:pt modelId="{9A0C0F02-84B5-4C05-AD75-E9DC6D931039}" type="pres">
      <dgm:prSet presAssocID="{CDE8A8B5-7331-44DF-8215-F07BDC5F4272}" presName="composite" presStyleCnt="0"/>
      <dgm:spPr/>
    </dgm:pt>
    <dgm:pt modelId="{549C8F64-E765-40F3-AFA0-7FA252324054}" type="pres">
      <dgm:prSet presAssocID="{CDE8A8B5-7331-44DF-8215-F07BDC5F4272}" presName="imgShp" presStyleLbl="fgImgPlace1" presStyleIdx="0" presStyleCnt="6" custScaleX="127028" custScaleY="95271" custLinFactNeighborX="-24899" custLinFactNeighborY="7470"/>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dgm:spPr>
    </dgm:pt>
    <dgm:pt modelId="{23A73338-2F92-4369-8BEA-89E44A5CC564}" type="pres">
      <dgm:prSet presAssocID="{CDE8A8B5-7331-44DF-8215-F07BDC5F4272}" presName="txShp" presStyleLbl="node1" presStyleIdx="0" presStyleCnt="6" custScaleX="107484">
        <dgm:presLayoutVars>
          <dgm:bulletEnabled val="1"/>
        </dgm:presLayoutVars>
      </dgm:prSet>
      <dgm:spPr/>
    </dgm:pt>
    <dgm:pt modelId="{75DF56C5-5762-4568-BAB7-D3938839B17B}" type="pres">
      <dgm:prSet presAssocID="{C0ED0CDC-698A-455D-B103-465A1F429C1A}" presName="spacing" presStyleCnt="0"/>
      <dgm:spPr/>
    </dgm:pt>
    <dgm:pt modelId="{0D25BA66-B189-4B5E-B1C9-8689BCBE1861}" type="pres">
      <dgm:prSet presAssocID="{FA685AE6-5707-406A-8660-F2828481BB2A}" presName="composite" presStyleCnt="0"/>
      <dgm:spPr/>
    </dgm:pt>
    <dgm:pt modelId="{7ED7B425-C9D2-41AB-A642-DA21D300DE24}" type="pres">
      <dgm:prSet presAssocID="{FA685AE6-5707-406A-8660-F2828481BB2A}" presName="imgShp" presStyleLbl="fgImgPlace1" presStyleIdx="1" presStyleCnt="6" custScaleX="127028" custScaleY="95271" custLinFactNeighborX="-29878"/>
      <dgm:spPr>
        <a:blipFill rotWithShape="1">
          <a:blip xmlns:r="http://schemas.openxmlformats.org/officeDocument/2006/relationships" r:embed="rId2"/>
          <a:srcRect/>
          <a:stretch>
            <a:fillRect l="-33000" r="-33000"/>
          </a:stretch>
        </a:blipFill>
      </dgm:spPr>
    </dgm:pt>
    <dgm:pt modelId="{E89CAD3E-E920-45F2-A54F-7C37264F514F}" type="pres">
      <dgm:prSet presAssocID="{FA685AE6-5707-406A-8660-F2828481BB2A}" presName="txShp" presStyleLbl="node1" presStyleIdx="1" presStyleCnt="6" custScaleX="107484">
        <dgm:presLayoutVars>
          <dgm:bulletEnabled val="1"/>
        </dgm:presLayoutVars>
      </dgm:prSet>
      <dgm:spPr/>
    </dgm:pt>
    <dgm:pt modelId="{200756CB-C546-43F7-9226-AF9C06E9D38B}" type="pres">
      <dgm:prSet presAssocID="{27A96E55-C488-4BAC-9CCC-1E492E44266E}" presName="spacing" presStyleCnt="0"/>
      <dgm:spPr/>
    </dgm:pt>
    <dgm:pt modelId="{FD72E468-2E2E-4824-B497-D61D9724B3AF}" type="pres">
      <dgm:prSet presAssocID="{0EEB3E94-7995-4A48-8174-7079CEB12C7D}" presName="composite" presStyleCnt="0"/>
      <dgm:spPr/>
    </dgm:pt>
    <dgm:pt modelId="{279CD78A-044B-4530-A001-E5E5B6E4CB6E}" type="pres">
      <dgm:prSet presAssocID="{0EEB3E94-7995-4A48-8174-7079CEB12C7D}" presName="imgShp" presStyleLbl="fgImgPlace1" presStyleIdx="2" presStyleCnt="6" custScaleX="127028" custScaleY="95271" custLinFactNeighborX="-34857"/>
      <dgm:spPr>
        <a:blipFill rotWithShape="1">
          <a:blip xmlns:r="http://schemas.openxmlformats.org/officeDocument/2006/relationships" r:embed="rId3"/>
          <a:srcRect/>
          <a:stretch>
            <a:fillRect/>
          </a:stretch>
        </a:blipFill>
      </dgm:spPr>
    </dgm:pt>
    <dgm:pt modelId="{5068FE7C-6480-48EB-882E-CBD1630789C6}" type="pres">
      <dgm:prSet presAssocID="{0EEB3E94-7995-4A48-8174-7079CEB12C7D}" presName="txShp" presStyleLbl="node1" presStyleIdx="2" presStyleCnt="6" custScaleX="107933">
        <dgm:presLayoutVars>
          <dgm:bulletEnabled val="1"/>
        </dgm:presLayoutVars>
      </dgm:prSet>
      <dgm:spPr/>
    </dgm:pt>
    <dgm:pt modelId="{818D23F9-446B-4958-BFAF-3262B5A7BD27}" type="pres">
      <dgm:prSet presAssocID="{6BEED618-F18F-471B-83A6-278D6B4EE382}" presName="spacing" presStyleCnt="0"/>
      <dgm:spPr/>
    </dgm:pt>
    <dgm:pt modelId="{B9C96C6B-C460-4C28-A718-1414775395CF}" type="pres">
      <dgm:prSet presAssocID="{4AAD2652-F402-481D-B7BA-BF4CDCC582A0}" presName="composite" presStyleCnt="0"/>
      <dgm:spPr/>
    </dgm:pt>
    <dgm:pt modelId="{D6247EBA-B2FB-4A6E-8406-A53E6EB49317}" type="pres">
      <dgm:prSet presAssocID="{4AAD2652-F402-481D-B7BA-BF4CDCC582A0}" presName="imgShp" presStyleLbl="fgImgPlace1" presStyleIdx="3" presStyleCnt="6" custScaleX="127028" custScaleY="95271" custLinFactNeighborX="-22408"/>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pt>
    <dgm:pt modelId="{02A84737-143D-47F9-8D4D-B5694AAE5D37}" type="pres">
      <dgm:prSet presAssocID="{4AAD2652-F402-481D-B7BA-BF4CDCC582A0}" presName="txShp" presStyleLbl="node1" presStyleIdx="3" presStyleCnt="6" custScaleX="108216">
        <dgm:presLayoutVars>
          <dgm:bulletEnabled val="1"/>
        </dgm:presLayoutVars>
      </dgm:prSet>
      <dgm:spPr/>
    </dgm:pt>
    <dgm:pt modelId="{ED22AF95-1CA3-4315-9CEC-9117219419F5}" type="pres">
      <dgm:prSet presAssocID="{7FDB6E06-7265-4F9D-B856-4DD3DDB02447}" presName="spacing" presStyleCnt="0"/>
      <dgm:spPr/>
    </dgm:pt>
    <dgm:pt modelId="{B4B7CAC7-24AB-4499-B257-FAF839A549B4}" type="pres">
      <dgm:prSet presAssocID="{D66F14A7-2A29-4AD8-A336-6936613199EF}" presName="composite" presStyleCnt="0"/>
      <dgm:spPr/>
    </dgm:pt>
    <dgm:pt modelId="{FFBA1CB5-828F-48F8-AEA7-DD43E9E9C079}" type="pres">
      <dgm:prSet presAssocID="{D66F14A7-2A29-4AD8-A336-6936613199EF}" presName="imgShp" presStyleLbl="fgImgPlace1" presStyleIdx="4" presStyleCnt="6" custScaleX="127028" custScaleY="95271" custLinFactNeighborX="-19919" custLinFactNeighborY="-2490"/>
      <dgm:spPr>
        <a:blipFill rotWithShape="1">
          <a:blip xmlns:r="http://schemas.openxmlformats.org/officeDocument/2006/relationships" r:embed="rId5"/>
          <a:srcRect/>
          <a:stretch>
            <a:fillRect t="-16000" b="-16000"/>
          </a:stretch>
        </a:blipFill>
      </dgm:spPr>
    </dgm:pt>
    <dgm:pt modelId="{6D2BCF22-4DD8-46F4-8007-2C51D5643646}" type="pres">
      <dgm:prSet presAssocID="{D66F14A7-2A29-4AD8-A336-6936613199EF}" presName="txShp" presStyleLbl="node1" presStyleIdx="4" presStyleCnt="6" custScaleX="108948" custLinFactNeighborX="656" custLinFactNeighborY="208">
        <dgm:presLayoutVars>
          <dgm:bulletEnabled val="1"/>
        </dgm:presLayoutVars>
      </dgm:prSet>
      <dgm:spPr/>
    </dgm:pt>
    <dgm:pt modelId="{7E6FDDED-8344-4378-8CFE-44992F15AF29}" type="pres">
      <dgm:prSet presAssocID="{C80D1ACF-1E4A-4D7B-BE63-46C96CA73EE0}" presName="spacing" presStyleCnt="0"/>
      <dgm:spPr/>
    </dgm:pt>
    <dgm:pt modelId="{CA26C902-003B-454E-9001-53E2EBA12B3F}" type="pres">
      <dgm:prSet presAssocID="{E2260E57-E218-48F2-8B1C-19BF7BA6AF6F}" presName="composite" presStyleCnt="0"/>
      <dgm:spPr/>
    </dgm:pt>
    <dgm:pt modelId="{0F7ECDBE-0FE7-4C1C-9385-BA09652A3D86}" type="pres">
      <dgm:prSet presAssocID="{E2260E57-E218-48F2-8B1C-19BF7BA6AF6F}" presName="imgShp" presStyleLbl="fgImgPlace1" presStyleIdx="5" presStyleCnt="6"/>
      <dgm:spPr>
        <a:blipFill rotWithShape="1">
          <a:blip xmlns:r="http://schemas.openxmlformats.org/officeDocument/2006/relationships" r:embed="rId2"/>
          <a:srcRect/>
          <a:stretch>
            <a:fillRect l="-33000" r="-33000"/>
          </a:stretch>
        </a:blipFill>
      </dgm:spPr>
    </dgm:pt>
    <dgm:pt modelId="{E13F22DC-F1D1-4A9B-97DC-C84039E7F06F}" type="pres">
      <dgm:prSet presAssocID="{E2260E57-E218-48F2-8B1C-19BF7BA6AF6F}" presName="txShp" presStyleLbl="node1" presStyleIdx="5" presStyleCnt="6" custScaleX="107484">
        <dgm:presLayoutVars>
          <dgm:bulletEnabled val="1"/>
        </dgm:presLayoutVars>
      </dgm:prSet>
      <dgm:spPr/>
    </dgm:pt>
  </dgm:ptLst>
  <dgm:cxnLst>
    <dgm:cxn modelId="{8DD15818-DC4E-459E-9E5C-F09808151AE7}" type="presOf" srcId="{E2260E57-E218-48F2-8B1C-19BF7BA6AF6F}" destId="{E13F22DC-F1D1-4A9B-97DC-C84039E7F06F}" srcOrd="0" destOrd="0" presId="urn:microsoft.com/office/officeart/2005/8/layout/vList3"/>
    <dgm:cxn modelId="{364AE534-DBB6-4377-9BFE-1DB52602690A}" srcId="{BA62D7CF-F460-453B-86D0-F311A6443703}" destId="{0EEB3E94-7995-4A48-8174-7079CEB12C7D}" srcOrd="2" destOrd="0" parTransId="{C9106C83-996D-43F6-99C0-53D73320FE88}" sibTransId="{6BEED618-F18F-471B-83A6-278D6B4EE382}"/>
    <dgm:cxn modelId="{1138A65B-3101-4927-9309-BDCAA7FE8DAF}" type="presOf" srcId="{FA685AE6-5707-406A-8660-F2828481BB2A}" destId="{E89CAD3E-E920-45F2-A54F-7C37264F514F}" srcOrd="0" destOrd="0" presId="urn:microsoft.com/office/officeart/2005/8/layout/vList3"/>
    <dgm:cxn modelId="{E210425C-A668-41FE-A1C4-94CEEFF2A559}" srcId="{BA62D7CF-F460-453B-86D0-F311A6443703}" destId="{E2260E57-E218-48F2-8B1C-19BF7BA6AF6F}" srcOrd="5" destOrd="0" parTransId="{3E356C2C-74DC-4C53-BB79-F8557A4FA011}" sibTransId="{7C383C71-CC62-4AB2-B19B-B1F554729081}"/>
    <dgm:cxn modelId="{C817E15F-2308-4BC2-A630-90A23BA8710C}" srcId="{BA62D7CF-F460-453B-86D0-F311A6443703}" destId="{D66F14A7-2A29-4AD8-A336-6936613199EF}" srcOrd="4" destOrd="0" parTransId="{77D4F534-1776-4847-B99F-A15C0D65E3F9}" sibTransId="{C80D1ACF-1E4A-4D7B-BE63-46C96CA73EE0}"/>
    <dgm:cxn modelId="{EECD1F6D-4600-4A0D-897D-F7D3F35E72D3}" type="presOf" srcId="{BA62D7CF-F460-453B-86D0-F311A6443703}" destId="{FD158D14-708D-4447-9DBA-E1AB51B0F6AE}" srcOrd="0" destOrd="0" presId="urn:microsoft.com/office/officeart/2005/8/layout/vList3"/>
    <dgm:cxn modelId="{52A3B871-C314-4BA5-9871-46B1B312E06F}" srcId="{BA62D7CF-F460-453B-86D0-F311A6443703}" destId="{CDE8A8B5-7331-44DF-8215-F07BDC5F4272}" srcOrd="0" destOrd="0" parTransId="{75025942-E909-4C43-882E-5DDA2E9E50D4}" sibTransId="{C0ED0CDC-698A-455D-B103-465A1F429C1A}"/>
    <dgm:cxn modelId="{F7759957-55F2-4DB9-BB73-A32E1912F258}" srcId="{BA62D7CF-F460-453B-86D0-F311A6443703}" destId="{FA685AE6-5707-406A-8660-F2828481BB2A}" srcOrd="1" destOrd="0" parTransId="{5C472665-B90D-490D-A286-F8022A8B655C}" sibTransId="{27A96E55-C488-4BAC-9CCC-1E492E44266E}"/>
    <dgm:cxn modelId="{1C18CB8A-EDE5-42EF-935A-B6B62B4A09AB}" type="presOf" srcId="{D66F14A7-2A29-4AD8-A336-6936613199EF}" destId="{6D2BCF22-4DD8-46F4-8007-2C51D5643646}" srcOrd="0" destOrd="0" presId="urn:microsoft.com/office/officeart/2005/8/layout/vList3"/>
    <dgm:cxn modelId="{75C196CE-5DB3-4EB1-888B-BD70A06E6E31}" type="presOf" srcId="{4AAD2652-F402-481D-B7BA-BF4CDCC582A0}" destId="{02A84737-143D-47F9-8D4D-B5694AAE5D37}" srcOrd="0" destOrd="0" presId="urn:microsoft.com/office/officeart/2005/8/layout/vList3"/>
    <dgm:cxn modelId="{6F6859DB-A094-44BA-85A3-3F39A8BA94D7}" srcId="{BA62D7CF-F460-453B-86D0-F311A6443703}" destId="{4AAD2652-F402-481D-B7BA-BF4CDCC582A0}" srcOrd="3" destOrd="0" parTransId="{80190B0B-F9CC-4835-B86A-F9EC0845B512}" sibTransId="{7FDB6E06-7265-4F9D-B856-4DD3DDB02447}"/>
    <dgm:cxn modelId="{B63C48EF-F0B1-4688-8086-8A740535502E}" type="presOf" srcId="{0EEB3E94-7995-4A48-8174-7079CEB12C7D}" destId="{5068FE7C-6480-48EB-882E-CBD1630789C6}" srcOrd="0" destOrd="0" presId="urn:microsoft.com/office/officeart/2005/8/layout/vList3"/>
    <dgm:cxn modelId="{3054A7FF-91C8-4D77-8E53-092BCD9919A7}" type="presOf" srcId="{CDE8A8B5-7331-44DF-8215-F07BDC5F4272}" destId="{23A73338-2F92-4369-8BEA-89E44A5CC564}" srcOrd="0" destOrd="0" presId="urn:microsoft.com/office/officeart/2005/8/layout/vList3"/>
    <dgm:cxn modelId="{938A6E30-0A44-498C-9594-A3C864DC7D23}" type="presParOf" srcId="{FD158D14-708D-4447-9DBA-E1AB51B0F6AE}" destId="{9A0C0F02-84B5-4C05-AD75-E9DC6D931039}" srcOrd="0" destOrd="0" presId="urn:microsoft.com/office/officeart/2005/8/layout/vList3"/>
    <dgm:cxn modelId="{C29B377F-8039-464A-97CB-7BFFBEFE17CF}" type="presParOf" srcId="{9A0C0F02-84B5-4C05-AD75-E9DC6D931039}" destId="{549C8F64-E765-40F3-AFA0-7FA252324054}" srcOrd="0" destOrd="0" presId="urn:microsoft.com/office/officeart/2005/8/layout/vList3"/>
    <dgm:cxn modelId="{5B82CB1A-0CA9-4D4C-A91C-D2EB28CFAC61}" type="presParOf" srcId="{9A0C0F02-84B5-4C05-AD75-E9DC6D931039}" destId="{23A73338-2F92-4369-8BEA-89E44A5CC564}" srcOrd="1" destOrd="0" presId="urn:microsoft.com/office/officeart/2005/8/layout/vList3"/>
    <dgm:cxn modelId="{7C4A3883-F192-46AF-940E-45B4E2D15F7F}" type="presParOf" srcId="{FD158D14-708D-4447-9DBA-E1AB51B0F6AE}" destId="{75DF56C5-5762-4568-BAB7-D3938839B17B}" srcOrd="1" destOrd="0" presId="urn:microsoft.com/office/officeart/2005/8/layout/vList3"/>
    <dgm:cxn modelId="{9ECF54C1-DDB2-4D79-949A-D6792F147A48}" type="presParOf" srcId="{FD158D14-708D-4447-9DBA-E1AB51B0F6AE}" destId="{0D25BA66-B189-4B5E-B1C9-8689BCBE1861}" srcOrd="2" destOrd="0" presId="urn:microsoft.com/office/officeart/2005/8/layout/vList3"/>
    <dgm:cxn modelId="{4050F995-CC43-4ABA-AD9B-BE9F567F6CD6}" type="presParOf" srcId="{0D25BA66-B189-4B5E-B1C9-8689BCBE1861}" destId="{7ED7B425-C9D2-41AB-A642-DA21D300DE24}" srcOrd="0" destOrd="0" presId="urn:microsoft.com/office/officeart/2005/8/layout/vList3"/>
    <dgm:cxn modelId="{9664695B-7517-477F-A246-09282D5DE9A3}" type="presParOf" srcId="{0D25BA66-B189-4B5E-B1C9-8689BCBE1861}" destId="{E89CAD3E-E920-45F2-A54F-7C37264F514F}" srcOrd="1" destOrd="0" presId="urn:microsoft.com/office/officeart/2005/8/layout/vList3"/>
    <dgm:cxn modelId="{9A2030A0-5A99-47CC-A4FE-F194081D73E4}" type="presParOf" srcId="{FD158D14-708D-4447-9DBA-E1AB51B0F6AE}" destId="{200756CB-C546-43F7-9226-AF9C06E9D38B}" srcOrd="3" destOrd="0" presId="urn:microsoft.com/office/officeart/2005/8/layout/vList3"/>
    <dgm:cxn modelId="{8C24D2F8-C9FC-453E-83E6-B7BE4746102E}" type="presParOf" srcId="{FD158D14-708D-4447-9DBA-E1AB51B0F6AE}" destId="{FD72E468-2E2E-4824-B497-D61D9724B3AF}" srcOrd="4" destOrd="0" presId="urn:microsoft.com/office/officeart/2005/8/layout/vList3"/>
    <dgm:cxn modelId="{854BC915-5BD6-4D7D-83D6-ECA39669EE75}" type="presParOf" srcId="{FD72E468-2E2E-4824-B497-D61D9724B3AF}" destId="{279CD78A-044B-4530-A001-E5E5B6E4CB6E}" srcOrd="0" destOrd="0" presId="urn:microsoft.com/office/officeart/2005/8/layout/vList3"/>
    <dgm:cxn modelId="{89094441-96BD-4F55-892A-8D6EE74D4D54}" type="presParOf" srcId="{FD72E468-2E2E-4824-B497-D61D9724B3AF}" destId="{5068FE7C-6480-48EB-882E-CBD1630789C6}" srcOrd="1" destOrd="0" presId="urn:microsoft.com/office/officeart/2005/8/layout/vList3"/>
    <dgm:cxn modelId="{6431E02D-1D9A-4EB5-AE9B-E191EAA82AFD}" type="presParOf" srcId="{FD158D14-708D-4447-9DBA-E1AB51B0F6AE}" destId="{818D23F9-446B-4958-BFAF-3262B5A7BD27}" srcOrd="5" destOrd="0" presId="urn:microsoft.com/office/officeart/2005/8/layout/vList3"/>
    <dgm:cxn modelId="{48636D60-017B-4DCA-98C6-6CD21EC3BCC9}" type="presParOf" srcId="{FD158D14-708D-4447-9DBA-E1AB51B0F6AE}" destId="{B9C96C6B-C460-4C28-A718-1414775395CF}" srcOrd="6" destOrd="0" presId="urn:microsoft.com/office/officeart/2005/8/layout/vList3"/>
    <dgm:cxn modelId="{AA3C1425-2A6F-4B43-8267-400A800479E9}" type="presParOf" srcId="{B9C96C6B-C460-4C28-A718-1414775395CF}" destId="{D6247EBA-B2FB-4A6E-8406-A53E6EB49317}" srcOrd="0" destOrd="0" presId="urn:microsoft.com/office/officeart/2005/8/layout/vList3"/>
    <dgm:cxn modelId="{7FC8DDF5-8835-4D71-B7BC-006C9FB91094}" type="presParOf" srcId="{B9C96C6B-C460-4C28-A718-1414775395CF}" destId="{02A84737-143D-47F9-8D4D-B5694AAE5D37}" srcOrd="1" destOrd="0" presId="urn:microsoft.com/office/officeart/2005/8/layout/vList3"/>
    <dgm:cxn modelId="{24BF880B-1A34-4F1D-9BA1-5FB060763D16}" type="presParOf" srcId="{FD158D14-708D-4447-9DBA-E1AB51B0F6AE}" destId="{ED22AF95-1CA3-4315-9CEC-9117219419F5}" srcOrd="7" destOrd="0" presId="urn:microsoft.com/office/officeart/2005/8/layout/vList3"/>
    <dgm:cxn modelId="{3DC6999D-86FA-4CA1-BE9C-C5C1D2E32A3D}" type="presParOf" srcId="{FD158D14-708D-4447-9DBA-E1AB51B0F6AE}" destId="{B4B7CAC7-24AB-4499-B257-FAF839A549B4}" srcOrd="8" destOrd="0" presId="urn:microsoft.com/office/officeart/2005/8/layout/vList3"/>
    <dgm:cxn modelId="{F2559893-C968-478C-BE6A-6C8E30293927}" type="presParOf" srcId="{B4B7CAC7-24AB-4499-B257-FAF839A549B4}" destId="{FFBA1CB5-828F-48F8-AEA7-DD43E9E9C079}" srcOrd="0" destOrd="0" presId="urn:microsoft.com/office/officeart/2005/8/layout/vList3"/>
    <dgm:cxn modelId="{65CF5322-F4B9-4C01-9852-92DD8BDAC736}" type="presParOf" srcId="{B4B7CAC7-24AB-4499-B257-FAF839A549B4}" destId="{6D2BCF22-4DD8-46F4-8007-2C51D5643646}" srcOrd="1" destOrd="0" presId="urn:microsoft.com/office/officeart/2005/8/layout/vList3"/>
    <dgm:cxn modelId="{C5B9E447-0B6C-4299-9864-A5A59EF86F27}" type="presParOf" srcId="{FD158D14-708D-4447-9DBA-E1AB51B0F6AE}" destId="{7E6FDDED-8344-4378-8CFE-44992F15AF29}" srcOrd="9" destOrd="0" presId="urn:microsoft.com/office/officeart/2005/8/layout/vList3"/>
    <dgm:cxn modelId="{0C00D9AB-8BF6-49AB-A27C-12C7C8C38C15}" type="presParOf" srcId="{FD158D14-708D-4447-9DBA-E1AB51B0F6AE}" destId="{CA26C902-003B-454E-9001-53E2EBA12B3F}" srcOrd="10" destOrd="0" presId="urn:microsoft.com/office/officeart/2005/8/layout/vList3"/>
    <dgm:cxn modelId="{5725835D-4898-4C34-9C7A-D8BE39ECF50C}" type="presParOf" srcId="{CA26C902-003B-454E-9001-53E2EBA12B3F}" destId="{0F7ECDBE-0FE7-4C1C-9385-BA09652A3D86}" srcOrd="0" destOrd="0" presId="urn:microsoft.com/office/officeart/2005/8/layout/vList3"/>
    <dgm:cxn modelId="{DE2F8242-FA42-4432-8DF2-DE702E480168}" type="presParOf" srcId="{CA26C902-003B-454E-9001-53E2EBA12B3F}" destId="{E13F22DC-F1D1-4A9B-97DC-C84039E7F06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F88148-8B66-4216-8F43-084128BFCD2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CO"/>
        </a:p>
      </dgm:t>
    </dgm:pt>
    <dgm:pt modelId="{E72039A1-0EE6-4491-8E06-0610304B51C5}">
      <dgm:prSet phldrT="[Texto]"/>
      <dgm:spPr>
        <a:solidFill>
          <a:srgbClr val="EFFFF6"/>
        </a:solidFill>
        <a:ln>
          <a:solidFill>
            <a:schemeClr val="accent6"/>
          </a:solidFill>
        </a:ln>
      </dgm:spPr>
      <dgm:t>
        <a:bodyPr/>
        <a:lstStyle/>
        <a:p>
          <a:r>
            <a:rPr lang="es-CO" b="1" i="0" cap="none" spc="0" dirty="0">
              <a:ln w="0"/>
              <a:solidFill>
                <a:schemeClr val="tx1"/>
              </a:solidFill>
              <a:effectLst/>
              <a:latin typeface="Arial" panose="020B0604020202020204" pitchFamily="34" charset="0"/>
              <a:cs typeface="Arial" panose="020B0604020202020204" pitchFamily="34" charset="0"/>
            </a:rPr>
            <a:t>PRINCIPALES AUDITORÍAS REALIZADAS EN 2018</a:t>
          </a:r>
        </a:p>
      </dgm:t>
    </dgm:pt>
    <dgm:pt modelId="{79072A36-41DC-4EE5-9081-FA44F1156628}" type="parTrans" cxnId="{4AA904D8-7686-4092-836E-C9E945CF2300}">
      <dgm:prSet/>
      <dgm:spPr/>
      <dgm:t>
        <a:bodyPr/>
        <a:lstStyle/>
        <a:p>
          <a:endParaRPr lang="es-CO">
            <a:solidFill>
              <a:schemeClr val="tx1"/>
            </a:solidFill>
            <a:effectLst/>
          </a:endParaRPr>
        </a:p>
      </dgm:t>
    </dgm:pt>
    <dgm:pt modelId="{B016ACD8-080B-4261-BE74-FFF743A5D6C4}" type="sibTrans" cxnId="{4AA904D8-7686-4092-836E-C9E945CF2300}">
      <dgm:prSet/>
      <dgm:spPr/>
      <dgm:t>
        <a:bodyPr/>
        <a:lstStyle/>
        <a:p>
          <a:endParaRPr lang="es-CO">
            <a:solidFill>
              <a:schemeClr val="tx1"/>
            </a:solidFill>
            <a:effectLst/>
          </a:endParaRPr>
        </a:p>
      </dgm:t>
    </dgm:pt>
    <dgm:pt modelId="{F86791A4-0875-42FD-BB21-D14E5DCED297}">
      <dgm:prSet phldrT="[Texto]" custT="1"/>
      <dgm:spPr>
        <a:solidFill>
          <a:srgbClr val="EFFFF6"/>
        </a:solidFill>
        <a:ln>
          <a:solidFill>
            <a:schemeClr val="accent6"/>
          </a:solidFill>
        </a:ln>
      </dgm:spPr>
      <dgm:t>
        <a:bodyPr/>
        <a:lstStyle/>
        <a:p>
          <a:r>
            <a:rPr lang="es-CO" sz="900" b="1" cap="none" spc="0" dirty="0">
              <a:ln w="0"/>
              <a:solidFill>
                <a:schemeClr val="tx1"/>
              </a:solidFill>
              <a:effectLst/>
              <a:latin typeface="Arial" panose="020B0604020202020204" pitchFamily="34" charset="0"/>
              <a:cs typeface="Arial" panose="020B0604020202020204" pitchFamily="34" charset="0"/>
            </a:rPr>
            <a:t>ESIMED IPS </a:t>
          </a:r>
          <a:r>
            <a:rPr lang="es-CO" sz="900" b="0" cap="none" spc="0" dirty="0">
              <a:ln w="0"/>
              <a:solidFill>
                <a:schemeClr val="tx1"/>
              </a:solidFill>
              <a:effectLst/>
              <a:latin typeface="Arial" panose="020B0604020202020204" pitchFamily="34" charset="0"/>
              <a:cs typeface="Arial" panose="020B0604020202020204" pitchFamily="34" charset="0"/>
            </a:rPr>
            <a:t>(Medellín, Bogotá, Santa Marta)</a:t>
          </a:r>
        </a:p>
      </dgm:t>
    </dgm:pt>
    <dgm:pt modelId="{57D2A3DD-8858-46FB-A761-AC89E5AF4EEB}" type="parTrans" cxnId="{54C40E20-1C75-401F-8B9E-950738DF8787}">
      <dgm:prSet/>
      <dgm:spPr>
        <a:ln>
          <a:solidFill>
            <a:srgbClr val="00B050"/>
          </a:solidFill>
        </a:ln>
      </dgm:spPr>
      <dgm:t>
        <a:bodyPr/>
        <a:lstStyle/>
        <a:p>
          <a:endParaRPr lang="es-CO" dirty="0">
            <a:solidFill>
              <a:schemeClr val="tx1"/>
            </a:solidFill>
            <a:effectLst/>
          </a:endParaRPr>
        </a:p>
      </dgm:t>
    </dgm:pt>
    <dgm:pt modelId="{6AB33F8C-F443-44F8-8437-4192F739C7F9}" type="sibTrans" cxnId="{54C40E20-1C75-401F-8B9E-950738DF8787}">
      <dgm:prSet/>
      <dgm:spPr/>
      <dgm:t>
        <a:bodyPr/>
        <a:lstStyle/>
        <a:p>
          <a:endParaRPr lang="es-CO">
            <a:solidFill>
              <a:schemeClr val="tx1"/>
            </a:solidFill>
            <a:effectLst/>
          </a:endParaRPr>
        </a:p>
      </dgm:t>
    </dgm:pt>
    <dgm:pt modelId="{39FD5C19-9B95-4F07-BC4E-4ABF698B58A9}">
      <dgm:prSet phldrT="[Texto]"/>
      <dgm:spPr>
        <a:solidFill>
          <a:srgbClr val="EFFFF6"/>
        </a:solidFill>
        <a:ln>
          <a:solidFill>
            <a:schemeClr val="accent6"/>
          </a:solidFill>
        </a:ln>
      </dgm:spPr>
      <dgm:t>
        <a:bodyPr/>
        <a:lstStyle/>
        <a:p>
          <a:r>
            <a:rPr lang="es-CO" b="1" cap="none" spc="0" dirty="0">
              <a:ln w="0"/>
              <a:solidFill>
                <a:schemeClr val="tx1"/>
              </a:solidFill>
              <a:effectLst/>
              <a:latin typeface="Arial" panose="020B0604020202020204" pitchFamily="34" charset="0"/>
              <a:cs typeface="Arial" panose="020B0604020202020204" pitchFamily="34" charset="0"/>
            </a:rPr>
            <a:t>Departamento de la Guajira </a:t>
          </a:r>
          <a:r>
            <a:rPr lang="es-CO" b="0" cap="none" spc="0" dirty="0">
              <a:ln w="0"/>
              <a:solidFill>
                <a:schemeClr val="tx1"/>
              </a:solidFill>
              <a:effectLst/>
              <a:latin typeface="Arial" panose="020B0604020202020204" pitchFamily="34" charset="0"/>
              <a:cs typeface="Arial" panose="020B0604020202020204" pitchFamily="34" charset="0"/>
            </a:rPr>
            <a:t>(Medimas EPS, AIC-EPSI, ANAS WAYUU, CAJACOPI, SALUD VIDA, NUEVA EPS, DUSAKAWI COMFAGUAJIRA)</a:t>
          </a:r>
        </a:p>
      </dgm:t>
    </dgm:pt>
    <dgm:pt modelId="{6701848C-31A0-48A3-9109-8982F24E0589}" type="parTrans" cxnId="{E4F9A2F4-FEAC-4901-B330-C3A7D5BDA0FE}">
      <dgm:prSet/>
      <dgm:spPr>
        <a:ln>
          <a:solidFill>
            <a:srgbClr val="00B050"/>
          </a:solidFill>
        </a:ln>
      </dgm:spPr>
      <dgm:t>
        <a:bodyPr/>
        <a:lstStyle/>
        <a:p>
          <a:endParaRPr lang="es-CO" dirty="0">
            <a:solidFill>
              <a:schemeClr val="tx1"/>
            </a:solidFill>
            <a:effectLst/>
          </a:endParaRPr>
        </a:p>
      </dgm:t>
    </dgm:pt>
    <dgm:pt modelId="{3A0FFDD1-2F9D-4ECB-BEC9-EB87303CF10A}" type="sibTrans" cxnId="{E4F9A2F4-FEAC-4901-B330-C3A7D5BDA0FE}">
      <dgm:prSet/>
      <dgm:spPr/>
      <dgm:t>
        <a:bodyPr/>
        <a:lstStyle/>
        <a:p>
          <a:endParaRPr lang="es-CO">
            <a:solidFill>
              <a:schemeClr val="tx1"/>
            </a:solidFill>
            <a:effectLst/>
          </a:endParaRPr>
        </a:p>
      </dgm:t>
    </dgm:pt>
    <dgm:pt modelId="{15C12AB6-F3C8-446F-9678-5B2D31D6C871}">
      <dgm:prSet phldrT="[Texto]" custT="1"/>
      <dgm:spPr>
        <a:solidFill>
          <a:srgbClr val="EFFFF6"/>
        </a:solidFill>
        <a:ln>
          <a:solidFill>
            <a:schemeClr val="accent6"/>
          </a:solidFill>
        </a:ln>
      </dgm:spPr>
      <dgm:t>
        <a:bodyPr/>
        <a:lstStyle/>
        <a:p>
          <a:r>
            <a:rPr lang="es-CO" sz="900" b="1" cap="none" spc="0" dirty="0">
              <a:ln w="0"/>
              <a:solidFill>
                <a:schemeClr val="tx1"/>
              </a:solidFill>
              <a:effectLst/>
              <a:latin typeface="Arial" panose="020B0604020202020204" pitchFamily="34" charset="0"/>
              <a:cs typeface="Arial" panose="020B0604020202020204" pitchFamily="34" charset="0"/>
            </a:rPr>
            <a:t>Departamento de San Andrés y Providencia </a:t>
          </a:r>
          <a:r>
            <a:rPr lang="es-CO" sz="900" b="0" cap="none" spc="0" dirty="0">
              <a:ln w="0"/>
              <a:solidFill>
                <a:schemeClr val="tx1"/>
              </a:solidFill>
              <a:effectLst/>
              <a:latin typeface="Arial" panose="020B0604020202020204" pitchFamily="34" charset="0"/>
              <a:cs typeface="Arial" panose="020B0604020202020204" pitchFamily="34" charset="0"/>
            </a:rPr>
            <a:t>(Nueva EPS, SANITAS, SALUD GLOBAL PARTNERS GC,)</a:t>
          </a:r>
        </a:p>
      </dgm:t>
    </dgm:pt>
    <dgm:pt modelId="{CD5F77AD-8B8E-45C2-BB6C-51B257730966}" type="parTrans" cxnId="{30D35A1E-04D2-46E3-869D-5421E588FC08}">
      <dgm:prSet/>
      <dgm:spPr>
        <a:ln>
          <a:solidFill>
            <a:srgbClr val="00B050"/>
          </a:solidFill>
        </a:ln>
      </dgm:spPr>
      <dgm:t>
        <a:bodyPr/>
        <a:lstStyle/>
        <a:p>
          <a:endParaRPr lang="es-CO" dirty="0">
            <a:solidFill>
              <a:schemeClr val="tx1"/>
            </a:solidFill>
            <a:effectLst/>
          </a:endParaRPr>
        </a:p>
      </dgm:t>
    </dgm:pt>
    <dgm:pt modelId="{464945F7-4DE0-4D0E-A439-92460DDEBC27}" type="sibTrans" cxnId="{30D35A1E-04D2-46E3-869D-5421E588FC08}">
      <dgm:prSet/>
      <dgm:spPr/>
      <dgm:t>
        <a:bodyPr/>
        <a:lstStyle/>
        <a:p>
          <a:endParaRPr lang="es-CO">
            <a:solidFill>
              <a:schemeClr val="tx1"/>
            </a:solidFill>
            <a:effectLst/>
          </a:endParaRPr>
        </a:p>
      </dgm:t>
    </dgm:pt>
    <dgm:pt modelId="{FC13BB35-9C20-4656-A4C1-B4DB2DD6B385}">
      <dgm:prSet phldrT="[Texto]" custT="1"/>
      <dgm:spPr>
        <a:solidFill>
          <a:srgbClr val="EFFFF6"/>
        </a:solidFill>
        <a:ln>
          <a:solidFill>
            <a:schemeClr val="accent6"/>
          </a:solidFill>
        </a:ln>
      </dgm:spPr>
      <dgm:t>
        <a:bodyPr/>
        <a:lstStyle/>
        <a:p>
          <a:r>
            <a:rPr lang="es-CO" sz="900" b="1" cap="none" spc="0" dirty="0">
              <a:ln w="0"/>
              <a:solidFill>
                <a:schemeClr val="tx1"/>
              </a:solidFill>
              <a:effectLst/>
              <a:latin typeface="Arial" panose="020B0604020202020204" pitchFamily="34" charset="0"/>
              <a:cs typeface="Arial" panose="020B0604020202020204" pitchFamily="34" charset="0"/>
            </a:rPr>
            <a:t>Auditorías a Planes de Reorganización </a:t>
          </a:r>
          <a:r>
            <a:rPr lang="es-CO" sz="900" b="0" cap="none" spc="0" dirty="0">
              <a:ln w="0"/>
              <a:solidFill>
                <a:schemeClr val="tx1"/>
              </a:solidFill>
              <a:effectLst/>
              <a:latin typeface="Arial" panose="020B0604020202020204" pitchFamily="34" charset="0"/>
              <a:cs typeface="Arial" panose="020B0604020202020204" pitchFamily="34" charset="0"/>
            </a:rPr>
            <a:t>(COOSALUD EPS Y ASMET SALUD EPS</a:t>
          </a:r>
        </a:p>
      </dgm:t>
    </dgm:pt>
    <dgm:pt modelId="{6257FD1C-5830-4681-B835-B427B0A63F5B}" type="parTrans" cxnId="{8BF2EAB3-BDE2-459B-A7CA-52E346ED20FB}">
      <dgm:prSet/>
      <dgm:spPr>
        <a:ln>
          <a:solidFill>
            <a:srgbClr val="00B050"/>
          </a:solidFill>
        </a:ln>
      </dgm:spPr>
      <dgm:t>
        <a:bodyPr/>
        <a:lstStyle/>
        <a:p>
          <a:endParaRPr lang="es-CO" dirty="0">
            <a:solidFill>
              <a:schemeClr val="tx1"/>
            </a:solidFill>
            <a:effectLst/>
          </a:endParaRPr>
        </a:p>
      </dgm:t>
    </dgm:pt>
    <dgm:pt modelId="{04E270E4-3E84-4EAA-889A-8E2FC69FF9DF}" type="sibTrans" cxnId="{8BF2EAB3-BDE2-459B-A7CA-52E346ED20FB}">
      <dgm:prSet/>
      <dgm:spPr/>
      <dgm:t>
        <a:bodyPr/>
        <a:lstStyle/>
        <a:p>
          <a:endParaRPr lang="es-CO">
            <a:solidFill>
              <a:schemeClr val="tx1"/>
            </a:solidFill>
            <a:effectLst/>
          </a:endParaRPr>
        </a:p>
      </dgm:t>
    </dgm:pt>
    <dgm:pt modelId="{583355CF-DAFA-4144-AF98-0CB746C7FE17}">
      <dgm:prSet custT="1"/>
      <dgm:spPr>
        <a:solidFill>
          <a:srgbClr val="EFFFF6"/>
        </a:solidFill>
        <a:ln>
          <a:solidFill>
            <a:schemeClr val="accent6"/>
          </a:solidFill>
        </a:ln>
      </dgm:spPr>
      <dgm:t>
        <a:bodyPr/>
        <a:lstStyle/>
        <a:p>
          <a:r>
            <a:rPr lang="es-CO" sz="900" b="1" cap="none" spc="0" dirty="0">
              <a:ln w="0"/>
              <a:solidFill>
                <a:schemeClr val="tx1"/>
              </a:solidFill>
              <a:effectLst/>
              <a:latin typeface="Arial" panose="020B0604020202020204" pitchFamily="34" charset="0"/>
              <a:cs typeface="Arial" panose="020B0604020202020204" pitchFamily="34" charset="0"/>
            </a:rPr>
            <a:t>Departamento del Chocó </a:t>
          </a:r>
          <a:r>
            <a:rPr lang="es-CO" sz="900" b="0" cap="none" spc="0" dirty="0">
              <a:ln w="0"/>
              <a:solidFill>
                <a:schemeClr val="tx1"/>
              </a:solidFill>
              <a:effectLst/>
              <a:latin typeface="Arial" panose="020B0604020202020204" pitchFamily="34" charset="0"/>
              <a:cs typeface="Arial" panose="020B0604020202020204" pitchFamily="34" charset="0"/>
            </a:rPr>
            <a:t>(Secretaría de Salud) </a:t>
          </a:r>
        </a:p>
      </dgm:t>
    </dgm:pt>
    <dgm:pt modelId="{152D9ECF-CD52-4A40-A903-259A11FD4B1B}" type="parTrans" cxnId="{D5330E41-3495-4A84-9D2A-3C290A8616E0}">
      <dgm:prSet/>
      <dgm:spPr>
        <a:ln>
          <a:solidFill>
            <a:srgbClr val="00B050"/>
          </a:solidFill>
        </a:ln>
      </dgm:spPr>
      <dgm:t>
        <a:bodyPr/>
        <a:lstStyle/>
        <a:p>
          <a:endParaRPr lang="es-CO" dirty="0">
            <a:solidFill>
              <a:schemeClr val="tx1"/>
            </a:solidFill>
            <a:effectLst/>
          </a:endParaRPr>
        </a:p>
      </dgm:t>
    </dgm:pt>
    <dgm:pt modelId="{E8BA0B73-BC62-4E47-8281-4A0736118785}" type="sibTrans" cxnId="{D5330E41-3495-4A84-9D2A-3C290A8616E0}">
      <dgm:prSet/>
      <dgm:spPr/>
      <dgm:t>
        <a:bodyPr/>
        <a:lstStyle/>
        <a:p>
          <a:endParaRPr lang="es-CO">
            <a:solidFill>
              <a:schemeClr val="tx1"/>
            </a:solidFill>
            <a:effectLst/>
          </a:endParaRPr>
        </a:p>
      </dgm:t>
    </dgm:pt>
    <dgm:pt modelId="{19AEA098-0166-4ADA-ABE3-6D1B982B1D36}">
      <dgm:prSet custT="1"/>
      <dgm:spPr>
        <a:solidFill>
          <a:srgbClr val="EFFFF6"/>
        </a:solidFill>
        <a:ln>
          <a:solidFill>
            <a:schemeClr val="accent6"/>
          </a:solidFill>
        </a:ln>
      </dgm:spPr>
      <dgm:t>
        <a:bodyPr/>
        <a:lstStyle/>
        <a:p>
          <a:r>
            <a:rPr lang="es-CO" sz="900" b="1" cap="none" spc="0" dirty="0">
              <a:ln w="0"/>
              <a:solidFill>
                <a:schemeClr val="tx1"/>
              </a:solidFill>
              <a:effectLst/>
              <a:latin typeface="Arial" panose="020B0604020202020204" pitchFamily="34" charset="0"/>
              <a:cs typeface="Arial" panose="020B0604020202020204" pitchFamily="34" charset="0"/>
            </a:rPr>
            <a:t>Distrito de Buenaventura </a:t>
          </a:r>
          <a:r>
            <a:rPr lang="es-CO" sz="900" b="0" cap="none" spc="0" dirty="0">
              <a:ln w="0"/>
              <a:solidFill>
                <a:schemeClr val="tx1"/>
              </a:solidFill>
              <a:effectLst/>
              <a:latin typeface="Arial" panose="020B0604020202020204" pitchFamily="34" charset="0"/>
              <a:cs typeface="Arial" panose="020B0604020202020204" pitchFamily="34" charset="0"/>
            </a:rPr>
            <a:t>(Auditoría por emergencia sanitaria)</a:t>
          </a:r>
        </a:p>
      </dgm:t>
    </dgm:pt>
    <dgm:pt modelId="{44D96DDB-9039-4278-A9D6-7E02216A1DCD}" type="parTrans" cxnId="{47273557-1FCB-4CB6-9EC6-9C8F6F8F5F03}">
      <dgm:prSet/>
      <dgm:spPr>
        <a:ln>
          <a:solidFill>
            <a:srgbClr val="00B050"/>
          </a:solidFill>
        </a:ln>
      </dgm:spPr>
      <dgm:t>
        <a:bodyPr/>
        <a:lstStyle/>
        <a:p>
          <a:endParaRPr lang="es-CO" dirty="0">
            <a:solidFill>
              <a:schemeClr val="tx1"/>
            </a:solidFill>
            <a:effectLst/>
          </a:endParaRPr>
        </a:p>
      </dgm:t>
    </dgm:pt>
    <dgm:pt modelId="{AEB6DF67-7D4D-4B5E-8DBE-02546DC88623}" type="sibTrans" cxnId="{47273557-1FCB-4CB6-9EC6-9C8F6F8F5F03}">
      <dgm:prSet/>
      <dgm:spPr/>
      <dgm:t>
        <a:bodyPr/>
        <a:lstStyle/>
        <a:p>
          <a:endParaRPr lang="es-CO">
            <a:solidFill>
              <a:schemeClr val="tx1"/>
            </a:solidFill>
            <a:effectLst/>
          </a:endParaRPr>
        </a:p>
      </dgm:t>
    </dgm:pt>
    <dgm:pt modelId="{673C5CF8-A7FA-4CB7-9864-50EAB0DA7D3B}" type="pres">
      <dgm:prSet presAssocID="{0DF88148-8B66-4216-8F43-084128BFCD28}" presName="cycle" presStyleCnt="0">
        <dgm:presLayoutVars>
          <dgm:chMax val="1"/>
          <dgm:dir/>
          <dgm:animLvl val="ctr"/>
          <dgm:resizeHandles val="exact"/>
        </dgm:presLayoutVars>
      </dgm:prSet>
      <dgm:spPr/>
    </dgm:pt>
    <dgm:pt modelId="{7CA39368-791C-46EB-822B-1C7AF73C5873}" type="pres">
      <dgm:prSet presAssocID="{E72039A1-0EE6-4491-8E06-0610304B51C5}" presName="centerShape" presStyleLbl="node0" presStyleIdx="0" presStyleCnt="1"/>
      <dgm:spPr/>
    </dgm:pt>
    <dgm:pt modelId="{316CCFCE-7AC6-4029-8A4E-DE0393DFE3EB}" type="pres">
      <dgm:prSet presAssocID="{57D2A3DD-8858-46FB-A761-AC89E5AF4EEB}" presName="Name9" presStyleLbl="parChTrans1D2" presStyleIdx="0" presStyleCnt="6"/>
      <dgm:spPr/>
    </dgm:pt>
    <dgm:pt modelId="{37C9ACC2-C06A-49D9-821A-B4C422369AD4}" type="pres">
      <dgm:prSet presAssocID="{57D2A3DD-8858-46FB-A761-AC89E5AF4EEB}" presName="connTx" presStyleLbl="parChTrans1D2" presStyleIdx="0" presStyleCnt="6"/>
      <dgm:spPr/>
    </dgm:pt>
    <dgm:pt modelId="{7A8A5A23-086F-4154-B517-2DE211315E9F}" type="pres">
      <dgm:prSet presAssocID="{F86791A4-0875-42FD-BB21-D14E5DCED297}" presName="node" presStyleLbl="node1" presStyleIdx="0" presStyleCnt="6">
        <dgm:presLayoutVars>
          <dgm:bulletEnabled val="1"/>
        </dgm:presLayoutVars>
      </dgm:prSet>
      <dgm:spPr/>
    </dgm:pt>
    <dgm:pt modelId="{362F38AE-2EC3-459D-831A-7D38B4C7A5E3}" type="pres">
      <dgm:prSet presAssocID="{6701848C-31A0-48A3-9109-8982F24E0589}" presName="Name9" presStyleLbl="parChTrans1D2" presStyleIdx="1" presStyleCnt="6"/>
      <dgm:spPr/>
    </dgm:pt>
    <dgm:pt modelId="{AF177939-C351-4A5F-A365-4D71D54854A5}" type="pres">
      <dgm:prSet presAssocID="{6701848C-31A0-48A3-9109-8982F24E0589}" presName="connTx" presStyleLbl="parChTrans1D2" presStyleIdx="1" presStyleCnt="6"/>
      <dgm:spPr/>
    </dgm:pt>
    <dgm:pt modelId="{CDCE6275-8333-4B22-BA32-7A6FCB46A165}" type="pres">
      <dgm:prSet presAssocID="{39FD5C19-9B95-4F07-BC4E-4ABF698B58A9}" presName="node" presStyleLbl="node1" presStyleIdx="1" presStyleCnt="6">
        <dgm:presLayoutVars>
          <dgm:bulletEnabled val="1"/>
        </dgm:presLayoutVars>
      </dgm:prSet>
      <dgm:spPr/>
    </dgm:pt>
    <dgm:pt modelId="{F449BB1F-25BF-4BC6-9D41-8EC3CFF69519}" type="pres">
      <dgm:prSet presAssocID="{CD5F77AD-8B8E-45C2-BB6C-51B257730966}" presName="Name9" presStyleLbl="parChTrans1D2" presStyleIdx="2" presStyleCnt="6"/>
      <dgm:spPr/>
    </dgm:pt>
    <dgm:pt modelId="{4C485C4F-C0A0-4651-B1F8-799806C877EB}" type="pres">
      <dgm:prSet presAssocID="{CD5F77AD-8B8E-45C2-BB6C-51B257730966}" presName="connTx" presStyleLbl="parChTrans1D2" presStyleIdx="2" presStyleCnt="6"/>
      <dgm:spPr/>
    </dgm:pt>
    <dgm:pt modelId="{CDE05A97-B635-4B33-B223-FA7E4AD3C572}" type="pres">
      <dgm:prSet presAssocID="{15C12AB6-F3C8-446F-9678-5B2D31D6C871}" presName="node" presStyleLbl="node1" presStyleIdx="2" presStyleCnt="6">
        <dgm:presLayoutVars>
          <dgm:bulletEnabled val="1"/>
        </dgm:presLayoutVars>
      </dgm:prSet>
      <dgm:spPr/>
    </dgm:pt>
    <dgm:pt modelId="{7857BF0F-8FD9-4C87-ADDC-C9FF989BA064}" type="pres">
      <dgm:prSet presAssocID="{6257FD1C-5830-4681-B835-B427B0A63F5B}" presName="Name9" presStyleLbl="parChTrans1D2" presStyleIdx="3" presStyleCnt="6"/>
      <dgm:spPr/>
    </dgm:pt>
    <dgm:pt modelId="{E4940E29-A0E2-4463-A746-2F9CAF754280}" type="pres">
      <dgm:prSet presAssocID="{6257FD1C-5830-4681-B835-B427B0A63F5B}" presName="connTx" presStyleLbl="parChTrans1D2" presStyleIdx="3" presStyleCnt="6"/>
      <dgm:spPr/>
    </dgm:pt>
    <dgm:pt modelId="{85677B37-2C27-4472-B5B9-5C9B3C44CD3C}" type="pres">
      <dgm:prSet presAssocID="{FC13BB35-9C20-4656-A4C1-B4DB2DD6B385}" presName="node" presStyleLbl="node1" presStyleIdx="3" presStyleCnt="6">
        <dgm:presLayoutVars>
          <dgm:bulletEnabled val="1"/>
        </dgm:presLayoutVars>
      </dgm:prSet>
      <dgm:spPr/>
    </dgm:pt>
    <dgm:pt modelId="{A32C2A44-23DD-4EC3-BBFA-A6644B1D568D}" type="pres">
      <dgm:prSet presAssocID="{152D9ECF-CD52-4A40-A903-259A11FD4B1B}" presName="Name9" presStyleLbl="parChTrans1D2" presStyleIdx="4" presStyleCnt="6"/>
      <dgm:spPr/>
    </dgm:pt>
    <dgm:pt modelId="{085982AD-8732-4EC0-A26E-3768961D6760}" type="pres">
      <dgm:prSet presAssocID="{152D9ECF-CD52-4A40-A903-259A11FD4B1B}" presName="connTx" presStyleLbl="parChTrans1D2" presStyleIdx="4" presStyleCnt="6"/>
      <dgm:spPr/>
    </dgm:pt>
    <dgm:pt modelId="{26C54BA7-43E4-4925-A4FA-7012C7FAABEA}" type="pres">
      <dgm:prSet presAssocID="{583355CF-DAFA-4144-AF98-0CB746C7FE17}" presName="node" presStyleLbl="node1" presStyleIdx="4" presStyleCnt="6">
        <dgm:presLayoutVars>
          <dgm:bulletEnabled val="1"/>
        </dgm:presLayoutVars>
      </dgm:prSet>
      <dgm:spPr/>
    </dgm:pt>
    <dgm:pt modelId="{C90EC3D8-E79C-4B69-B15C-5BAED48F14C5}" type="pres">
      <dgm:prSet presAssocID="{44D96DDB-9039-4278-A9D6-7E02216A1DCD}" presName="Name9" presStyleLbl="parChTrans1D2" presStyleIdx="5" presStyleCnt="6"/>
      <dgm:spPr/>
    </dgm:pt>
    <dgm:pt modelId="{C3EDC49B-82D4-4D79-85F6-2E85A56EBC83}" type="pres">
      <dgm:prSet presAssocID="{44D96DDB-9039-4278-A9D6-7E02216A1DCD}" presName="connTx" presStyleLbl="parChTrans1D2" presStyleIdx="5" presStyleCnt="6"/>
      <dgm:spPr/>
    </dgm:pt>
    <dgm:pt modelId="{4F207E39-A829-4629-8AF9-E01C5731D10E}" type="pres">
      <dgm:prSet presAssocID="{19AEA098-0166-4ADA-ABE3-6D1B982B1D36}" presName="node" presStyleLbl="node1" presStyleIdx="5" presStyleCnt="6">
        <dgm:presLayoutVars>
          <dgm:bulletEnabled val="1"/>
        </dgm:presLayoutVars>
      </dgm:prSet>
      <dgm:spPr/>
    </dgm:pt>
  </dgm:ptLst>
  <dgm:cxnLst>
    <dgm:cxn modelId="{911D5909-A98D-4D32-A4A5-2A29086B457A}" type="presOf" srcId="{0DF88148-8B66-4216-8F43-084128BFCD28}" destId="{673C5CF8-A7FA-4CB7-9864-50EAB0DA7D3B}" srcOrd="0" destOrd="0" presId="urn:microsoft.com/office/officeart/2005/8/layout/radial1"/>
    <dgm:cxn modelId="{559AE211-604F-4D60-92F8-FA45069BB8FD}" type="presOf" srcId="{E72039A1-0EE6-4491-8E06-0610304B51C5}" destId="{7CA39368-791C-46EB-822B-1C7AF73C5873}" srcOrd="0" destOrd="0" presId="urn:microsoft.com/office/officeart/2005/8/layout/radial1"/>
    <dgm:cxn modelId="{30D35A1E-04D2-46E3-869D-5421E588FC08}" srcId="{E72039A1-0EE6-4491-8E06-0610304B51C5}" destId="{15C12AB6-F3C8-446F-9678-5B2D31D6C871}" srcOrd="2" destOrd="0" parTransId="{CD5F77AD-8B8E-45C2-BB6C-51B257730966}" sibTransId="{464945F7-4DE0-4D0E-A439-92460DDEBC27}"/>
    <dgm:cxn modelId="{54C40E20-1C75-401F-8B9E-950738DF8787}" srcId="{E72039A1-0EE6-4491-8E06-0610304B51C5}" destId="{F86791A4-0875-42FD-BB21-D14E5DCED297}" srcOrd="0" destOrd="0" parTransId="{57D2A3DD-8858-46FB-A761-AC89E5AF4EEB}" sibTransId="{6AB33F8C-F443-44F8-8437-4192F739C7F9}"/>
    <dgm:cxn modelId="{D6C7D022-9A43-4D43-A18E-73A63C652D05}" type="presOf" srcId="{CD5F77AD-8B8E-45C2-BB6C-51B257730966}" destId="{4C485C4F-C0A0-4651-B1F8-799806C877EB}" srcOrd="1" destOrd="0" presId="urn:microsoft.com/office/officeart/2005/8/layout/radial1"/>
    <dgm:cxn modelId="{74876D3A-E009-4E5A-91B8-B48AC1E72E95}" type="presOf" srcId="{F86791A4-0875-42FD-BB21-D14E5DCED297}" destId="{7A8A5A23-086F-4154-B517-2DE211315E9F}" srcOrd="0" destOrd="0" presId="urn:microsoft.com/office/officeart/2005/8/layout/radial1"/>
    <dgm:cxn modelId="{438CB43B-C33A-4E63-9C26-9CDD68093BAE}" type="presOf" srcId="{57D2A3DD-8858-46FB-A761-AC89E5AF4EEB}" destId="{316CCFCE-7AC6-4029-8A4E-DE0393DFE3EB}" srcOrd="0" destOrd="0" presId="urn:microsoft.com/office/officeart/2005/8/layout/radial1"/>
    <dgm:cxn modelId="{D5330E41-3495-4A84-9D2A-3C290A8616E0}" srcId="{E72039A1-0EE6-4491-8E06-0610304B51C5}" destId="{583355CF-DAFA-4144-AF98-0CB746C7FE17}" srcOrd="4" destOrd="0" parTransId="{152D9ECF-CD52-4A40-A903-259A11FD4B1B}" sibTransId="{E8BA0B73-BC62-4E47-8281-4A0736118785}"/>
    <dgm:cxn modelId="{44154463-1CAF-470C-AC3A-5710CCD42DB5}" type="presOf" srcId="{15C12AB6-F3C8-446F-9678-5B2D31D6C871}" destId="{CDE05A97-B635-4B33-B223-FA7E4AD3C572}" srcOrd="0" destOrd="0" presId="urn:microsoft.com/office/officeart/2005/8/layout/radial1"/>
    <dgm:cxn modelId="{37000B69-E306-43DF-978E-7AEADED4B9AF}" type="presOf" srcId="{CD5F77AD-8B8E-45C2-BB6C-51B257730966}" destId="{F449BB1F-25BF-4BC6-9D41-8EC3CFF69519}" srcOrd="0" destOrd="0" presId="urn:microsoft.com/office/officeart/2005/8/layout/radial1"/>
    <dgm:cxn modelId="{1033CC4B-408C-46A8-B5CE-8F06E07868D5}" type="presOf" srcId="{6257FD1C-5830-4681-B835-B427B0A63F5B}" destId="{E4940E29-A0E2-4463-A746-2F9CAF754280}" srcOrd="1" destOrd="0" presId="urn:microsoft.com/office/officeart/2005/8/layout/radial1"/>
    <dgm:cxn modelId="{F845F670-9464-47A5-B918-F55FBF22417F}" type="presOf" srcId="{152D9ECF-CD52-4A40-A903-259A11FD4B1B}" destId="{085982AD-8732-4EC0-A26E-3768961D6760}" srcOrd="1" destOrd="0" presId="urn:microsoft.com/office/officeart/2005/8/layout/radial1"/>
    <dgm:cxn modelId="{47273557-1FCB-4CB6-9EC6-9C8F6F8F5F03}" srcId="{E72039A1-0EE6-4491-8E06-0610304B51C5}" destId="{19AEA098-0166-4ADA-ABE3-6D1B982B1D36}" srcOrd="5" destOrd="0" parTransId="{44D96DDB-9039-4278-A9D6-7E02216A1DCD}" sibTransId="{AEB6DF67-7D4D-4B5E-8DBE-02546DC88623}"/>
    <dgm:cxn modelId="{E9CA9298-C484-4545-905C-32454E5858E1}" type="presOf" srcId="{152D9ECF-CD52-4A40-A903-259A11FD4B1B}" destId="{A32C2A44-23DD-4EC3-BBFA-A6644B1D568D}" srcOrd="0" destOrd="0" presId="urn:microsoft.com/office/officeart/2005/8/layout/radial1"/>
    <dgm:cxn modelId="{A496C49A-3903-485D-AA56-3B607EFD790D}" type="presOf" srcId="{44D96DDB-9039-4278-A9D6-7E02216A1DCD}" destId="{C90EC3D8-E79C-4B69-B15C-5BAED48F14C5}" srcOrd="0" destOrd="0" presId="urn:microsoft.com/office/officeart/2005/8/layout/radial1"/>
    <dgm:cxn modelId="{8C0C75A9-860F-46C3-8E99-01943484CCFE}" type="presOf" srcId="{FC13BB35-9C20-4656-A4C1-B4DB2DD6B385}" destId="{85677B37-2C27-4472-B5B9-5C9B3C44CD3C}" srcOrd="0" destOrd="0" presId="urn:microsoft.com/office/officeart/2005/8/layout/radial1"/>
    <dgm:cxn modelId="{8BF2EAB3-BDE2-459B-A7CA-52E346ED20FB}" srcId="{E72039A1-0EE6-4491-8E06-0610304B51C5}" destId="{FC13BB35-9C20-4656-A4C1-B4DB2DD6B385}" srcOrd="3" destOrd="0" parTransId="{6257FD1C-5830-4681-B835-B427B0A63F5B}" sibTransId="{04E270E4-3E84-4EAA-889A-8E2FC69FF9DF}"/>
    <dgm:cxn modelId="{3F15E1C5-C23F-48AB-BE1D-E23BC621F1A1}" type="presOf" srcId="{44D96DDB-9039-4278-A9D6-7E02216A1DCD}" destId="{C3EDC49B-82D4-4D79-85F6-2E85A56EBC83}" srcOrd="1" destOrd="0" presId="urn:microsoft.com/office/officeart/2005/8/layout/radial1"/>
    <dgm:cxn modelId="{DEF46ECA-158F-47CB-9A7C-55C061D3F55E}" type="presOf" srcId="{39FD5C19-9B95-4F07-BC4E-4ABF698B58A9}" destId="{CDCE6275-8333-4B22-BA32-7A6FCB46A165}" srcOrd="0" destOrd="0" presId="urn:microsoft.com/office/officeart/2005/8/layout/radial1"/>
    <dgm:cxn modelId="{ACAA81D0-3294-4D80-8065-3180F79661E6}" type="presOf" srcId="{19AEA098-0166-4ADA-ABE3-6D1B982B1D36}" destId="{4F207E39-A829-4629-8AF9-E01C5731D10E}" srcOrd="0" destOrd="0" presId="urn:microsoft.com/office/officeart/2005/8/layout/radial1"/>
    <dgm:cxn modelId="{3FE7CED7-B81B-4B74-8B5F-77ECBE99B731}" type="presOf" srcId="{57D2A3DD-8858-46FB-A761-AC89E5AF4EEB}" destId="{37C9ACC2-C06A-49D9-821A-B4C422369AD4}" srcOrd="1" destOrd="0" presId="urn:microsoft.com/office/officeart/2005/8/layout/radial1"/>
    <dgm:cxn modelId="{4AA904D8-7686-4092-836E-C9E945CF2300}" srcId="{0DF88148-8B66-4216-8F43-084128BFCD28}" destId="{E72039A1-0EE6-4491-8E06-0610304B51C5}" srcOrd="0" destOrd="0" parTransId="{79072A36-41DC-4EE5-9081-FA44F1156628}" sibTransId="{B016ACD8-080B-4261-BE74-FFF743A5D6C4}"/>
    <dgm:cxn modelId="{3C83FBDF-0BF5-49CA-A221-C8ACDAAA859F}" type="presOf" srcId="{6701848C-31A0-48A3-9109-8982F24E0589}" destId="{362F38AE-2EC3-459D-831A-7D38B4C7A5E3}" srcOrd="0" destOrd="0" presId="urn:microsoft.com/office/officeart/2005/8/layout/radial1"/>
    <dgm:cxn modelId="{09F75FEA-D180-443A-BD75-0D805E031B9B}" type="presOf" srcId="{6257FD1C-5830-4681-B835-B427B0A63F5B}" destId="{7857BF0F-8FD9-4C87-ADDC-C9FF989BA064}" srcOrd="0" destOrd="0" presId="urn:microsoft.com/office/officeart/2005/8/layout/radial1"/>
    <dgm:cxn modelId="{E4F9A2F4-FEAC-4901-B330-C3A7D5BDA0FE}" srcId="{E72039A1-0EE6-4491-8E06-0610304B51C5}" destId="{39FD5C19-9B95-4F07-BC4E-4ABF698B58A9}" srcOrd="1" destOrd="0" parTransId="{6701848C-31A0-48A3-9109-8982F24E0589}" sibTransId="{3A0FFDD1-2F9D-4ECB-BEC9-EB87303CF10A}"/>
    <dgm:cxn modelId="{42725EF6-0112-4A5C-924E-D4088C447FAF}" type="presOf" srcId="{6701848C-31A0-48A3-9109-8982F24E0589}" destId="{AF177939-C351-4A5F-A365-4D71D54854A5}" srcOrd="1" destOrd="0" presId="urn:microsoft.com/office/officeart/2005/8/layout/radial1"/>
    <dgm:cxn modelId="{BE2915F9-695B-489D-B0FD-323C22DA40D2}" type="presOf" srcId="{583355CF-DAFA-4144-AF98-0CB746C7FE17}" destId="{26C54BA7-43E4-4925-A4FA-7012C7FAABEA}" srcOrd="0" destOrd="0" presId="urn:microsoft.com/office/officeart/2005/8/layout/radial1"/>
    <dgm:cxn modelId="{04CD3884-BD62-420B-BE0B-F0EE6F69EC55}" type="presParOf" srcId="{673C5CF8-A7FA-4CB7-9864-50EAB0DA7D3B}" destId="{7CA39368-791C-46EB-822B-1C7AF73C5873}" srcOrd="0" destOrd="0" presId="urn:microsoft.com/office/officeart/2005/8/layout/radial1"/>
    <dgm:cxn modelId="{3AA2B037-B874-42FE-9094-0346A8885319}" type="presParOf" srcId="{673C5CF8-A7FA-4CB7-9864-50EAB0DA7D3B}" destId="{316CCFCE-7AC6-4029-8A4E-DE0393DFE3EB}" srcOrd="1" destOrd="0" presId="urn:microsoft.com/office/officeart/2005/8/layout/radial1"/>
    <dgm:cxn modelId="{852E9F00-29A0-4A2F-BC7F-20C314223BBF}" type="presParOf" srcId="{316CCFCE-7AC6-4029-8A4E-DE0393DFE3EB}" destId="{37C9ACC2-C06A-49D9-821A-B4C422369AD4}" srcOrd="0" destOrd="0" presId="urn:microsoft.com/office/officeart/2005/8/layout/radial1"/>
    <dgm:cxn modelId="{C36C2082-0B40-45E0-B7EC-D60EBCF7F111}" type="presParOf" srcId="{673C5CF8-A7FA-4CB7-9864-50EAB0DA7D3B}" destId="{7A8A5A23-086F-4154-B517-2DE211315E9F}" srcOrd="2" destOrd="0" presId="urn:microsoft.com/office/officeart/2005/8/layout/radial1"/>
    <dgm:cxn modelId="{6E65DB44-C073-4AAC-9C58-B7033592B2F8}" type="presParOf" srcId="{673C5CF8-A7FA-4CB7-9864-50EAB0DA7D3B}" destId="{362F38AE-2EC3-459D-831A-7D38B4C7A5E3}" srcOrd="3" destOrd="0" presId="urn:microsoft.com/office/officeart/2005/8/layout/radial1"/>
    <dgm:cxn modelId="{8FFD590C-E21B-45E4-A0ED-8F1097B3CEB1}" type="presParOf" srcId="{362F38AE-2EC3-459D-831A-7D38B4C7A5E3}" destId="{AF177939-C351-4A5F-A365-4D71D54854A5}" srcOrd="0" destOrd="0" presId="urn:microsoft.com/office/officeart/2005/8/layout/radial1"/>
    <dgm:cxn modelId="{46C2364B-8801-4283-9CAC-D6605E695CD1}" type="presParOf" srcId="{673C5CF8-A7FA-4CB7-9864-50EAB0DA7D3B}" destId="{CDCE6275-8333-4B22-BA32-7A6FCB46A165}" srcOrd="4" destOrd="0" presId="urn:microsoft.com/office/officeart/2005/8/layout/radial1"/>
    <dgm:cxn modelId="{6EB976CE-99C2-4E3A-8A31-EF8095D90402}" type="presParOf" srcId="{673C5CF8-A7FA-4CB7-9864-50EAB0DA7D3B}" destId="{F449BB1F-25BF-4BC6-9D41-8EC3CFF69519}" srcOrd="5" destOrd="0" presId="urn:microsoft.com/office/officeart/2005/8/layout/radial1"/>
    <dgm:cxn modelId="{FCDE25A9-F7FF-4885-9F62-57F3A55C6FC0}" type="presParOf" srcId="{F449BB1F-25BF-4BC6-9D41-8EC3CFF69519}" destId="{4C485C4F-C0A0-4651-B1F8-799806C877EB}" srcOrd="0" destOrd="0" presId="urn:microsoft.com/office/officeart/2005/8/layout/radial1"/>
    <dgm:cxn modelId="{78D04252-C98D-43D2-A26E-FB5D854B18D0}" type="presParOf" srcId="{673C5CF8-A7FA-4CB7-9864-50EAB0DA7D3B}" destId="{CDE05A97-B635-4B33-B223-FA7E4AD3C572}" srcOrd="6" destOrd="0" presId="urn:microsoft.com/office/officeart/2005/8/layout/radial1"/>
    <dgm:cxn modelId="{A700AD36-4F81-4783-AB05-561AC2EF9F76}" type="presParOf" srcId="{673C5CF8-A7FA-4CB7-9864-50EAB0DA7D3B}" destId="{7857BF0F-8FD9-4C87-ADDC-C9FF989BA064}" srcOrd="7" destOrd="0" presId="urn:microsoft.com/office/officeart/2005/8/layout/radial1"/>
    <dgm:cxn modelId="{E9EEA3B6-F1B2-43F7-A0E3-5C9DB5CCA320}" type="presParOf" srcId="{7857BF0F-8FD9-4C87-ADDC-C9FF989BA064}" destId="{E4940E29-A0E2-4463-A746-2F9CAF754280}" srcOrd="0" destOrd="0" presId="urn:microsoft.com/office/officeart/2005/8/layout/radial1"/>
    <dgm:cxn modelId="{52AEB50E-368A-4B55-92EC-29EC785FDAC9}" type="presParOf" srcId="{673C5CF8-A7FA-4CB7-9864-50EAB0DA7D3B}" destId="{85677B37-2C27-4472-B5B9-5C9B3C44CD3C}" srcOrd="8" destOrd="0" presId="urn:microsoft.com/office/officeart/2005/8/layout/radial1"/>
    <dgm:cxn modelId="{3756EE69-61A8-42B1-BD79-5B7B7B795C41}" type="presParOf" srcId="{673C5CF8-A7FA-4CB7-9864-50EAB0DA7D3B}" destId="{A32C2A44-23DD-4EC3-BBFA-A6644B1D568D}" srcOrd="9" destOrd="0" presId="urn:microsoft.com/office/officeart/2005/8/layout/radial1"/>
    <dgm:cxn modelId="{35B57722-FBF4-4DBD-BE83-C4A1A68F56CF}" type="presParOf" srcId="{A32C2A44-23DD-4EC3-BBFA-A6644B1D568D}" destId="{085982AD-8732-4EC0-A26E-3768961D6760}" srcOrd="0" destOrd="0" presId="urn:microsoft.com/office/officeart/2005/8/layout/radial1"/>
    <dgm:cxn modelId="{1F5F8B35-D470-4C50-81C8-7F202E125A21}" type="presParOf" srcId="{673C5CF8-A7FA-4CB7-9864-50EAB0DA7D3B}" destId="{26C54BA7-43E4-4925-A4FA-7012C7FAABEA}" srcOrd="10" destOrd="0" presId="urn:microsoft.com/office/officeart/2005/8/layout/radial1"/>
    <dgm:cxn modelId="{2F629F80-E31A-4E26-BF8D-E517D3502BA5}" type="presParOf" srcId="{673C5CF8-A7FA-4CB7-9864-50EAB0DA7D3B}" destId="{C90EC3D8-E79C-4B69-B15C-5BAED48F14C5}" srcOrd="11" destOrd="0" presId="urn:microsoft.com/office/officeart/2005/8/layout/radial1"/>
    <dgm:cxn modelId="{F623CB50-3174-4710-A130-B5D58D740406}" type="presParOf" srcId="{C90EC3D8-E79C-4B69-B15C-5BAED48F14C5}" destId="{C3EDC49B-82D4-4D79-85F6-2E85A56EBC83}" srcOrd="0" destOrd="0" presId="urn:microsoft.com/office/officeart/2005/8/layout/radial1"/>
    <dgm:cxn modelId="{0F1F1AB0-1FE5-4B33-BE11-47CB05B5EFC6}" type="presParOf" srcId="{673C5CF8-A7FA-4CB7-9864-50EAB0DA7D3B}" destId="{4F207E39-A829-4629-8AF9-E01C5731D10E}" srcOrd="12" destOrd="0" presId="urn:microsoft.com/office/officeart/2005/8/layout/radial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60B06D-50C8-4821-A98E-55B7DBAB400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CO"/>
        </a:p>
      </dgm:t>
    </dgm:pt>
    <dgm:pt modelId="{F360DE21-FE01-4C08-BD49-36CE7B8D5527}">
      <dgm:prSet phldrT="[Texto]"/>
      <dgm:spPr>
        <a:blipFill rotWithShape="0">
          <a:blip xmlns:r="http://schemas.openxmlformats.org/officeDocument/2006/relationships"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8000" r="-8000"/>
          </a:stretch>
        </a:blipFill>
      </dgm:spPr>
      <dgm:t>
        <a:bodyPr/>
        <a:lstStyle/>
        <a:p>
          <a:endParaRPr lang="es-CO" dirty="0"/>
        </a:p>
      </dgm:t>
    </dgm:pt>
    <dgm:pt modelId="{FF9A61B8-2896-436E-ADF5-6166F300C47C}" type="parTrans" cxnId="{9A283A98-5DF0-4FFD-9267-2EB17584BC02}">
      <dgm:prSet/>
      <dgm:spPr/>
      <dgm:t>
        <a:bodyPr/>
        <a:lstStyle/>
        <a:p>
          <a:endParaRPr lang="es-CO"/>
        </a:p>
      </dgm:t>
    </dgm:pt>
    <dgm:pt modelId="{DD20D4D7-7509-4654-9F4C-6205D5901D3D}" type="sibTrans" cxnId="{9A283A98-5DF0-4FFD-9267-2EB17584BC02}">
      <dgm:prSet/>
      <dgm:spPr/>
      <dgm:t>
        <a:bodyPr/>
        <a:lstStyle/>
        <a:p>
          <a:endParaRPr lang="es-CO"/>
        </a:p>
      </dgm:t>
    </dgm:pt>
    <dgm:pt modelId="{2D1AFB49-4E6C-4ABF-8E09-EC8E82BF7748}">
      <dgm:prSet phldrT="[Texto]">
        <dgm:style>
          <a:lnRef idx="2">
            <a:schemeClr val="accent6"/>
          </a:lnRef>
          <a:fillRef idx="1">
            <a:schemeClr val="lt1"/>
          </a:fillRef>
          <a:effectRef idx="0">
            <a:schemeClr val="accent6"/>
          </a:effectRef>
          <a:fontRef idx="minor">
            <a:schemeClr val="dk1"/>
          </a:fontRef>
        </dgm:style>
      </dgm:prSet>
      <dgm:spPr>
        <a:noFill/>
      </dgm:spPr>
      <dgm:t>
        <a:bodyPr/>
        <a:lstStyle/>
        <a:p>
          <a:endParaRPr lang="es-CO" dirty="0"/>
        </a:p>
      </dgm:t>
    </dgm:pt>
    <dgm:pt modelId="{F3FCEC45-FBE5-49F3-B793-E418B5DC5566}" type="parTrans" cxnId="{66F4223A-977B-4BFF-B482-7E110D1D31A4}">
      <dgm:prSet/>
      <dgm:spPr>
        <a:solidFill>
          <a:srgbClr val="00B050"/>
        </a:solidFill>
      </dgm:spPr>
      <dgm:t>
        <a:bodyPr/>
        <a:lstStyle/>
        <a:p>
          <a:endParaRPr lang="es-CO" dirty="0"/>
        </a:p>
      </dgm:t>
    </dgm:pt>
    <dgm:pt modelId="{800DF7CA-96BA-4CF5-B085-5DC7D053D34B}" type="sibTrans" cxnId="{66F4223A-977B-4BFF-B482-7E110D1D31A4}">
      <dgm:prSet/>
      <dgm:spPr/>
      <dgm:t>
        <a:bodyPr/>
        <a:lstStyle/>
        <a:p>
          <a:endParaRPr lang="es-CO"/>
        </a:p>
      </dgm:t>
    </dgm:pt>
    <dgm:pt modelId="{01E402A0-D4BB-4338-908E-0A5D93FDD8CB}">
      <dgm:prSet phldrT="[Texto]">
        <dgm:style>
          <a:lnRef idx="2">
            <a:schemeClr val="accent6"/>
          </a:lnRef>
          <a:fillRef idx="1">
            <a:schemeClr val="lt1"/>
          </a:fillRef>
          <a:effectRef idx="0">
            <a:schemeClr val="accent6"/>
          </a:effectRef>
          <a:fontRef idx="minor">
            <a:schemeClr val="dk1"/>
          </a:fontRef>
        </dgm:style>
      </dgm:prSet>
      <dgm:spPr>
        <a:noFill/>
      </dgm:spPr>
      <dgm:t>
        <a:bodyPr/>
        <a:lstStyle/>
        <a:p>
          <a:endParaRPr lang="es-CO" dirty="0"/>
        </a:p>
      </dgm:t>
    </dgm:pt>
    <dgm:pt modelId="{B098770E-F66E-4E44-8F54-982E03BB908E}" type="parTrans" cxnId="{F79361BA-3CD1-4C0D-9B19-C923406B9459}">
      <dgm:prSet/>
      <dgm:spPr>
        <a:solidFill>
          <a:srgbClr val="00B050"/>
        </a:solidFill>
      </dgm:spPr>
      <dgm:t>
        <a:bodyPr/>
        <a:lstStyle/>
        <a:p>
          <a:endParaRPr lang="es-CO" dirty="0"/>
        </a:p>
      </dgm:t>
    </dgm:pt>
    <dgm:pt modelId="{55C8AA39-835B-4FF6-BA61-A1D9987D0371}" type="sibTrans" cxnId="{F79361BA-3CD1-4C0D-9B19-C923406B9459}">
      <dgm:prSet/>
      <dgm:spPr/>
      <dgm:t>
        <a:bodyPr/>
        <a:lstStyle/>
        <a:p>
          <a:endParaRPr lang="es-CO"/>
        </a:p>
      </dgm:t>
    </dgm:pt>
    <dgm:pt modelId="{37C14AAA-CFCB-4526-ABB2-68ECF35FD24B}">
      <dgm:prSet phldrT="[Texto]">
        <dgm:style>
          <a:lnRef idx="2">
            <a:schemeClr val="accent6"/>
          </a:lnRef>
          <a:fillRef idx="1">
            <a:schemeClr val="lt1"/>
          </a:fillRef>
          <a:effectRef idx="0">
            <a:schemeClr val="accent6"/>
          </a:effectRef>
          <a:fontRef idx="minor">
            <a:schemeClr val="dk1"/>
          </a:fontRef>
        </dgm:style>
      </dgm:prSet>
      <dgm:spPr>
        <a:noFill/>
        <a:ln/>
      </dgm:spPr>
      <dgm:t>
        <a:bodyPr/>
        <a:lstStyle/>
        <a:p>
          <a:endParaRPr lang="es-CO" dirty="0"/>
        </a:p>
      </dgm:t>
    </dgm:pt>
    <dgm:pt modelId="{A544F153-4EEF-4FB2-8627-393C8119415A}" type="parTrans" cxnId="{9F3D8C45-BB05-48E2-A8E0-AEA63D22FF68}">
      <dgm:prSet/>
      <dgm:spPr>
        <a:solidFill>
          <a:srgbClr val="00B050"/>
        </a:solidFill>
      </dgm:spPr>
      <dgm:t>
        <a:bodyPr/>
        <a:lstStyle/>
        <a:p>
          <a:endParaRPr lang="es-CO" dirty="0"/>
        </a:p>
      </dgm:t>
    </dgm:pt>
    <dgm:pt modelId="{CFE2FDE6-903F-46CF-9919-87D678BDBA47}" type="sibTrans" cxnId="{9F3D8C45-BB05-48E2-A8E0-AEA63D22FF68}">
      <dgm:prSet/>
      <dgm:spPr/>
      <dgm:t>
        <a:bodyPr/>
        <a:lstStyle/>
        <a:p>
          <a:endParaRPr lang="es-CO"/>
        </a:p>
      </dgm:t>
    </dgm:pt>
    <dgm:pt modelId="{E60BF7D3-3161-4947-A2CB-5B124707D12D}">
      <dgm:prSet phldrT="[Texto]">
        <dgm:style>
          <a:lnRef idx="2">
            <a:schemeClr val="accent6"/>
          </a:lnRef>
          <a:fillRef idx="1">
            <a:schemeClr val="lt1"/>
          </a:fillRef>
          <a:effectRef idx="0">
            <a:schemeClr val="accent6"/>
          </a:effectRef>
          <a:fontRef idx="minor">
            <a:schemeClr val="dk1"/>
          </a:fontRef>
        </dgm:style>
      </dgm:prSet>
      <dgm:spPr>
        <a:noFill/>
      </dgm:spPr>
      <dgm:t>
        <a:bodyPr/>
        <a:lstStyle/>
        <a:p>
          <a:endParaRPr lang="es-CO" dirty="0"/>
        </a:p>
      </dgm:t>
    </dgm:pt>
    <dgm:pt modelId="{D73DCED8-0FC2-4006-B0FB-CCCE469DA9DE}" type="parTrans" cxnId="{8D004B85-C6AD-4D29-AA42-72A1235C9E95}">
      <dgm:prSet/>
      <dgm:spPr>
        <a:solidFill>
          <a:srgbClr val="00B050"/>
        </a:solidFill>
      </dgm:spPr>
      <dgm:t>
        <a:bodyPr/>
        <a:lstStyle/>
        <a:p>
          <a:endParaRPr lang="es-CO" dirty="0"/>
        </a:p>
      </dgm:t>
    </dgm:pt>
    <dgm:pt modelId="{64A44535-6F3F-416B-9902-45CC015BCB00}" type="sibTrans" cxnId="{8D004B85-C6AD-4D29-AA42-72A1235C9E95}">
      <dgm:prSet/>
      <dgm:spPr/>
      <dgm:t>
        <a:bodyPr/>
        <a:lstStyle/>
        <a:p>
          <a:endParaRPr lang="es-CO"/>
        </a:p>
      </dgm:t>
    </dgm:pt>
    <dgm:pt modelId="{5D2F80D6-B585-488E-B5CC-102707965700}" type="pres">
      <dgm:prSet presAssocID="{FF60B06D-50C8-4821-A98E-55B7DBAB400F}" presName="Name0" presStyleCnt="0">
        <dgm:presLayoutVars>
          <dgm:chMax val="1"/>
          <dgm:dir/>
          <dgm:animLvl val="ctr"/>
          <dgm:resizeHandles val="exact"/>
        </dgm:presLayoutVars>
      </dgm:prSet>
      <dgm:spPr/>
    </dgm:pt>
    <dgm:pt modelId="{E05BDC5E-FF92-4165-A603-15415B692F6B}" type="pres">
      <dgm:prSet presAssocID="{F360DE21-FE01-4C08-BD49-36CE7B8D5527}" presName="centerShape" presStyleLbl="node0" presStyleIdx="0" presStyleCnt="1"/>
      <dgm:spPr/>
    </dgm:pt>
    <dgm:pt modelId="{F48444FB-4018-4B69-96EC-76C6DB273037}" type="pres">
      <dgm:prSet presAssocID="{F3FCEC45-FBE5-49F3-B793-E418B5DC5566}" presName="parTrans" presStyleLbl="sibTrans2D1" presStyleIdx="0" presStyleCnt="4"/>
      <dgm:spPr/>
    </dgm:pt>
    <dgm:pt modelId="{5E435BE8-2586-4812-B82E-E181C2A5B3C9}" type="pres">
      <dgm:prSet presAssocID="{F3FCEC45-FBE5-49F3-B793-E418B5DC5566}" presName="connectorText" presStyleLbl="sibTrans2D1" presStyleIdx="0" presStyleCnt="4"/>
      <dgm:spPr/>
    </dgm:pt>
    <dgm:pt modelId="{9D770BA3-67C4-4C35-8208-622D4551E305}" type="pres">
      <dgm:prSet presAssocID="{2D1AFB49-4E6C-4ABF-8E09-EC8E82BF7748}" presName="node" presStyleLbl="node1" presStyleIdx="0" presStyleCnt="4">
        <dgm:presLayoutVars>
          <dgm:bulletEnabled val="1"/>
        </dgm:presLayoutVars>
      </dgm:prSet>
      <dgm:spPr/>
    </dgm:pt>
    <dgm:pt modelId="{3972B46D-B25F-4B7D-B098-2A3741A3E27E}" type="pres">
      <dgm:prSet presAssocID="{B098770E-F66E-4E44-8F54-982E03BB908E}" presName="parTrans" presStyleLbl="sibTrans2D1" presStyleIdx="1" presStyleCnt="4"/>
      <dgm:spPr/>
    </dgm:pt>
    <dgm:pt modelId="{2D0B252A-44B7-4127-9BFB-A5CEDBD549D1}" type="pres">
      <dgm:prSet presAssocID="{B098770E-F66E-4E44-8F54-982E03BB908E}" presName="connectorText" presStyleLbl="sibTrans2D1" presStyleIdx="1" presStyleCnt="4"/>
      <dgm:spPr/>
    </dgm:pt>
    <dgm:pt modelId="{43C7AFF4-9815-4376-9EF6-A9712C8564D3}" type="pres">
      <dgm:prSet presAssocID="{01E402A0-D4BB-4338-908E-0A5D93FDD8CB}" presName="node" presStyleLbl="node1" presStyleIdx="1" presStyleCnt="4">
        <dgm:presLayoutVars>
          <dgm:bulletEnabled val="1"/>
        </dgm:presLayoutVars>
      </dgm:prSet>
      <dgm:spPr/>
    </dgm:pt>
    <dgm:pt modelId="{921C658A-7463-467E-873D-B048330FE7E5}" type="pres">
      <dgm:prSet presAssocID="{A544F153-4EEF-4FB2-8627-393C8119415A}" presName="parTrans" presStyleLbl="sibTrans2D1" presStyleIdx="2" presStyleCnt="4"/>
      <dgm:spPr/>
    </dgm:pt>
    <dgm:pt modelId="{A753C21A-26B1-4664-BD14-34B9A0108728}" type="pres">
      <dgm:prSet presAssocID="{A544F153-4EEF-4FB2-8627-393C8119415A}" presName="connectorText" presStyleLbl="sibTrans2D1" presStyleIdx="2" presStyleCnt="4"/>
      <dgm:spPr/>
    </dgm:pt>
    <dgm:pt modelId="{A5BF6710-D63E-48E9-BB54-813E3CAA990C}" type="pres">
      <dgm:prSet presAssocID="{37C14AAA-CFCB-4526-ABB2-68ECF35FD24B}" presName="node" presStyleLbl="node1" presStyleIdx="2" presStyleCnt="4">
        <dgm:presLayoutVars>
          <dgm:bulletEnabled val="1"/>
        </dgm:presLayoutVars>
      </dgm:prSet>
      <dgm:spPr/>
    </dgm:pt>
    <dgm:pt modelId="{CA77AA5F-A694-4CD9-871D-0B1EC118A1FE}" type="pres">
      <dgm:prSet presAssocID="{D73DCED8-0FC2-4006-B0FB-CCCE469DA9DE}" presName="parTrans" presStyleLbl="sibTrans2D1" presStyleIdx="3" presStyleCnt="4"/>
      <dgm:spPr/>
    </dgm:pt>
    <dgm:pt modelId="{2D221DCD-CC3F-4E72-937F-37948F5A57E7}" type="pres">
      <dgm:prSet presAssocID="{D73DCED8-0FC2-4006-B0FB-CCCE469DA9DE}" presName="connectorText" presStyleLbl="sibTrans2D1" presStyleIdx="3" presStyleCnt="4"/>
      <dgm:spPr/>
    </dgm:pt>
    <dgm:pt modelId="{A84941FF-FB57-4ABA-8B4B-CCB14E607A74}" type="pres">
      <dgm:prSet presAssocID="{E60BF7D3-3161-4947-A2CB-5B124707D12D}" presName="node" presStyleLbl="node1" presStyleIdx="3" presStyleCnt="4">
        <dgm:presLayoutVars>
          <dgm:bulletEnabled val="1"/>
        </dgm:presLayoutVars>
      </dgm:prSet>
      <dgm:spPr/>
    </dgm:pt>
  </dgm:ptLst>
  <dgm:cxnLst>
    <dgm:cxn modelId="{9AF05D1D-F114-4502-BC93-B0A381B65B17}" type="presOf" srcId="{A544F153-4EEF-4FB2-8627-393C8119415A}" destId="{A753C21A-26B1-4664-BD14-34B9A0108728}" srcOrd="1" destOrd="0" presId="urn:microsoft.com/office/officeart/2005/8/layout/radial5"/>
    <dgm:cxn modelId="{66F4223A-977B-4BFF-B482-7E110D1D31A4}" srcId="{F360DE21-FE01-4C08-BD49-36CE7B8D5527}" destId="{2D1AFB49-4E6C-4ABF-8E09-EC8E82BF7748}" srcOrd="0" destOrd="0" parTransId="{F3FCEC45-FBE5-49F3-B793-E418B5DC5566}" sibTransId="{800DF7CA-96BA-4CF5-B085-5DC7D053D34B}"/>
    <dgm:cxn modelId="{9F3D8C45-BB05-48E2-A8E0-AEA63D22FF68}" srcId="{F360DE21-FE01-4C08-BD49-36CE7B8D5527}" destId="{37C14AAA-CFCB-4526-ABB2-68ECF35FD24B}" srcOrd="2" destOrd="0" parTransId="{A544F153-4EEF-4FB2-8627-393C8119415A}" sibTransId="{CFE2FDE6-903F-46CF-9919-87D678BDBA47}"/>
    <dgm:cxn modelId="{76972048-1D79-4D87-AFC0-CCE8736332CC}" type="presOf" srcId="{B098770E-F66E-4E44-8F54-982E03BB908E}" destId="{3972B46D-B25F-4B7D-B098-2A3741A3E27E}" srcOrd="0" destOrd="0" presId="urn:microsoft.com/office/officeart/2005/8/layout/radial5"/>
    <dgm:cxn modelId="{2F458852-DE50-4E2F-BFA8-39ACE6D60213}" type="presOf" srcId="{F360DE21-FE01-4C08-BD49-36CE7B8D5527}" destId="{E05BDC5E-FF92-4165-A603-15415B692F6B}" srcOrd="0" destOrd="0" presId="urn:microsoft.com/office/officeart/2005/8/layout/radial5"/>
    <dgm:cxn modelId="{4D647974-F744-4613-BD2F-102ED521894D}" type="presOf" srcId="{B098770E-F66E-4E44-8F54-982E03BB908E}" destId="{2D0B252A-44B7-4127-9BFB-A5CEDBD549D1}" srcOrd="1" destOrd="0" presId="urn:microsoft.com/office/officeart/2005/8/layout/radial5"/>
    <dgm:cxn modelId="{0EC3157F-8EE2-48FF-A409-00339CA569E2}" type="presOf" srcId="{D73DCED8-0FC2-4006-B0FB-CCCE469DA9DE}" destId="{2D221DCD-CC3F-4E72-937F-37948F5A57E7}" srcOrd="1" destOrd="0" presId="urn:microsoft.com/office/officeart/2005/8/layout/radial5"/>
    <dgm:cxn modelId="{8D004B85-C6AD-4D29-AA42-72A1235C9E95}" srcId="{F360DE21-FE01-4C08-BD49-36CE7B8D5527}" destId="{E60BF7D3-3161-4947-A2CB-5B124707D12D}" srcOrd="3" destOrd="0" parTransId="{D73DCED8-0FC2-4006-B0FB-CCCE469DA9DE}" sibTransId="{64A44535-6F3F-416B-9902-45CC015BCB00}"/>
    <dgm:cxn modelId="{9A283A98-5DF0-4FFD-9267-2EB17584BC02}" srcId="{FF60B06D-50C8-4821-A98E-55B7DBAB400F}" destId="{F360DE21-FE01-4C08-BD49-36CE7B8D5527}" srcOrd="0" destOrd="0" parTransId="{FF9A61B8-2896-436E-ADF5-6166F300C47C}" sibTransId="{DD20D4D7-7509-4654-9F4C-6205D5901D3D}"/>
    <dgm:cxn modelId="{00E228A0-DC53-4716-87B9-4925E8CCBAE8}" type="presOf" srcId="{01E402A0-D4BB-4338-908E-0A5D93FDD8CB}" destId="{43C7AFF4-9815-4376-9EF6-A9712C8564D3}" srcOrd="0" destOrd="0" presId="urn:microsoft.com/office/officeart/2005/8/layout/radial5"/>
    <dgm:cxn modelId="{3D788FAE-B4D5-4C9F-A195-7A079CBA6CCC}" type="presOf" srcId="{E60BF7D3-3161-4947-A2CB-5B124707D12D}" destId="{A84941FF-FB57-4ABA-8B4B-CCB14E607A74}" srcOrd="0" destOrd="0" presId="urn:microsoft.com/office/officeart/2005/8/layout/radial5"/>
    <dgm:cxn modelId="{F79361BA-3CD1-4C0D-9B19-C923406B9459}" srcId="{F360DE21-FE01-4C08-BD49-36CE7B8D5527}" destId="{01E402A0-D4BB-4338-908E-0A5D93FDD8CB}" srcOrd="1" destOrd="0" parTransId="{B098770E-F66E-4E44-8F54-982E03BB908E}" sibTransId="{55C8AA39-835B-4FF6-BA61-A1D9987D0371}"/>
    <dgm:cxn modelId="{C9C440C1-87AE-400A-AEF4-376439FC2213}" type="presOf" srcId="{FF60B06D-50C8-4821-A98E-55B7DBAB400F}" destId="{5D2F80D6-B585-488E-B5CC-102707965700}" srcOrd="0" destOrd="0" presId="urn:microsoft.com/office/officeart/2005/8/layout/radial5"/>
    <dgm:cxn modelId="{47EEDBC3-B369-43C2-B107-033214B5EA5B}" type="presOf" srcId="{37C14AAA-CFCB-4526-ABB2-68ECF35FD24B}" destId="{A5BF6710-D63E-48E9-BB54-813E3CAA990C}" srcOrd="0" destOrd="0" presId="urn:microsoft.com/office/officeart/2005/8/layout/radial5"/>
    <dgm:cxn modelId="{EF8871DA-6F64-4458-8B45-39BA53E6126E}" type="presOf" srcId="{2D1AFB49-4E6C-4ABF-8E09-EC8E82BF7748}" destId="{9D770BA3-67C4-4C35-8208-622D4551E305}" srcOrd="0" destOrd="0" presId="urn:microsoft.com/office/officeart/2005/8/layout/radial5"/>
    <dgm:cxn modelId="{184C6DF0-DEB0-4F2E-BED9-6AD014897293}" type="presOf" srcId="{F3FCEC45-FBE5-49F3-B793-E418B5DC5566}" destId="{F48444FB-4018-4B69-96EC-76C6DB273037}" srcOrd="0" destOrd="0" presId="urn:microsoft.com/office/officeart/2005/8/layout/radial5"/>
    <dgm:cxn modelId="{C9E563F2-E4EB-4506-8E8F-98274A38E0A0}" type="presOf" srcId="{D73DCED8-0FC2-4006-B0FB-CCCE469DA9DE}" destId="{CA77AA5F-A694-4CD9-871D-0B1EC118A1FE}" srcOrd="0" destOrd="0" presId="urn:microsoft.com/office/officeart/2005/8/layout/radial5"/>
    <dgm:cxn modelId="{352DFAF2-E0E6-4E27-9A26-1257BEB54879}" type="presOf" srcId="{F3FCEC45-FBE5-49F3-B793-E418B5DC5566}" destId="{5E435BE8-2586-4812-B82E-E181C2A5B3C9}" srcOrd="1" destOrd="0" presId="urn:microsoft.com/office/officeart/2005/8/layout/radial5"/>
    <dgm:cxn modelId="{E37068F5-187B-4B72-8B49-B5D31311810C}" type="presOf" srcId="{A544F153-4EEF-4FB2-8627-393C8119415A}" destId="{921C658A-7463-467E-873D-B048330FE7E5}" srcOrd="0" destOrd="0" presId="urn:microsoft.com/office/officeart/2005/8/layout/radial5"/>
    <dgm:cxn modelId="{D50D8828-0D3D-4875-8797-B2A258B867E1}" type="presParOf" srcId="{5D2F80D6-B585-488E-B5CC-102707965700}" destId="{E05BDC5E-FF92-4165-A603-15415B692F6B}" srcOrd="0" destOrd="0" presId="urn:microsoft.com/office/officeart/2005/8/layout/radial5"/>
    <dgm:cxn modelId="{DAE5261D-0B36-4EB0-8E3F-F35D86F41639}" type="presParOf" srcId="{5D2F80D6-B585-488E-B5CC-102707965700}" destId="{F48444FB-4018-4B69-96EC-76C6DB273037}" srcOrd="1" destOrd="0" presId="urn:microsoft.com/office/officeart/2005/8/layout/radial5"/>
    <dgm:cxn modelId="{A6128E8C-4432-40F1-B145-152618A786B6}" type="presParOf" srcId="{F48444FB-4018-4B69-96EC-76C6DB273037}" destId="{5E435BE8-2586-4812-B82E-E181C2A5B3C9}" srcOrd="0" destOrd="0" presId="urn:microsoft.com/office/officeart/2005/8/layout/radial5"/>
    <dgm:cxn modelId="{9EEEB1A0-C0E8-4899-AAC7-3A37D14E5819}" type="presParOf" srcId="{5D2F80D6-B585-488E-B5CC-102707965700}" destId="{9D770BA3-67C4-4C35-8208-622D4551E305}" srcOrd="2" destOrd="0" presId="urn:microsoft.com/office/officeart/2005/8/layout/radial5"/>
    <dgm:cxn modelId="{4A6DCC0F-0659-406F-99A3-33CF3218E727}" type="presParOf" srcId="{5D2F80D6-B585-488E-B5CC-102707965700}" destId="{3972B46D-B25F-4B7D-B098-2A3741A3E27E}" srcOrd="3" destOrd="0" presId="urn:microsoft.com/office/officeart/2005/8/layout/radial5"/>
    <dgm:cxn modelId="{F5CC3F64-5701-4301-8B58-9EDF2B8B942F}" type="presParOf" srcId="{3972B46D-B25F-4B7D-B098-2A3741A3E27E}" destId="{2D0B252A-44B7-4127-9BFB-A5CEDBD549D1}" srcOrd="0" destOrd="0" presId="urn:microsoft.com/office/officeart/2005/8/layout/radial5"/>
    <dgm:cxn modelId="{A36DAB97-6BAE-45D3-AEF6-CDC18D04E973}" type="presParOf" srcId="{5D2F80D6-B585-488E-B5CC-102707965700}" destId="{43C7AFF4-9815-4376-9EF6-A9712C8564D3}" srcOrd="4" destOrd="0" presId="urn:microsoft.com/office/officeart/2005/8/layout/radial5"/>
    <dgm:cxn modelId="{FD6246FF-963F-494D-889F-254542A68D56}" type="presParOf" srcId="{5D2F80D6-B585-488E-B5CC-102707965700}" destId="{921C658A-7463-467E-873D-B048330FE7E5}" srcOrd="5" destOrd="0" presId="urn:microsoft.com/office/officeart/2005/8/layout/radial5"/>
    <dgm:cxn modelId="{8B496E9D-A19A-48A9-BFC7-A8FC3B552BC1}" type="presParOf" srcId="{921C658A-7463-467E-873D-B048330FE7E5}" destId="{A753C21A-26B1-4664-BD14-34B9A0108728}" srcOrd="0" destOrd="0" presId="urn:microsoft.com/office/officeart/2005/8/layout/radial5"/>
    <dgm:cxn modelId="{0A2BD63A-B65B-4BFE-8786-350ED1E6A7FF}" type="presParOf" srcId="{5D2F80D6-B585-488E-B5CC-102707965700}" destId="{A5BF6710-D63E-48E9-BB54-813E3CAA990C}" srcOrd="6" destOrd="0" presId="urn:microsoft.com/office/officeart/2005/8/layout/radial5"/>
    <dgm:cxn modelId="{D401B770-71D6-4F9A-9606-9E5B93C7D21D}" type="presParOf" srcId="{5D2F80D6-B585-488E-B5CC-102707965700}" destId="{CA77AA5F-A694-4CD9-871D-0B1EC118A1FE}" srcOrd="7" destOrd="0" presId="urn:microsoft.com/office/officeart/2005/8/layout/radial5"/>
    <dgm:cxn modelId="{2BF1EE5B-9F8C-4D92-ABF4-3981993DDC16}" type="presParOf" srcId="{CA77AA5F-A694-4CD9-871D-0B1EC118A1FE}" destId="{2D221DCD-CC3F-4E72-937F-37948F5A57E7}" srcOrd="0" destOrd="0" presId="urn:microsoft.com/office/officeart/2005/8/layout/radial5"/>
    <dgm:cxn modelId="{32C23B09-5CD2-4A7C-A586-BC37414A693E}" type="presParOf" srcId="{5D2F80D6-B585-488E-B5CC-102707965700}" destId="{A84941FF-FB57-4ABA-8B4B-CCB14E607A74}" srcOrd="8" destOrd="0" presId="urn:microsoft.com/office/officeart/2005/8/layout/radial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60B06D-50C8-4821-A98E-55B7DBAB400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CO"/>
        </a:p>
      </dgm:t>
    </dgm:pt>
    <dgm:pt modelId="{F360DE21-FE01-4C08-BD49-36CE7B8D5527}">
      <dgm:prSet phldrT="[Texto]"/>
      <dgm:spPr>
        <a:blipFill rotWithShape="0">
          <a:blip xmlns:r="http://schemas.openxmlformats.org/officeDocument/2006/relationships"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8000" r="-8000"/>
          </a:stretch>
        </a:blipFill>
      </dgm:spPr>
      <dgm:t>
        <a:bodyPr/>
        <a:lstStyle/>
        <a:p>
          <a:endParaRPr lang="es-CO" dirty="0"/>
        </a:p>
      </dgm:t>
    </dgm:pt>
    <dgm:pt modelId="{FF9A61B8-2896-436E-ADF5-6166F300C47C}" type="parTrans" cxnId="{9A283A98-5DF0-4FFD-9267-2EB17584BC02}">
      <dgm:prSet/>
      <dgm:spPr/>
      <dgm:t>
        <a:bodyPr/>
        <a:lstStyle/>
        <a:p>
          <a:endParaRPr lang="es-CO"/>
        </a:p>
      </dgm:t>
    </dgm:pt>
    <dgm:pt modelId="{DD20D4D7-7509-4654-9F4C-6205D5901D3D}" type="sibTrans" cxnId="{9A283A98-5DF0-4FFD-9267-2EB17584BC02}">
      <dgm:prSet/>
      <dgm:spPr/>
      <dgm:t>
        <a:bodyPr/>
        <a:lstStyle/>
        <a:p>
          <a:endParaRPr lang="es-CO"/>
        </a:p>
      </dgm:t>
    </dgm:pt>
    <dgm:pt modelId="{2D1AFB49-4E6C-4ABF-8E09-EC8E82BF7748}">
      <dgm:prSet phldrT="[Texto]">
        <dgm:style>
          <a:lnRef idx="2">
            <a:schemeClr val="accent6"/>
          </a:lnRef>
          <a:fillRef idx="1">
            <a:schemeClr val="lt1"/>
          </a:fillRef>
          <a:effectRef idx="0">
            <a:schemeClr val="accent6"/>
          </a:effectRef>
          <a:fontRef idx="minor">
            <a:schemeClr val="dk1"/>
          </a:fontRef>
        </dgm:style>
      </dgm:prSet>
      <dgm:spPr>
        <a:noFill/>
      </dgm:spPr>
      <dgm:t>
        <a:bodyPr/>
        <a:lstStyle/>
        <a:p>
          <a:endParaRPr lang="es-CO" dirty="0"/>
        </a:p>
      </dgm:t>
    </dgm:pt>
    <dgm:pt modelId="{F3FCEC45-FBE5-49F3-B793-E418B5DC5566}" type="parTrans" cxnId="{66F4223A-977B-4BFF-B482-7E110D1D31A4}">
      <dgm:prSet/>
      <dgm:spPr>
        <a:solidFill>
          <a:srgbClr val="00B050"/>
        </a:solidFill>
      </dgm:spPr>
      <dgm:t>
        <a:bodyPr/>
        <a:lstStyle/>
        <a:p>
          <a:endParaRPr lang="es-CO" dirty="0"/>
        </a:p>
      </dgm:t>
    </dgm:pt>
    <dgm:pt modelId="{800DF7CA-96BA-4CF5-B085-5DC7D053D34B}" type="sibTrans" cxnId="{66F4223A-977B-4BFF-B482-7E110D1D31A4}">
      <dgm:prSet/>
      <dgm:spPr/>
      <dgm:t>
        <a:bodyPr/>
        <a:lstStyle/>
        <a:p>
          <a:endParaRPr lang="es-CO"/>
        </a:p>
      </dgm:t>
    </dgm:pt>
    <dgm:pt modelId="{01E402A0-D4BB-4338-908E-0A5D93FDD8CB}">
      <dgm:prSet phldrT="[Texto]">
        <dgm:style>
          <a:lnRef idx="2">
            <a:schemeClr val="accent6"/>
          </a:lnRef>
          <a:fillRef idx="1">
            <a:schemeClr val="lt1"/>
          </a:fillRef>
          <a:effectRef idx="0">
            <a:schemeClr val="accent6"/>
          </a:effectRef>
          <a:fontRef idx="minor">
            <a:schemeClr val="dk1"/>
          </a:fontRef>
        </dgm:style>
      </dgm:prSet>
      <dgm:spPr>
        <a:noFill/>
      </dgm:spPr>
      <dgm:t>
        <a:bodyPr/>
        <a:lstStyle/>
        <a:p>
          <a:endParaRPr lang="es-CO" dirty="0"/>
        </a:p>
      </dgm:t>
    </dgm:pt>
    <dgm:pt modelId="{B098770E-F66E-4E44-8F54-982E03BB908E}" type="parTrans" cxnId="{F79361BA-3CD1-4C0D-9B19-C923406B9459}">
      <dgm:prSet/>
      <dgm:spPr>
        <a:solidFill>
          <a:srgbClr val="00B050"/>
        </a:solidFill>
      </dgm:spPr>
      <dgm:t>
        <a:bodyPr/>
        <a:lstStyle/>
        <a:p>
          <a:endParaRPr lang="es-CO" dirty="0"/>
        </a:p>
      </dgm:t>
    </dgm:pt>
    <dgm:pt modelId="{55C8AA39-835B-4FF6-BA61-A1D9987D0371}" type="sibTrans" cxnId="{F79361BA-3CD1-4C0D-9B19-C923406B9459}">
      <dgm:prSet/>
      <dgm:spPr/>
      <dgm:t>
        <a:bodyPr/>
        <a:lstStyle/>
        <a:p>
          <a:endParaRPr lang="es-CO"/>
        </a:p>
      </dgm:t>
    </dgm:pt>
    <dgm:pt modelId="{37C14AAA-CFCB-4526-ABB2-68ECF35FD24B}">
      <dgm:prSet phldrT="[Texto]">
        <dgm:style>
          <a:lnRef idx="2">
            <a:schemeClr val="accent6"/>
          </a:lnRef>
          <a:fillRef idx="1">
            <a:schemeClr val="lt1"/>
          </a:fillRef>
          <a:effectRef idx="0">
            <a:schemeClr val="accent6"/>
          </a:effectRef>
          <a:fontRef idx="minor">
            <a:schemeClr val="dk1"/>
          </a:fontRef>
        </dgm:style>
      </dgm:prSet>
      <dgm:spPr>
        <a:noFill/>
        <a:ln/>
      </dgm:spPr>
      <dgm:t>
        <a:bodyPr/>
        <a:lstStyle/>
        <a:p>
          <a:endParaRPr lang="es-CO" dirty="0"/>
        </a:p>
      </dgm:t>
    </dgm:pt>
    <dgm:pt modelId="{A544F153-4EEF-4FB2-8627-393C8119415A}" type="parTrans" cxnId="{9F3D8C45-BB05-48E2-A8E0-AEA63D22FF68}">
      <dgm:prSet/>
      <dgm:spPr>
        <a:solidFill>
          <a:srgbClr val="00B050"/>
        </a:solidFill>
      </dgm:spPr>
      <dgm:t>
        <a:bodyPr/>
        <a:lstStyle/>
        <a:p>
          <a:endParaRPr lang="es-CO" dirty="0"/>
        </a:p>
      </dgm:t>
    </dgm:pt>
    <dgm:pt modelId="{CFE2FDE6-903F-46CF-9919-87D678BDBA47}" type="sibTrans" cxnId="{9F3D8C45-BB05-48E2-A8E0-AEA63D22FF68}">
      <dgm:prSet/>
      <dgm:spPr/>
      <dgm:t>
        <a:bodyPr/>
        <a:lstStyle/>
        <a:p>
          <a:endParaRPr lang="es-CO"/>
        </a:p>
      </dgm:t>
    </dgm:pt>
    <dgm:pt modelId="{E60BF7D3-3161-4947-A2CB-5B124707D12D}">
      <dgm:prSet phldrT="[Texto]">
        <dgm:style>
          <a:lnRef idx="2">
            <a:schemeClr val="accent6"/>
          </a:lnRef>
          <a:fillRef idx="1">
            <a:schemeClr val="lt1"/>
          </a:fillRef>
          <a:effectRef idx="0">
            <a:schemeClr val="accent6"/>
          </a:effectRef>
          <a:fontRef idx="minor">
            <a:schemeClr val="dk1"/>
          </a:fontRef>
        </dgm:style>
      </dgm:prSet>
      <dgm:spPr>
        <a:noFill/>
      </dgm:spPr>
      <dgm:t>
        <a:bodyPr/>
        <a:lstStyle/>
        <a:p>
          <a:endParaRPr lang="es-CO" dirty="0"/>
        </a:p>
      </dgm:t>
    </dgm:pt>
    <dgm:pt modelId="{D73DCED8-0FC2-4006-B0FB-CCCE469DA9DE}" type="parTrans" cxnId="{8D004B85-C6AD-4D29-AA42-72A1235C9E95}">
      <dgm:prSet/>
      <dgm:spPr>
        <a:solidFill>
          <a:srgbClr val="00B050"/>
        </a:solidFill>
      </dgm:spPr>
      <dgm:t>
        <a:bodyPr/>
        <a:lstStyle/>
        <a:p>
          <a:endParaRPr lang="es-CO" dirty="0"/>
        </a:p>
      </dgm:t>
    </dgm:pt>
    <dgm:pt modelId="{64A44535-6F3F-416B-9902-45CC015BCB00}" type="sibTrans" cxnId="{8D004B85-C6AD-4D29-AA42-72A1235C9E95}">
      <dgm:prSet/>
      <dgm:spPr/>
      <dgm:t>
        <a:bodyPr/>
        <a:lstStyle/>
        <a:p>
          <a:endParaRPr lang="es-CO"/>
        </a:p>
      </dgm:t>
    </dgm:pt>
    <dgm:pt modelId="{5D2F80D6-B585-488E-B5CC-102707965700}" type="pres">
      <dgm:prSet presAssocID="{FF60B06D-50C8-4821-A98E-55B7DBAB400F}" presName="Name0" presStyleCnt="0">
        <dgm:presLayoutVars>
          <dgm:chMax val="1"/>
          <dgm:dir/>
          <dgm:animLvl val="ctr"/>
          <dgm:resizeHandles val="exact"/>
        </dgm:presLayoutVars>
      </dgm:prSet>
      <dgm:spPr/>
    </dgm:pt>
    <dgm:pt modelId="{E05BDC5E-FF92-4165-A603-15415B692F6B}" type="pres">
      <dgm:prSet presAssocID="{F360DE21-FE01-4C08-BD49-36CE7B8D5527}" presName="centerShape" presStyleLbl="node0" presStyleIdx="0" presStyleCnt="1"/>
      <dgm:spPr/>
    </dgm:pt>
    <dgm:pt modelId="{F48444FB-4018-4B69-96EC-76C6DB273037}" type="pres">
      <dgm:prSet presAssocID="{F3FCEC45-FBE5-49F3-B793-E418B5DC5566}" presName="parTrans" presStyleLbl="sibTrans2D1" presStyleIdx="0" presStyleCnt="4"/>
      <dgm:spPr/>
    </dgm:pt>
    <dgm:pt modelId="{5E435BE8-2586-4812-B82E-E181C2A5B3C9}" type="pres">
      <dgm:prSet presAssocID="{F3FCEC45-FBE5-49F3-B793-E418B5DC5566}" presName="connectorText" presStyleLbl="sibTrans2D1" presStyleIdx="0" presStyleCnt="4"/>
      <dgm:spPr/>
    </dgm:pt>
    <dgm:pt modelId="{9D770BA3-67C4-4C35-8208-622D4551E305}" type="pres">
      <dgm:prSet presAssocID="{2D1AFB49-4E6C-4ABF-8E09-EC8E82BF7748}" presName="node" presStyleLbl="node1" presStyleIdx="0" presStyleCnt="4">
        <dgm:presLayoutVars>
          <dgm:bulletEnabled val="1"/>
        </dgm:presLayoutVars>
      </dgm:prSet>
      <dgm:spPr/>
    </dgm:pt>
    <dgm:pt modelId="{3972B46D-B25F-4B7D-B098-2A3741A3E27E}" type="pres">
      <dgm:prSet presAssocID="{B098770E-F66E-4E44-8F54-982E03BB908E}" presName="parTrans" presStyleLbl="sibTrans2D1" presStyleIdx="1" presStyleCnt="4"/>
      <dgm:spPr/>
    </dgm:pt>
    <dgm:pt modelId="{2D0B252A-44B7-4127-9BFB-A5CEDBD549D1}" type="pres">
      <dgm:prSet presAssocID="{B098770E-F66E-4E44-8F54-982E03BB908E}" presName="connectorText" presStyleLbl="sibTrans2D1" presStyleIdx="1" presStyleCnt="4"/>
      <dgm:spPr/>
    </dgm:pt>
    <dgm:pt modelId="{43C7AFF4-9815-4376-9EF6-A9712C8564D3}" type="pres">
      <dgm:prSet presAssocID="{01E402A0-D4BB-4338-908E-0A5D93FDD8CB}" presName="node" presStyleLbl="node1" presStyleIdx="1" presStyleCnt="4">
        <dgm:presLayoutVars>
          <dgm:bulletEnabled val="1"/>
        </dgm:presLayoutVars>
      </dgm:prSet>
      <dgm:spPr/>
    </dgm:pt>
    <dgm:pt modelId="{921C658A-7463-467E-873D-B048330FE7E5}" type="pres">
      <dgm:prSet presAssocID="{A544F153-4EEF-4FB2-8627-393C8119415A}" presName="parTrans" presStyleLbl="sibTrans2D1" presStyleIdx="2" presStyleCnt="4"/>
      <dgm:spPr/>
    </dgm:pt>
    <dgm:pt modelId="{A753C21A-26B1-4664-BD14-34B9A0108728}" type="pres">
      <dgm:prSet presAssocID="{A544F153-4EEF-4FB2-8627-393C8119415A}" presName="connectorText" presStyleLbl="sibTrans2D1" presStyleIdx="2" presStyleCnt="4"/>
      <dgm:spPr/>
    </dgm:pt>
    <dgm:pt modelId="{A5BF6710-D63E-48E9-BB54-813E3CAA990C}" type="pres">
      <dgm:prSet presAssocID="{37C14AAA-CFCB-4526-ABB2-68ECF35FD24B}" presName="node" presStyleLbl="node1" presStyleIdx="2" presStyleCnt="4">
        <dgm:presLayoutVars>
          <dgm:bulletEnabled val="1"/>
        </dgm:presLayoutVars>
      </dgm:prSet>
      <dgm:spPr/>
    </dgm:pt>
    <dgm:pt modelId="{CA77AA5F-A694-4CD9-871D-0B1EC118A1FE}" type="pres">
      <dgm:prSet presAssocID="{D73DCED8-0FC2-4006-B0FB-CCCE469DA9DE}" presName="parTrans" presStyleLbl="sibTrans2D1" presStyleIdx="3" presStyleCnt="4"/>
      <dgm:spPr/>
    </dgm:pt>
    <dgm:pt modelId="{2D221DCD-CC3F-4E72-937F-37948F5A57E7}" type="pres">
      <dgm:prSet presAssocID="{D73DCED8-0FC2-4006-B0FB-CCCE469DA9DE}" presName="connectorText" presStyleLbl="sibTrans2D1" presStyleIdx="3" presStyleCnt="4"/>
      <dgm:spPr/>
    </dgm:pt>
    <dgm:pt modelId="{A84941FF-FB57-4ABA-8B4B-CCB14E607A74}" type="pres">
      <dgm:prSet presAssocID="{E60BF7D3-3161-4947-A2CB-5B124707D12D}" presName="node" presStyleLbl="node1" presStyleIdx="3" presStyleCnt="4">
        <dgm:presLayoutVars>
          <dgm:bulletEnabled val="1"/>
        </dgm:presLayoutVars>
      </dgm:prSet>
      <dgm:spPr/>
    </dgm:pt>
  </dgm:ptLst>
  <dgm:cxnLst>
    <dgm:cxn modelId="{9AF05D1D-F114-4502-BC93-B0A381B65B17}" type="presOf" srcId="{A544F153-4EEF-4FB2-8627-393C8119415A}" destId="{A753C21A-26B1-4664-BD14-34B9A0108728}" srcOrd="1" destOrd="0" presId="urn:microsoft.com/office/officeart/2005/8/layout/radial5"/>
    <dgm:cxn modelId="{66F4223A-977B-4BFF-B482-7E110D1D31A4}" srcId="{F360DE21-FE01-4C08-BD49-36CE7B8D5527}" destId="{2D1AFB49-4E6C-4ABF-8E09-EC8E82BF7748}" srcOrd="0" destOrd="0" parTransId="{F3FCEC45-FBE5-49F3-B793-E418B5DC5566}" sibTransId="{800DF7CA-96BA-4CF5-B085-5DC7D053D34B}"/>
    <dgm:cxn modelId="{9F3D8C45-BB05-48E2-A8E0-AEA63D22FF68}" srcId="{F360DE21-FE01-4C08-BD49-36CE7B8D5527}" destId="{37C14AAA-CFCB-4526-ABB2-68ECF35FD24B}" srcOrd="2" destOrd="0" parTransId="{A544F153-4EEF-4FB2-8627-393C8119415A}" sibTransId="{CFE2FDE6-903F-46CF-9919-87D678BDBA47}"/>
    <dgm:cxn modelId="{76972048-1D79-4D87-AFC0-CCE8736332CC}" type="presOf" srcId="{B098770E-F66E-4E44-8F54-982E03BB908E}" destId="{3972B46D-B25F-4B7D-B098-2A3741A3E27E}" srcOrd="0" destOrd="0" presId="urn:microsoft.com/office/officeart/2005/8/layout/radial5"/>
    <dgm:cxn modelId="{2F458852-DE50-4E2F-BFA8-39ACE6D60213}" type="presOf" srcId="{F360DE21-FE01-4C08-BD49-36CE7B8D5527}" destId="{E05BDC5E-FF92-4165-A603-15415B692F6B}" srcOrd="0" destOrd="0" presId="urn:microsoft.com/office/officeart/2005/8/layout/radial5"/>
    <dgm:cxn modelId="{4D647974-F744-4613-BD2F-102ED521894D}" type="presOf" srcId="{B098770E-F66E-4E44-8F54-982E03BB908E}" destId="{2D0B252A-44B7-4127-9BFB-A5CEDBD549D1}" srcOrd="1" destOrd="0" presId="urn:microsoft.com/office/officeart/2005/8/layout/radial5"/>
    <dgm:cxn modelId="{0EC3157F-8EE2-48FF-A409-00339CA569E2}" type="presOf" srcId="{D73DCED8-0FC2-4006-B0FB-CCCE469DA9DE}" destId="{2D221DCD-CC3F-4E72-937F-37948F5A57E7}" srcOrd="1" destOrd="0" presId="urn:microsoft.com/office/officeart/2005/8/layout/radial5"/>
    <dgm:cxn modelId="{8D004B85-C6AD-4D29-AA42-72A1235C9E95}" srcId="{F360DE21-FE01-4C08-BD49-36CE7B8D5527}" destId="{E60BF7D3-3161-4947-A2CB-5B124707D12D}" srcOrd="3" destOrd="0" parTransId="{D73DCED8-0FC2-4006-B0FB-CCCE469DA9DE}" sibTransId="{64A44535-6F3F-416B-9902-45CC015BCB00}"/>
    <dgm:cxn modelId="{9A283A98-5DF0-4FFD-9267-2EB17584BC02}" srcId="{FF60B06D-50C8-4821-A98E-55B7DBAB400F}" destId="{F360DE21-FE01-4C08-BD49-36CE7B8D5527}" srcOrd="0" destOrd="0" parTransId="{FF9A61B8-2896-436E-ADF5-6166F300C47C}" sibTransId="{DD20D4D7-7509-4654-9F4C-6205D5901D3D}"/>
    <dgm:cxn modelId="{00E228A0-DC53-4716-87B9-4925E8CCBAE8}" type="presOf" srcId="{01E402A0-D4BB-4338-908E-0A5D93FDD8CB}" destId="{43C7AFF4-9815-4376-9EF6-A9712C8564D3}" srcOrd="0" destOrd="0" presId="urn:microsoft.com/office/officeart/2005/8/layout/radial5"/>
    <dgm:cxn modelId="{3D788FAE-B4D5-4C9F-A195-7A079CBA6CCC}" type="presOf" srcId="{E60BF7D3-3161-4947-A2CB-5B124707D12D}" destId="{A84941FF-FB57-4ABA-8B4B-CCB14E607A74}" srcOrd="0" destOrd="0" presId="urn:microsoft.com/office/officeart/2005/8/layout/radial5"/>
    <dgm:cxn modelId="{F79361BA-3CD1-4C0D-9B19-C923406B9459}" srcId="{F360DE21-FE01-4C08-BD49-36CE7B8D5527}" destId="{01E402A0-D4BB-4338-908E-0A5D93FDD8CB}" srcOrd="1" destOrd="0" parTransId="{B098770E-F66E-4E44-8F54-982E03BB908E}" sibTransId="{55C8AA39-835B-4FF6-BA61-A1D9987D0371}"/>
    <dgm:cxn modelId="{C9C440C1-87AE-400A-AEF4-376439FC2213}" type="presOf" srcId="{FF60B06D-50C8-4821-A98E-55B7DBAB400F}" destId="{5D2F80D6-B585-488E-B5CC-102707965700}" srcOrd="0" destOrd="0" presId="urn:microsoft.com/office/officeart/2005/8/layout/radial5"/>
    <dgm:cxn modelId="{47EEDBC3-B369-43C2-B107-033214B5EA5B}" type="presOf" srcId="{37C14AAA-CFCB-4526-ABB2-68ECF35FD24B}" destId="{A5BF6710-D63E-48E9-BB54-813E3CAA990C}" srcOrd="0" destOrd="0" presId="urn:microsoft.com/office/officeart/2005/8/layout/radial5"/>
    <dgm:cxn modelId="{EF8871DA-6F64-4458-8B45-39BA53E6126E}" type="presOf" srcId="{2D1AFB49-4E6C-4ABF-8E09-EC8E82BF7748}" destId="{9D770BA3-67C4-4C35-8208-622D4551E305}" srcOrd="0" destOrd="0" presId="urn:microsoft.com/office/officeart/2005/8/layout/radial5"/>
    <dgm:cxn modelId="{184C6DF0-DEB0-4F2E-BED9-6AD014897293}" type="presOf" srcId="{F3FCEC45-FBE5-49F3-B793-E418B5DC5566}" destId="{F48444FB-4018-4B69-96EC-76C6DB273037}" srcOrd="0" destOrd="0" presId="urn:microsoft.com/office/officeart/2005/8/layout/radial5"/>
    <dgm:cxn modelId="{C9E563F2-E4EB-4506-8E8F-98274A38E0A0}" type="presOf" srcId="{D73DCED8-0FC2-4006-B0FB-CCCE469DA9DE}" destId="{CA77AA5F-A694-4CD9-871D-0B1EC118A1FE}" srcOrd="0" destOrd="0" presId="urn:microsoft.com/office/officeart/2005/8/layout/radial5"/>
    <dgm:cxn modelId="{352DFAF2-E0E6-4E27-9A26-1257BEB54879}" type="presOf" srcId="{F3FCEC45-FBE5-49F3-B793-E418B5DC5566}" destId="{5E435BE8-2586-4812-B82E-E181C2A5B3C9}" srcOrd="1" destOrd="0" presId="urn:microsoft.com/office/officeart/2005/8/layout/radial5"/>
    <dgm:cxn modelId="{E37068F5-187B-4B72-8B49-B5D31311810C}" type="presOf" srcId="{A544F153-4EEF-4FB2-8627-393C8119415A}" destId="{921C658A-7463-467E-873D-B048330FE7E5}" srcOrd="0" destOrd="0" presId="urn:microsoft.com/office/officeart/2005/8/layout/radial5"/>
    <dgm:cxn modelId="{D50D8828-0D3D-4875-8797-B2A258B867E1}" type="presParOf" srcId="{5D2F80D6-B585-488E-B5CC-102707965700}" destId="{E05BDC5E-FF92-4165-A603-15415B692F6B}" srcOrd="0" destOrd="0" presId="urn:microsoft.com/office/officeart/2005/8/layout/radial5"/>
    <dgm:cxn modelId="{DAE5261D-0B36-4EB0-8E3F-F35D86F41639}" type="presParOf" srcId="{5D2F80D6-B585-488E-B5CC-102707965700}" destId="{F48444FB-4018-4B69-96EC-76C6DB273037}" srcOrd="1" destOrd="0" presId="urn:microsoft.com/office/officeart/2005/8/layout/radial5"/>
    <dgm:cxn modelId="{A6128E8C-4432-40F1-B145-152618A786B6}" type="presParOf" srcId="{F48444FB-4018-4B69-96EC-76C6DB273037}" destId="{5E435BE8-2586-4812-B82E-E181C2A5B3C9}" srcOrd="0" destOrd="0" presId="urn:microsoft.com/office/officeart/2005/8/layout/radial5"/>
    <dgm:cxn modelId="{9EEEB1A0-C0E8-4899-AAC7-3A37D14E5819}" type="presParOf" srcId="{5D2F80D6-B585-488E-B5CC-102707965700}" destId="{9D770BA3-67C4-4C35-8208-622D4551E305}" srcOrd="2" destOrd="0" presId="urn:microsoft.com/office/officeart/2005/8/layout/radial5"/>
    <dgm:cxn modelId="{4A6DCC0F-0659-406F-99A3-33CF3218E727}" type="presParOf" srcId="{5D2F80D6-B585-488E-B5CC-102707965700}" destId="{3972B46D-B25F-4B7D-B098-2A3741A3E27E}" srcOrd="3" destOrd="0" presId="urn:microsoft.com/office/officeart/2005/8/layout/radial5"/>
    <dgm:cxn modelId="{F5CC3F64-5701-4301-8B58-9EDF2B8B942F}" type="presParOf" srcId="{3972B46D-B25F-4B7D-B098-2A3741A3E27E}" destId="{2D0B252A-44B7-4127-9BFB-A5CEDBD549D1}" srcOrd="0" destOrd="0" presId="urn:microsoft.com/office/officeart/2005/8/layout/radial5"/>
    <dgm:cxn modelId="{A36DAB97-6BAE-45D3-AEF6-CDC18D04E973}" type="presParOf" srcId="{5D2F80D6-B585-488E-B5CC-102707965700}" destId="{43C7AFF4-9815-4376-9EF6-A9712C8564D3}" srcOrd="4" destOrd="0" presId="urn:microsoft.com/office/officeart/2005/8/layout/radial5"/>
    <dgm:cxn modelId="{FD6246FF-963F-494D-889F-254542A68D56}" type="presParOf" srcId="{5D2F80D6-B585-488E-B5CC-102707965700}" destId="{921C658A-7463-467E-873D-B048330FE7E5}" srcOrd="5" destOrd="0" presId="urn:microsoft.com/office/officeart/2005/8/layout/radial5"/>
    <dgm:cxn modelId="{8B496E9D-A19A-48A9-BFC7-A8FC3B552BC1}" type="presParOf" srcId="{921C658A-7463-467E-873D-B048330FE7E5}" destId="{A753C21A-26B1-4664-BD14-34B9A0108728}" srcOrd="0" destOrd="0" presId="urn:microsoft.com/office/officeart/2005/8/layout/radial5"/>
    <dgm:cxn modelId="{0A2BD63A-B65B-4BFE-8786-350ED1E6A7FF}" type="presParOf" srcId="{5D2F80D6-B585-488E-B5CC-102707965700}" destId="{A5BF6710-D63E-48E9-BB54-813E3CAA990C}" srcOrd="6" destOrd="0" presId="urn:microsoft.com/office/officeart/2005/8/layout/radial5"/>
    <dgm:cxn modelId="{D401B770-71D6-4F9A-9606-9E5B93C7D21D}" type="presParOf" srcId="{5D2F80D6-B585-488E-B5CC-102707965700}" destId="{CA77AA5F-A694-4CD9-871D-0B1EC118A1FE}" srcOrd="7" destOrd="0" presId="urn:microsoft.com/office/officeart/2005/8/layout/radial5"/>
    <dgm:cxn modelId="{2BF1EE5B-9F8C-4D92-ABF4-3981993DDC16}" type="presParOf" srcId="{CA77AA5F-A694-4CD9-871D-0B1EC118A1FE}" destId="{2D221DCD-CC3F-4E72-937F-37948F5A57E7}" srcOrd="0" destOrd="0" presId="urn:microsoft.com/office/officeart/2005/8/layout/radial5"/>
    <dgm:cxn modelId="{32C23B09-5CD2-4A7C-A586-BC37414A693E}" type="presParOf" srcId="{5D2F80D6-B585-488E-B5CC-102707965700}" destId="{A84941FF-FB57-4ABA-8B4B-CCB14E607A7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B77D7A-AB91-4245-9447-9E14EA1C4372}" type="doc">
      <dgm:prSet loTypeId="urn:microsoft.com/office/officeart/2008/layout/VerticalCurvedList" loCatId="list" qsTypeId="urn:microsoft.com/office/officeart/2005/8/quickstyle/simple1" qsCatId="simple" csTypeId="urn:microsoft.com/office/officeart/2005/8/colors/accent6_5" csCatId="accent6" phldr="1"/>
      <dgm:spPr/>
      <dgm:t>
        <a:bodyPr/>
        <a:lstStyle/>
        <a:p>
          <a:endParaRPr lang="es-CO"/>
        </a:p>
      </dgm:t>
    </dgm:pt>
    <dgm:pt modelId="{48843E43-CCDD-404D-93E4-C40EDE370050}">
      <dgm:prSet phldrT="[Texto]" custT="1"/>
      <dgm:spPr>
        <a:solidFill>
          <a:srgbClr val="139A9D">
            <a:alpha val="90000"/>
          </a:srgbClr>
        </a:solidFill>
      </dgm:spPr>
      <dgm:t>
        <a:bodyPr/>
        <a:lstStyle/>
        <a:p>
          <a:r>
            <a:rPr lang="es-CO" sz="1100" b="1" dirty="0">
              <a:solidFill>
                <a:schemeClr val="tx1"/>
              </a:solidFill>
              <a:latin typeface="Arial" panose="020B0604020202020204" pitchFamily="34" charset="0"/>
              <a:cs typeface="Arial" panose="020B0604020202020204" pitchFamily="34" charset="0"/>
            </a:rPr>
            <a:t>BIENESTAR SOCIAL Y ESTÍMULOS.</a:t>
          </a:r>
        </a:p>
        <a:p>
          <a:r>
            <a:rPr lang="es-CO" sz="1100" dirty="0">
              <a:solidFill>
                <a:schemeClr val="tx1"/>
              </a:solidFill>
              <a:latin typeface="Arial" panose="020B0604020202020204" pitchFamily="34" charset="0"/>
              <a:cs typeface="Arial" panose="020B0604020202020204" pitchFamily="34" charset="0"/>
            </a:rPr>
            <a:t>En el mejoramiento de la calidad de vida de los funcionarios, se invirtieron en el año 2018,</a:t>
          </a:r>
          <a:r>
            <a:rPr lang="es-ES" sz="1100" dirty="0">
              <a:solidFill>
                <a:schemeClr val="tx1"/>
              </a:solidFill>
              <a:latin typeface="Arial" panose="020B0604020202020204" pitchFamily="34" charset="0"/>
              <a:cs typeface="Arial" panose="020B0604020202020204" pitchFamily="34" charset="0"/>
            </a:rPr>
            <a:t> $212.420.244; En el año 2019, se ejecutan </a:t>
          </a:r>
          <a:r>
            <a:rPr lang="es-ES" sz="1100" b="1" dirty="0">
              <a:solidFill>
                <a:schemeClr val="tx1"/>
              </a:solidFill>
              <a:latin typeface="Arial" panose="020B0604020202020204" pitchFamily="34" charset="0"/>
              <a:cs typeface="Arial" panose="020B0604020202020204" pitchFamily="34" charset="0"/>
            </a:rPr>
            <a:t>$171.000.000</a:t>
          </a:r>
          <a:endParaRPr lang="es-CO" sz="1100" b="1" dirty="0">
            <a:solidFill>
              <a:schemeClr val="tx1"/>
            </a:solidFill>
            <a:latin typeface="Arial" panose="020B0604020202020204" pitchFamily="34" charset="0"/>
            <a:cs typeface="Arial" panose="020B0604020202020204" pitchFamily="34" charset="0"/>
          </a:endParaRPr>
        </a:p>
      </dgm:t>
    </dgm:pt>
    <dgm:pt modelId="{782A7516-EFDA-47BB-86E7-E223582D2130}" type="parTrans" cxnId="{49C06E2F-224C-44AB-84DD-A2C4E04CBE35}">
      <dgm:prSet/>
      <dgm:spPr/>
      <dgm:t>
        <a:bodyPr/>
        <a:lstStyle/>
        <a:p>
          <a:endParaRPr lang="es-CO" sz="1100">
            <a:latin typeface="Arial" panose="020B0604020202020204" pitchFamily="34" charset="0"/>
            <a:cs typeface="Arial" panose="020B0604020202020204" pitchFamily="34" charset="0"/>
          </a:endParaRPr>
        </a:p>
      </dgm:t>
    </dgm:pt>
    <dgm:pt modelId="{1467446A-441B-40BF-9636-6C8C10AB087D}" type="sibTrans" cxnId="{49C06E2F-224C-44AB-84DD-A2C4E04CBE35}">
      <dgm:prSet/>
      <dgm:spPr/>
      <dgm:t>
        <a:bodyPr/>
        <a:lstStyle/>
        <a:p>
          <a:endParaRPr lang="es-CO" sz="1100">
            <a:latin typeface="Arial" panose="020B0604020202020204" pitchFamily="34" charset="0"/>
            <a:cs typeface="Arial" panose="020B0604020202020204" pitchFamily="34" charset="0"/>
          </a:endParaRPr>
        </a:p>
      </dgm:t>
    </dgm:pt>
    <dgm:pt modelId="{477CA016-8DAB-4EE4-9BDF-A45FEBF89CE3}">
      <dgm:prSet phldrT="[Texto]" custT="1"/>
      <dgm:spPr>
        <a:solidFill>
          <a:srgbClr val="8BEFF1">
            <a:alpha val="69804"/>
          </a:srgbClr>
        </a:solidFill>
      </dgm:spPr>
      <dgm:t>
        <a:bodyPr/>
        <a:lstStyle/>
        <a:p>
          <a:r>
            <a:rPr lang="es-CO" sz="1100" b="1" dirty="0">
              <a:solidFill>
                <a:schemeClr val="tx1"/>
              </a:solidFill>
              <a:latin typeface="Arial" panose="020B0604020202020204" pitchFamily="34" charset="0"/>
              <a:cs typeface="Arial" panose="020B0604020202020204" pitchFamily="34" charset="0"/>
            </a:rPr>
            <a:t>FORTALECIMIENTO DE COMPETENCIAS (CAPACITACIÓN).</a:t>
          </a:r>
        </a:p>
        <a:p>
          <a:r>
            <a:rPr lang="es-CO" sz="1100" dirty="0">
              <a:solidFill>
                <a:schemeClr val="tx1"/>
              </a:solidFill>
              <a:latin typeface="Arial" panose="020B0604020202020204" pitchFamily="34" charset="0"/>
              <a:cs typeface="Arial" panose="020B0604020202020204" pitchFamily="34" charset="0"/>
            </a:rPr>
            <a:t>En el año 2018, se invirtieron en diferentes frentes de capacitación </a:t>
          </a:r>
          <a:r>
            <a:rPr lang="es-ES" sz="1100" dirty="0">
              <a:solidFill>
                <a:schemeClr val="tx1"/>
              </a:solidFill>
              <a:latin typeface="Arial" panose="020B0604020202020204" pitchFamily="34" charset="0"/>
              <a:cs typeface="Arial" panose="020B0604020202020204" pitchFamily="34" charset="0"/>
            </a:rPr>
            <a:t>$668.869.320; para el año 2019, se invierten recursos por </a:t>
          </a:r>
          <a:r>
            <a:rPr lang="es-ES" sz="1100" b="1" dirty="0">
              <a:solidFill>
                <a:schemeClr val="tx1"/>
              </a:solidFill>
              <a:latin typeface="Arial" panose="020B0604020202020204" pitchFamily="34" charset="0"/>
              <a:cs typeface="Arial" panose="020B0604020202020204" pitchFamily="34" charset="0"/>
            </a:rPr>
            <a:t>$ 505.641.936 </a:t>
          </a:r>
          <a:endParaRPr lang="es-CO" sz="1100" b="1" dirty="0">
            <a:solidFill>
              <a:schemeClr val="tx1"/>
            </a:solidFill>
            <a:latin typeface="Arial" panose="020B0604020202020204" pitchFamily="34" charset="0"/>
            <a:cs typeface="Arial" panose="020B0604020202020204" pitchFamily="34" charset="0"/>
          </a:endParaRPr>
        </a:p>
      </dgm:t>
    </dgm:pt>
    <dgm:pt modelId="{D343B16C-2578-456F-BC1E-3A9E1C8220F0}" type="parTrans" cxnId="{1CBA99B7-1D4C-4A48-BD6B-F939DEC2A502}">
      <dgm:prSet/>
      <dgm:spPr/>
      <dgm:t>
        <a:bodyPr/>
        <a:lstStyle/>
        <a:p>
          <a:endParaRPr lang="es-CO" sz="1100">
            <a:latin typeface="Arial" panose="020B0604020202020204" pitchFamily="34" charset="0"/>
            <a:cs typeface="Arial" panose="020B0604020202020204" pitchFamily="34" charset="0"/>
          </a:endParaRPr>
        </a:p>
      </dgm:t>
    </dgm:pt>
    <dgm:pt modelId="{F2306FEF-F98E-469C-8A6C-AD647B4165F9}" type="sibTrans" cxnId="{1CBA99B7-1D4C-4A48-BD6B-F939DEC2A502}">
      <dgm:prSet/>
      <dgm:spPr/>
      <dgm:t>
        <a:bodyPr/>
        <a:lstStyle/>
        <a:p>
          <a:endParaRPr lang="es-CO" sz="1100">
            <a:latin typeface="Arial" panose="020B0604020202020204" pitchFamily="34" charset="0"/>
            <a:cs typeface="Arial" panose="020B0604020202020204" pitchFamily="34" charset="0"/>
          </a:endParaRPr>
        </a:p>
      </dgm:t>
    </dgm:pt>
    <dgm:pt modelId="{1B76F506-AC22-4B80-9D5C-6478ED01752F}">
      <dgm:prSet phldrT="[Texto]" custT="1"/>
      <dgm:spPr>
        <a:solidFill>
          <a:srgbClr val="E4FBFC">
            <a:alpha val="49804"/>
          </a:srgbClr>
        </a:solidFill>
      </dgm:spPr>
      <dgm:t>
        <a:bodyPr/>
        <a:lstStyle/>
        <a:p>
          <a:r>
            <a:rPr lang="es-CO" sz="1100" b="1" dirty="0">
              <a:solidFill>
                <a:schemeClr val="tx1"/>
              </a:solidFill>
              <a:latin typeface="Arial" panose="020B0604020202020204" pitchFamily="34" charset="0"/>
              <a:cs typeface="Arial" panose="020B0604020202020204" pitchFamily="34" charset="0"/>
            </a:rPr>
            <a:t>SEGURIDAD Y SALUD EN EL TRABAJO</a:t>
          </a:r>
          <a:r>
            <a:rPr lang="es-CO" sz="1100" dirty="0">
              <a:solidFill>
                <a:schemeClr val="tx1"/>
              </a:solidFill>
              <a:latin typeface="Arial" panose="020B0604020202020204" pitchFamily="34" charset="0"/>
              <a:cs typeface="Arial" panose="020B0604020202020204" pitchFamily="34" charset="0"/>
            </a:rPr>
            <a:t>.</a:t>
          </a:r>
        </a:p>
        <a:p>
          <a:r>
            <a:rPr lang="es-CO" sz="1100" dirty="0">
              <a:solidFill>
                <a:schemeClr val="tx1"/>
              </a:solidFill>
              <a:latin typeface="Arial" panose="020B0604020202020204" pitchFamily="34" charset="0"/>
              <a:cs typeface="Arial" panose="020B0604020202020204" pitchFamily="34" charset="0"/>
            </a:rPr>
            <a:t>Año 2018: </a:t>
          </a:r>
          <a:r>
            <a:rPr lang="es-ES" sz="1100" dirty="0">
              <a:solidFill>
                <a:schemeClr val="tx1"/>
              </a:solidFill>
              <a:latin typeface="Arial" panose="020B0604020202020204" pitchFamily="34" charset="0"/>
              <a:cs typeface="Arial" panose="020B0604020202020204" pitchFamily="34" charset="0"/>
            </a:rPr>
            <a:t>mantuvo la certificación en cumplimiento de los requisitos de la norma de calidad-OHSAS 18001; </a:t>
          </a:r>
        </a:p>
        <a:p>
          <a:r>
            <a:rPr lang="es-ES" sz="1100" dirty="0">
              <a:solidFill>
                <a:schemeClr val="tx1"/>
              </a:solidFill>
              <a:latin typeface="Arial" panose="020B0604020202020204" pitchFamily="34" charset="0"/>
              <a:cs typeface="Arial" panose="020B0604020202020204" pitchFamily="34" charset="0"/>
            </a:rPr>
            <a:t>En el año 2019, Se ejecuta presupuesto por </a:t>
          </a:r>
          <a:r>
            <a:rPr lang="es-ES" sz="1100" b="1" dirty="0">
              <a:solidFill>
                <a:schemeClr val="tx1"/>
              </a:solidFill>
              <a:latin typeface="Arial" panose="020B0604020202020204" pitchFamily="34" charset="0"/>
              <a:cs typeface="Arial" panose="020B0604020202020204" pitchFamily="34" charset="0"/>
            </a:rPr>
            <a:t>$110.003.500 </a:t>
          </a:r>
          <a:r>
            <a:rPr lang="es-ES" sz="1100" dirty="0">
              <a:solidFill>
                <a:schemeClr val="tx1"/>
              </a:solidFill>
              <a:latin typeface="Arial" panose="020B0604020202020204" pitchFamily="34" charset="0"/>
              <a:cs typeface="Arial" panose="020B0604020202020204" pitchFamily="34" charset="0"/>
            </a:rPr>
            <a:t>para servicios médicos y área protegida en salud</a:t>
          </a:r>
          <a:endParaRPr lang="es-CO" sz="1100" dirty="0">
            <a:solidFill>
              <a:schemeClr val="tx1"/>
            </a:solidFill>
            <a:latin typeface="Arial" panose="020B0604020202020204" pitchFamily="34" charset="0"/>
            <a:cs typeface="Arial" panose="020B0604020202020204" pitchFamily="34" charset="0"/>
          </a:endParaRPr>
        </a:p>
      </dgm:t>
    </dgm:pt>
    <dgm:pt modelId="{57BF2E24-4E4D-4273-9740-152B20EC9DA5}" type="parTrans" cxnId="{B6CCED25-5782-4E03-9325-E447DF3E74F5}">
      <dgm:prSet/>
      <dgm:spPr/>
      <dgm:t>
        <a:bodyPr/>
        <a:lstStyle/>
        <a:p>
          <a:endParaRPr lang="es-CO" sz="1100">
            <a:latin typeface="Arial" panose="020B0604020202020204" pitchFamily="34" charset="0"/>
            <a:cs typeface="Arial" panose="020B0604020202020204" pitchFamily="34" charset="0"/>
          </a:endParaRPr>
        </a:p>
      </dgm:t>
    </dgm:pt>
    <dgm:pt modelId="{47BEC7A4-DE00-4B25-99BC-FB66390643D9}" type="sibTrans" cxnId="{B6CCED25-5782-4E03-9325-E447DF3E74F5}">
      <dgm:prSet/>
      <dgm:spPr/>
      <dgm:t>
        <a:bodyPr/>
        <a:lstStyle/>
        <a:p>
          <a:endParaRPr lang="es-CO" sz="1100">
            <a:latin typeface="Arial" panose="020B0604020202020204" pitchFamily="34" charset="0"/>
            <a:cs typeface="Arial" panose="020B0604020202020204" pitchFamily="34" charset="0"/>
          </a:endParaRPr>
        </a:p>
      </dgm:t>
    </dgm:pt>
    <dgm:pt modelId="{FCEA48F5-1BC5-4359-8D16-5C6D373433AD}" type="pres">
      <dgm:prSet presAssocID="{3AB77D7A-AB91-4245-9447-9E14EA1C4372}" presName="Name0" presStyleCnt="0">
        <dgm:presLayoutVars>
          <dgm:chMax val="7"/>
          <dgm:chPref val="7"/>
          <dgm:dir/>
        </dgm:presLayoutVars>
      </dgm:prSet>
      <dgm:spPr/>
    </dgm:pt>
    <dgm:pt modelId="{4C8689D6-2BD0-44CF-9EDF-079805102670}" type="pres">
      <dgm:prSet presAssocID="{3AB77D7A-AB91-4245-9447-9E14EA1C4372}" presName="Name1" presStyleCnt="0"/>
      <dgm:spPr/>
    </dgm:pt>
    <dgm:pt modelId="{A74C2B64-8E5E-402E-8ABD-A77E799CDAB3}" type="pres">
      <dgm:prSet presAssocID="{3AB77D7A-AB91-4245-9447-9E14EA1C4372}" presName="cycle" presStyleCnt="0"/>
      <dgm:spPr/>
    </dgm:pt>
    <dgm:pt modelId="{5207F870-F208-4DCB-91BC-2C6C855375B8}" type="pres">
      <dgm:prSet presAssocID="{3AB77D7A-AB91-4245-9447-9E14EA1C4372}" presName="srcNode" presStyleLbl="node1" presStyleIdx="0" presStyleCnt="3"/>
      <dgm:spPr/>
    </dgm:pt>
    <dgm:pt modelId="{1B416094-0DF1-4B79-B99A-91F40FDA74EA}" type="pres">
      <dgm:prSet presAssocID="{3AB77D7A-AB91-4245-9447-9E14EA1C4372}" presName="conn" presStyleLbl="parChTrans1D2" presStyleIdx="0" presStyleCnt="1"/>
      <dgm:spPr/>
    </dgm:pt>
    <dgm:pt modelId="{20B00EA2-1443-4997-B67E-327CF85ADC0F}" type="pres">
      <dgm:prSet presAssocID="{3AB77D7A-AB91-4245-9447-9E14EA1C4372}" presName="extraNode" presStyleLbl="node1" presStyleIdx="0" presStyleCnt="3"/>
      <dgm:spPr/>
    </dgm:pt>
    <dgm:pt modelId="{699A77AF-EF7C-4D2F-B983-AAB516537EE2}" type="pres">
      <dgm:prSet presAssocID="{3AB77D7A-AB91-4245-9447-9E14EA1C4372}" presName="dstNode" presStyleLbl="node1" presStyleIdx="0" presStyleCnt="3"/>
      <dgm:spPr/>
    </dgm:pt>
    <dgm:pt modelId="{508BFFCB-11B7-4E09-ACEA-206ED29F04F0}" type="pres">
      <dgm:prSet presAssocID="{48843E43-CCDD-404D-93E4-C40EDE370050}" presName="text_1" presStyleLbl="node1" presStyleIdx="0" presStyleCnt="3">
        <dgm:presLayoutVars>
          <dgm:bulletEnabled val="1"/>
        </dgm:presLayoutVars>
      </dgm:prSet>
      <dgm:spPr/>
    </dgm:pt>
    <dgm:pt modelId="{193E8E47-B2EA-49A9-8471-00D4110CC615}" type="pres">
      <dgm:prSet presAssocID="{48843E43-CCDD-404D-93E4-C40EDE370050}" presName="accent_1" presStyleCnt="0"/>
      <dgm:spPr/>
    </dgm:pt>
    <dgm:pt modelId="{E3A615EE-74BC-4472-B791-C409BFEF81C4}" type="pres">
      <dgm:prSet presAssocID="{48843E43-CCDD-404D-93E4-C40EDE370050}" presName="accentRepeatNode" presStyleLbl="solidFgAcc1" presStyleIdx="0" presStyleCnt="3"/>
      <dgm:spPr>
        <a:ln>
          <a:solidFill>
            <a:srgbClr val="139A9D">
              <a:alpha val="90000"/>
            </a:srgbClr>
          </a:solidFill>
        </a:ln>
      </dgm:spPr>
    </dgm:pt>
    <dgm:pt modelId="{5286EC12-5C34-423F-8441-81B8D1710A4A}" type="pres">
      <dgm:prSet presAssocID="{477CA016-8DAB-4EE4-9BDF-A45FEBF89CE3}" presName="text_2" presStyleLbl="node1" presStyleIdx="1" presStyleCnt="3">
        <dgm:presLayoutVars>
          <dgm:bulletEnabled val="1"/>
        </dgm:presLayoutVars>
      </dgm:prSet>
      <dgm:spPr/>
    </dgm:pt>
    <dgm:pt modelId="{417AF5E2-CE4C-467F-8ECB-32CBF406AE32}" type="pres">
      <dgm:prSet presAssocID="{477CA016-8DAB-4EE4-9BDF-A45FEBF89CE3}" presName="accent_2" presStyleCnt="0"/>
      <dgm:spPr/>
    </dgm:pt>
    <dgm:pt modelId="{2164096A-B60F-475C-B2A1-EFECA67FF655}" type="pres">
      <dgm:prSet presAssocID="{477CA016-8DAB-4EE4-9BDF-A45FEBF89CE3}" presName="accentRepeatNode" presStyleLbl="solidFgAcc1" presStyleIdx="1" presStyleCnt="3"/>
      <dgm:spPr>
        <a:ln>
          <a:solidFill>
            <a:srgbClr val="139A9D">
              <a:alpha val="70000"/>
            </a:srgbClr>
          </a:solidFill>
        </a:ln>
      </dgm:spPr>
    </dgm:pt>
    <dgm:pt modelId="{0E0B590A-B960-4E8D-B0D2-3EFC7E3107F3}" type="pres">
      <dgm:prSet presAssocID="{1B76F506-AC22-4B80-9D5C-6478ED01752F}" presName="text_3" presStyleLbl="node1" presStyleIdx="2" presStyleCnt="3">
        <dgm:presLayoutVars>
          <dgm:bulletEnabled val="1"/>
        </dgm:presLayoutVars>
      </dgm:prSet>
      <dgm:spPr/>
    </dgm:pt>
    <dgm:pt modelId="{3C9AEC94-249A-4665-8B1F-008C90334FEC}" type="pres">
      <dgm:prSet presAssocID="{1B76F506-AC22-4B80-9D5C-6478ED01752F}" presName="accent_3" presStyleCnt="0"/>
      <dgm:spPr/>
    </dgm:pt>
    <dgm:pt modelId="{BE91EEE9-CF04-4CB2-887C-8302901E66B8}" type="pres">
      <dgm:prSet presAssocID="{1B76F506-AC22-4B80-9D5C-6478ED01752F}" presName="accentRepeatNode" presStyleLbl="solidFgAcc1" presStyleIdx="2" presStyleCnt="3"/>
      <dgm:spPr>
        <a:ln>
          <a:solidFill>
            <a:srgbClr val="139A9D">
              <a:alpha val="50000"/>
            </a:srgbClr>
          </a:solidFill>
        </a:ln>
      </dgm:spPr>
    </dgm:pt>
  </dgm:ptLst>
  <dgm:cxnLst>
    <dgm:cxn modelId="{F8E4E210-5F29-412C-B444-63FA1DDA2F33}" type="presOf" srcId="{3AB77D7A-AB91-4245-9447-9E14EA1C4372}" destId="{FCEA48F5-1BC5-4359-8D16-5C6D373433AD}" srcOrd="0" destOrd="0" presId="urn:microsoft.com/office/officeart/2008/layout/VerticalCurvedList"/>
    <dgm:cxn modelId="{1CE9F115-D69D-4112-9FDE-69C4B38E58C6}" type="presOf" srcId="{48843E43-CCDD-404D-93E4-C40EDE370050}" destId="{508BFFCB-11B7-4E09-ACEA-206ED29F04F0}" srcOrd="0" destOrd="0" presId="urn:microsoft.com/office/officeart/2008/layout/VerticalCurvedList"/>
    <dgm:cxn modelId="{B6CCED25-5782-4E03-9325-E447DF3E74F5}" srcId="{3AB77D7A-AB91-4245-9447-9E14EA1C4372}" destId="{1B76F506-AC22-4B80-9D5C-6478ED01752F}" srcOrd="2" destOrd="0" parTransId="{57BF2E24-4E4D-4273-9740-152B20EC9DA5}" sibTransId="{47BEC7A4-DE00-4B25-99BC-FB66390643D9}"/>
    <dgm:cxn modelId="{49C06E2F-224C-44AB-84DD-A2C4E04CBE35}" srcId="{3AB77D7A-AB91-4245-9447-9E14EA1C4372}" destId="{48843E43-CCDD-404D-93E4-C40EDE370050}" srcOrd="0" destOrd="0" parTransId="{782A7516-EFDA-47BB-86E7-E223582D2130}" sibTransId="{1467446A-441B-40BF-9636-6C8C10AB087D}"/>
    <dgm:cxn modelId="{0E51A38D-4A6E-4A2D-BFA6-CCEEA26D5607}" type="presOf" srcId="{1467446A-441B-40BF-9636-6C8C10AB087D}" destId="{1B416094-0DF1-4B79-B99A-91F40FDA74EA}" srcOrd="0" destOrd="0" presId="urn:microsoft.com/office/officeart/2008/layout/VerticalCurvedList"/>
    <dgm:cxn modelId="{DAEE41B4-F811-4D45-BCE9-2F8E8247E12E}" type="presOf" srcId="{477CA016-8DAB-4EE4-9BDF-A45FEBF89CE3}" destId="{5286EC12-5C34-423F-8441-81B8D1710A4A}" srcOrd="0" destOrd="0" presId="urn:microsoft.com/office/officeart/2008/layout/VerticalCurvedList"/>
    <dgm:cxn modelId="{1CBA99B7-1D4C-4A48-BD6B-F939DEC2A502}" srcId="{3AB77D7A-AB91-4245-9447-9E14EA1C4372}" destId="{477CA016-8DAB-4EE4-9BDF-A45FEBF89CE3}" srcOrd="1" destOrd="0" parTransId="{D343B16C-2578-456F-BC1E-3A9E1C8220F0}" sibTransId="{F2306FEF-F98E-469C-8A6C-AD647B4165F9}"/>
    <dgm:cxn modelId="{9395CCFB-6BB1-4965-A2B4-482903263B3A}" type="presOf" srcId="{1B76F506-AC22-4B80-9D5C-6478ED01752F}" destId="{0E0B590A-B960-4E8D-B0D2-3EFC7E3107F3}" srcOrd="0" destOrd="0" presId="urn:microsoft.com/office/officeart/2008/layout/VerticalCurvedList"/>
    <dgm:cxn modelId="{F5AE73B3-5F2B-4E4E-95AC-EAA8BCB67AA8}" type="presParOf" srcId="{FCEA48F5-1BC5-4359-8D16-5C6D373433AD}" destId="{4C8689D6-2BD0-44CF-9EDF-079805102670}" srcOrd="0" destOrd="0" presId="urn:microsoft.com/office/officeart/2008/layout/VerticalCurvedList"/>
    <dgm:cxn modelId="{F343065C-BFF8-48B5-91E0-A233912808A3}" type="presParOf" srcId="{4C8689D6-2BD0-44CF-9EDF-079805102670}" destId="{A74C2B64-8E5E-402E-8ABD-A77E799CDAB3}" srcOrd="0" destOrd="0" presId="urn:microsoft.com/office/officeart/2008/layout/VerticalCurvedList"/>
    <dgm:cxn modelId="{5B767681-0621-48B4-B558-37D7C93BA07F}" type="presParOf" srcId="{A74C2B64-8E5E-402E-8ABD-A77E799CDAB3}" destId="{5207F870-F208-4DCB-91BC-2C6C855375B8}" srcOrd="0" destOrd="0" presId="urn:microsoft.com/office/officeart/2008/layout/VerticalCurvedList"/>
    <dgm:cxn modelId="{BAE7044C-5AC2-4C22-A1E8-1B7020A02EDF}" type="presParOf" srcId="{A74C2B64-8E5E-402E-8ABD-A77E799CDAB3}" destId="{1B416094-0DF1-4B79-B99A-91F40FDA74EA}" srcOrd="1" destOrd="0" presId="urn:microsoft.com/office/officeart/2008/layout/VerticalCurvedList"/>
    <dgm:cxn modelId="{839DC429-23D6-4014-8ED9-70EE76352594}" type="presParOf" srcId="{A74C2B64-8E5E-402E-8ABD-A77E799CDAB3}" destId="{20B00EA2-1443-4997-B67E-327CF85ADC0F}" srcOrd="2" destOrd="0" presId="urn:microsoft.com/office/officeart/2008/layout/VerticalCurvedList"/>
    <dgm:cxn modelId="{57282805-233B-4852-B048-E92BC2A95EBE}" type="presParOf" srcId="{A74C2B64-8E5E-402E-8ABD-A77E799CDAB3}" destId="{699A77AF-EF7C-4D2F-B983-AAB516537EE2}" srcOrd="3" destOrd="0" presId="urn:microsoft.com/office/officeart/2008/layout/VerticalCurvedList"/>
    <dgm:cxn modelId="{1AF63C15-1881-44C7-9674-6D2E7AEAF418}" type="presParOf" srcId="{4C8689D6-2BD0-44CF-9EDF-079805102670}" destId="{508BFFCB-11B7-4E09-ACEA-206ED29F04F0}" srcOrd="1" destOrd="0" presId="urn:microsoft.com/office/officeart/2008/layout/VerticalCurvedList"/>
    <dgm:cxn modelId="{88C314CD-2F24-49FA-8EBA-886D5774D01C}" type="presParOf" srcId="{4C8689D6-2BD0-44CF-9EDF-079805102670}" destId="{193E8E47-B2EA-49A9-8471-00D4110CC615}" srcOrd="2" destOrd="0" presId="urn:microsoft.com/office/officeart/2008/layout/VerticalCurvedList"/>
    <dgm:cxn modelId="{BB5287FE-ADC6-457F-A002-DA56AB0A15CF}" type="presParOf" srcId="{193E8E47-B2EA-49A9-8471-00D4110CC615}" destId="{E3A615EE-74BC-4472-B791-C409BFEF81C4}" srcOrd="0" destOrd="0" presId="urn:microsoft.com/office/officeart/2008/layout/VerticalCurvedList"/>
    <dgm:cxn modelId="{B17CA67A-B8ED-44FE-A601-5368994257B2}" type="presParOf" srcId="{4C8689D6-2BD0-44CF-9EDF-079805102670}" destId="{5286EC12-5C34-423F-8441-81B8D1710A4A}" srcOrd="3" destOrd="0" presId="urn:microsoft.com/office/officeart/2008/layout/VerticalCurvedList"/>
    <dgm:cxn modelId="{1F821DBC-940D-48A2-97F3-0CA5143FD24E}" type="presParOf" srcId="{4C8689D6-2BD0-44CF-9EDF-079805102670}" destId="{417AF5E2-CE4C-467F-8ECB-32CBF406AE32}" srcOrd="4" destOrd="0" presId="urn:microsoft.com/office/officeart/2008/layout/VerticalCurvedList"/>
    <dgm:cxn modelId="{15805E3D-C8BD-4AF3-B563-D42034A0F572}" type="presParOf" srcId="{417AF5E2-CE4C-467F-8ECB-32CBF406AE32}" destId="{2164096A-B60F-475C-B2A1-EFECA67FF655}" srcOrd="0" destOrd="0" presId="urn:microsoft.com/office/officeart/2008/layout/VerticalCurvedList"/>
    <dgm:cxn modelId="{A636E06C-2580-4271-A5D7-F4C3D5FC1D86}" type="presParOf" srcId="{4C8689D6-2BD0-44CF-9EDF-079805102670}" destId="{0E0B590A-B960-4E8D-B0D2-3EFC7E3107F3}" srcOrd="5" destOrd="0" presId="urn:microsoft.com/office/officeart/2008/layout/VerticalCurvedList"/>
    <dgm:cxn modelId="{FCD10183-F1DF-407D-B466-E4B8F99B13A8}" type="presParOf" srcId="{4C8689D6-2BD0-44CF-9EDF-079805102670}" destId="{3C9AEC94-249A-4665-8B1F-008C90334FEC}" srcOrd="6" destOrd="0" presId="urn:microsoft.com/office/officeart/2008/layout/VerticalCurvedList"/>
    <dgm:cxn modelId="{DFE5F5AE-F01B-42B3-896B-AC0A978D8800}" type="presParOf" srcId="{3C9AEC94-249A-4665-8B1F-008C90334FEC}" destId="{BE91EEE9-CF04-4CB2-887C-8302901E66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196ED-6EC3-4C41-ACF4-AD81A6A1F684}">
      <dsp:nvSpPr>
        <dsp:cNvPr id="0" name=""/>
        <dsp:cNvSpPr/>
      </dsp:nvSpPr>
      <dsp:spPr>
        <a:xfrm>
          <a:off x="0" y="67279"/>
          <a:ext cx="3354285" cy="1893599"/>
        </a:xfrm>
        <a:prstGeom prst="roundRect">
          <a:avLst>
            <a:gd name="adj" fmla="val 100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just" defTabSz="466725">
            <a:lnSpc>
              <a:spcPct val="100000"/>
            </a:lnSpc>
            <a:spcBef>
              <a:spcPct val="0"/>
            </a:spcBef>
            <a:spcAft>
              <a:spcPct val="35000"/>
            </a:spcAft>
            <a:buNone/>
          </a:pPr>
          <a:r>
            <a:rPr lang="es-CO" sz="1050" kern="1200" dirty="0">
              <a:latin typeface="Arial" panose="020B0604020202020204" pitchFamily="34" charset="0"/>
              <a:ea typeface="Calibri" panose="020F0502020204030204" pitchFamily="34" charset="0"/>
              <a:cs typeface="Times New Roman" panose="02020603050405020304" pitchFamily="18" charset="0"/>
            </a:rPr>
            <a:t>P</a:t>
          </a:r>
          <a:r>
            <a:rPr lang="es-CO" sz="1050" kern="1200" dirty="0">
              <a:effectLst/>
              <a:latin typeface="Arial" panose="020B0604020202020204" pitchFamily="34" charset="0"/>
              <a:ea typeface="Calibri" panose="020F0502020204030204" pitchFamily="34" charset="0"/>
              <a:cs typeface="Times New Roman" panose="02020603050405020304" pitchFamily="18" charset="0"/>
            </a:rPr>
            <a:t>ara llegar a la mayor cantidad de usuarios se mantuvieron los convenios con la Superintendencia de Industria y Comercio-SIC – Red Nacional de Protección al Consumidor </a:t>
          </a:r>
          <a:r>
            <a:rPr lang="es-CO" sz="1050" b="1" kern="1200" dirty="0">
              <a:effectLst/>
              <a:latin typeface="Arial" panose="020B0604020202020204" pitchFamily="34" charset="0"/>
              <a:ea typeface="Calibri" panose="020F0502020204030204" pitchFamily="34" charset="0"/>
              <a:cs typeface="Times New Roman" panose="02020603050405020304" pitchFamily="18" charset="0"/>
            </a:rPr>
            <a:t>ruta del consumidor</a:t>
          </a:r>
          <a:r>
            <a:rPr lang="es-CO" sz="1050" kern="1200" dirty="0">
              <a:effectLst/>
              <a:latin typeface="Arial" panose="020B0604020202020204" pitchFamily="34" charset="0"/>
              <a:ea typeface="Calibri" panose="020F0502020204030204" pitchFamily="34" charset="0"/>
              <a:cs typeface="Times New Roman" panose="02020603050405020304" pitchFamily="18" charset="0"/>
            </a:rPr>
            <a:t>, así como con la Unidad para la Atención y Reparación Integral a Víctimas, Gobernaciones y Alcaldías</a:t>
          </a:r>
          <a:endParaRPr lang="es-MX" sz="1050" kern="1200" dirty="0">
            <a:solidFill>
              <a:srgbClr val="FF0000"/>
            </a:solidFill>
          </a:endParaRPr>
        </a:p>
      </dsp:txBody>
      <dsp:txXfrm>
        <a:off x="55462" y="122741"/>
        <a:ext cx="3243361" cy="1782675"/>
      </dsp:txXfrm>
    </dsp:sp>
    <dsp:sp modelId="{52BA57D3-0283-4DA5-9E72-0B5D358838FE}">
      <dsp:nvSpPr>
        <dsp:cNvPr id="0" name=""/>
        <dsp:cNvSpPr/>
      </dsp:nvSpPr>
      <dsp:spPr>
        <a:xfrm rot="17899676">
          <a:off x="3104220" y="547248"/>
          <a:ext cx="951755" cy="95882"/>
        </a:xfrm>
        <a:custGeom>
          <a:avLst/>
          <a:gdLst/>
          <a:ahLst/>
          <a:cxnLst/>
          <a:rect l="0" t="0" r="0" b="0"/>
          <a:pathLst>
            <a:path>
              <a:moveTo>
                <a:pt x="0" y="47941"/>
              </a:moveTo>
              <a:lnTo>
                <a:pt x="951755" y="47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dirty="0"/>
        </a:p>
      </dsp:txBody>
      <dsp:txXfrm>
        <a:off x="3556303" y="571395"/>
        <a:ext cx="47587" cy="47587"/>
      </dsp:txXfrm>
    </dsp:sp>
    <dsp:sp modelId="{5C61796B-1958-4DAE-881F-45F1343ABF2B}">
      <dsp:nvSpPr>
        <dsp:cNvPr id="0" name=""/>
        <dsp:cNvSpPr/>
      </dsp:nvSpPr>
      <dsp:spPr>
        <a:xfrm>
          <a:off x="3805909" y="0"/>
          <a:ext cx="4301482" cy="3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1" strike="noStrike" kern="12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29 </a:t>
          </a:r>
          <a:r>
            <a:rPr lang="es-CO" sz="1000" kern="1200" dirty="0">
              <a:effectLst/>
              <a:latin typeface="Arial" panose="020B0604020202020204" pitchFamily="34" charset="0"/>
              <a:ea typeface="Calibri" panose="020F0502020204030204" pitchFamily="34" charset="0"/>
              <a:cs typeface="Times New Roman" panose="02020603050405020304" pitchFamily="18" charset="0"/>
            </a:rPr>
            <a:t>Gobernaciones y </a:t>
          </a:r>
          <a:r>
            <a:rPr lang="es-CO" sz="1000" strike="noStrike" kern="1200" dirty="0">
              <a:effectLst/>
              <a:latin typeface="Arial" panose="020B0604020202020204" pitchFamily="34" charset="0"/>
              <a:ea typeface="Calibri" panose="020F0502020204030204" pitchFamily="34" charset="0"/>
              <a:cs typeface="Times New Roman" panose="02020603050405020304" pitchFamily="18" charset="0"/>
            </a:rPr>
            <a:t> </a:t>
          </a:r>
          <a:r>
            <a:rPr lang="es-CO" sz="1000" b="1" strike="noStrike" kern="12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9</a:t>
          </a:r>
          <a:r>
            <a:rPr lang="es-CO" sz="1000" b="1" strike="noStrike" kern="1200" dirty="0">
              <a:latin typeface="Arial" panose="020B0604020202020204" pitchFamily="34" charset="0"/>
              <a:ea typeface="Calibri" panose="020F0502020204030204" pitchFamily="34" charset="0"/>
              <a:cs typeface="Times New Roman" panose="02020603050405020304" pitchFamily="18" charset="0"/>
            </a:rPr>
            <a:t> </a:t>
          </a:r>
          <a:r>
            <a:rPr lang="es-CO" sz="1000" kern="1200" dirty="0">
              <a:effectLst/>
              <a:latin typeface="Arial" panose="020B0604020202020204" pitchFamily="34" charset="0"/>
              <a:ea typeface="Calibri" panose="020F0502020204030204" pitchFamily="34" charset="0"/>
              <a:cs typeface="Times New Roman" panose="02020603050405020304" pitchFamily="18" charset="0"/>
            </a:rPr>
            <a:t>Alcaldías</a:t>
          </a:r>
          <a:endParaRPr lang="es-MX" sz="1000" kern="1200" dirty="0"/>
        </a:p>
      </dsp:txBody>
      <dsp:txXfrm>
        <a:off x="3816236" y="10327"/>
        <a:ext cx="4280828" cy="331946"/>
      </dsp:txXfrm>
    </dsp:sp>
    <dsp:sp modelId="{B19DE03C-7FB9-4041-84FF-23AD2BFC3D27}">
      <dsp:nvSpPr>
        <dsp:cNvPr id="0" name=""/>
        <dsp:cNvSpPr/>
      </dsp:nvSpPr>
      <dsp:spPr>
        <a:xfrm rot="18995219">
          <a:off x="3269240" y="752500"/>
          <a:ext cx="621713" cy="95882"/>
        </a:xfrm>
        <a:custGeom>
          <a:avLst/>
          <a:gdLst/>
          <a:ahLst/>
          <a:cxnLst/>
          <a:rect l="0" t="0" r="0" b="0"/>
          <a:pathLst>
            <a:path>
              <a:moveTo>
                <a:pt x="0" y="47941"/>
              </a:moveTo>
              <a:lnTo>
                <a:pt x="621713" y="47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dirty="0"/>
        </a:p>
      </dsp:txBody>
      <dsp:txXfrm>
        <a:off x="3564554" y="784899"/>
        <a:ext cx="31085" cy="31085"/>
      </dsp:txXfrm>
    </dsp:sp>
    <dsp:sp modelId="{BB9679FA-4100-463A-A09C-4D39E685343B}">
      <dsp:nvSpPr>
        <dsp:cNvPr id="0" name=""/>
        <dsp:cNvSpPr/>
      </dsp:nvSpPr>
      <dsp:spPr>
        <a:xfrm>
          <a:off x="3805909" y="410504"/>
          <a:ext cx="4301482" cy="3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1" strike="noStrike" kern="12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27 </a:t>
          </a:r>
          <a:r>
            <a:rPr lang="es-CO" sz="1000" kern="1200" dirty="0">
              <a:effectLst/>
              <a:latin typeface="Arial" panose="020B0604020202020204" pitchFamily="34" charset="0"/>
              <a:ea typeface="Calibri" panose="020F0502020204030204" pitchFamily="34" charset="0"/>
              <a:cs typeface="Times New Roman" panose="02020603050405020304" pitchFamily="18" charset="0"/>
            </a:rPr>
            <a:t>Casas del Consumidor </a:t>
          </a:r>
          <a:endParaRPr lang="es-MX" sz="1000" kern="1200" dirty="0"/>
        </a:p>
      </dsp:txBody>
      <dsp:txXfrm>
        <a:off x="3816236" y="420831"/>
        <a:ext cx="4280828" cy="331946"/>
      </dsp:txXfrm>
    </dsp:sp>
    <dsp:sp modelId="{F7186F6D-12A4-47E5-867D-14EFD7D52145}">
      <dsp:nvSpPr>
        <dsp:cNvPr id="0" name=""/>
        <dsp:cNvSpPr/>
      </dsp:nvSpPr>
      <dsp:spPr>
        <a:xfrm rot="73634">
          <a:off x="3354231" y="971192"/>
          <a:ext cx="472059" cy="95882"/>
        </a:xfrm>
        <a:custGeom>
          <a:avLst/>
          <a:gdLst/>
          <a:ahLst/>
          <a:cxnLst/>
          <a:rect l="0" t="0" r="0" b="0"/>
          <a:pathLst>
            <a:path>
              <a:moveTo>
                <a:pt x="0" y="47941"/>
              </a:moveTo>
              <a:lnTo>
                <a:pt x="472059" y="47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dirty="0"/>
        </a:p>
      </dsp:txBody>
      <dsp:txXfrm>
        <a:off x="3578459" y="1007332"/>
        <a:ext cx="23602" cy="23602"/>
      </dsp:txXfrm>
    </dsp:sp>
    <dsp:sp modelId="{0C4414AF-D25B-4095-A2D9-0CCAB4E922CB}">
      <dsp:nvSpPr>
        <dsp:cNvPr id="0" name=""/>
        <dsp:cNvSpPr/>
      </dsp:nvSpPr>
      <dsp:spPr>
        <a:xfrm>
          <a:off x="3826236" y="847889"/>
          <a:ext cx="4301482" cy="3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1" kern="12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179</a:t>
          </a:r>
          <a:r>
            <a:rPr lang="es-CO" sz="1000" b="1" kern="1200" dirty="0">
              <a:effectLst/>
              <a:latin typeface="Arial" panose="020B0604020202020204" pitchFamily="34" charset="0"/>
              <a:ea typeface="Calibri" panose="020F0502020204030204" pitchFamily="34" charset="0"/>
              <a:cs typeface="Times New Roman" panose="02020603050405020304" pitchFamily="18" charset="0"/>
            </a:rPr>
            <a:t> </a:t>
          </a:r>
          <a:r>
            <a:rPr lang="es-CO" sz="1000" kern="1200" dirty="0">
              <a:effectLst/>
              <a:latin typeface="Arial" panose="020B0604020202020204" pitchFamily="34" charset="0"/>
              <a:ea typeface="Calibri" panose="020F0502020204030204" pitchFamily="34" charset="0"/>
              <a:cs typeface="Times New Roman" panose="02020603050405020304" pitchFamily="18" charset="0"/>
            </a:rPr>
            <a:t>Municipios en la Ruta del Consumidor y</a:t>
          </a:r>
          <a:r>
            <a:rPr lang="es-CO" sz="1000" strike="noStrike" kern="1200" dirty="0">
              <a:effectLst/>
              <a:latin typeface="Arial" panose="020B0604020202020204" pitchFamily="34" charset="0"/>
              <a:ea typeface="Calibri" panose="020F0502020204030204" pitchFamily="34" charset="0"/>
              <a:cs typeface="Times New Roman" panose="02020603050405020304" pitchFamily="18" charset="0"/>
            </a:rPr>
            <a:t> </a:t>
          </a:r>
          <a:r>
            <a:rPr lang="es-CO" sz="1000" b="1" strike="noStrike" kern="12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15</a:t>
          </a:r>
          <a:r>
            <a:rPr lang="es-CO" sz="1000" kern="1200" dirty="0">
              <a:effectLst/>
              <a:latin typeface="Arial" panose="020B0604020202020204" pitchFamily="34" charset="0"/>
              <a:ea typeface="Calibri" panose="020F0502020204030204" pitchFamily="34" charset="0"/>
              <a:cs typeface="Times New Roman" panose="02020603050405020304" pitchFamily="18" charset="0"/>
            </a:rPr>
            <a:t> localidades en Bogotá</a:t>
          </a:r>
          <a:endParaRPr lang="es-MX" sz="1000" kern="1200" dirty="0"/>
        </a:p>
      </dsp:txBody>
      <dsp:txXfrm>
        <a:off x="3836563" y="858216"/>
        <a:ext cx="4280828" cy="331946"/>
      </dsp:txXfrm>
    </dsp:sp>
    <dsp:sp modelId="{E517FC85-DDE0-4233-94C4-118EDE56770F}">
      <dsp:nvSpPr>
        <dsp:cNvPr id="0" name=""/>
        <dsp:cNvSpPr/>
      </dsp:nvSpPr>
      <dsp:spPr>
        <a:xfrm rot="2665132">
          <a:off x="3263941" y="1187414"/>
          <a:ext cx="632312" cy="95882"/>
        </a:xfrm>
        <a:custGeom>
          <a:avLst/>
          <a:gdLst/>
          <a:ahLst/>
          <a:cxnLst/>
          <a:rect l="0" t="0" r="0" b="0"/>
          <a:pathLst>
            <a:path>
              <a:moveTo>
                <a:pt x="0" y="47941"/>
              </a:moveTo>
              <a:lnTo>
                <a:pt x="632312" y="47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MX" sz="1000" kern="1200" dirty="0"/>
        </a:p>
      </dsp:txBody>
      <dsp:txXfrm>
        <a:off x="3564289" y="1219548"/>
        <a:ext cx="31615" cy="31615"/>
      </dsp:txXfrm>
    </dsp:sp>
    <dsp:sp modelId="{D67B82EC-73FC-42D0-82D0-16799A28DE8B}">
      <dsp:nvSpPr>
        <dsp:cNvPr id="0" name=""/>
        <dsp:cNvSpPr/>
      </dsp:nvSpPr>
      <dsp:spPr>
        <a:xfrm>
          <a:off x="3805909" y="1280333"/>
          <a:ext cx="4301482" cy="3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1" strike="noStrike" kern="1200"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20 </a:t>
          </a:r>
          <a:r>
            <a:rPr lang="es-CO" sz="1000" kern="1200" dirty="0">
              <a:effectLst/>
              <a:latin typeface="Arial" panose="020B0604020202020204" pitchFamily="34" charset="0"/>
              <a:ea typeface="Calibri" panose="020F0502020204030204" pitchFamily="34" charset="0"/>
              <a:cs typeface="Times New Roman" panose="02020603050405020304" pitchFamily="18" charset="0"/>
            </a:rPr>
            <a:t>Oficinas de las Unidades para la Atención y Reparación Integral a Víctimas</a:t>
          </a:r>
          <a:endParaRPr lang="es-MX" sz="1000" kern="1200" dirty="0"/>
        </a:p>
      </dsp:txBody>
      <dsp:txXfrm>
        <a:off x="3816236" y="1290660"/>
        <a:ext cx="4280828" cy="331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EC435-6F9B-4F93-83B5-23D3F0192441}">
      <dsp:nvSpPr>
        <dsp:cNvPr id="0" name=""/>
        <dsp:cNvSpPr/>
      </dsp:nvSpPr>
      <dsp:spPr>
        <a:xfrm>
          <a:off x="-3865655" y="-602695"/>
          <a:ext cx="4678036" cy="4678036"/>
        </a:xfrm>
        <a:prstGeom prst="blockArc">
          <a:avLst>
            <a:gd name="adj1" fmla="val 18900000"/>
            <a:gd name="adj2" fmla="val 2700000"/>
            <a:gd name="adj3" fmla="val 462"/>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87A2F0-E379-4C7E-BE09-D62062665EA7}">
      <dsp:nvSpPr>
        <dsp:cNvPr id="0" name=""/>
        <dsp:cNvSpPr/>
      </dsp:nvSpPr>
      <dsp:spPr>
        <a:xfrm>
          <a:off x="303752" y="157866"/>
          <a:ext cx="3905245" cy="315594"/>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50503" tIns="25400" rIns="25400" bIns="254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Telefónico: </a:t>
          </a:r>
          <a:r>
            <a:rPr lang="es-CO" sz="1000" b="1" kern="1200" dirty="0">
              <a:latin typeface="Arial" panose="020B0604020202020204" pitchFamily="34" charset="0"/>
              <a:cs typeface="Arial" panose="020B0604020202020204" pitchFamily="34" charset="0"/>
            </a:rPr>
            <a:t> </a:t>
          </a:r>
          <a:r>
            <a:rPr lang="es-CO" sz="1000" b="1" kern="1200" dirty="0">
              <a:solidFill>
                <a:schemeClr val="accent6">
                  <a:lumMod val="75000"/>
                </a:schemeClr>
              </a:solidFill>
              <a:latin typeface="Arial" panose="020B0604020202020204" pitchFamily="34" charset="0"/>
              <a:cs typeface="Arial" panose="020B0604020202020204" pitchFamily="34" charset="0"/>
            </a:rPr>
            <a:t>135.718 </a:t>
          </a:r>
        </a:p>
      </dsp:txBody>
      <dsp:txXfrm>
        <a:off x="303752" y="157866"/>
        <a:ext cx="3905245" cy="315594"/>
      </dsp:txXfrm>
    </dsp:sp>
    <dsp:sp modelId="{06234B87-5A75-4961-9F06-327F2A764AA1}">
      <dsp:nvSpPr>
        <dsp:cNvPr id="0" name=""/>
        <dsp:cNvSpPr/>
      </dsp:nvSpPr>
      <dsp:spPr>
        <a:xfrm>
          <a:off x="-13786" y="-1875"/>
          <a:ext cx="635077" cy="635077"/>
        </a:xfrm>
        <a:prstGeom prst="ellipse">
          <a:avLst/>
        </a:prstGeom>
        <a:blipFill rotWithShape="0">
          <a:blip xmlns:r="http://schemas.openxmlformats.org/officeDocument/2006/relationships" r:embed="rId1"/>
          <a:srcRect/>
          <a:stretch>
            <a:fillRect l="-17000" r="-17000"/>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126D6C8-C0D0-4A39-98EA-B626B8FAC2BA}">
      <dsp:nvSpPr>
        <dsp:cNvPr id="0" name=""/>
        <dsp:cNvSpPr/>
      </dsp:nvSpPr>
      <dsp:spPr>
        <a:xfrm>
          <a:off x="589551" y="631535"/>
          <a:ext cx="3619446" cy="315594"/>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50503" tIns="25400" rIns="25400" bIns="254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Sitio Web: </a:t>
          </a:r>
          <a:r>
            <a:rPr lang="es-CO" sz="1000" b="1" kern="1200" dirty="0">
              <a:latin typeface="Arial" panose="020B0604020202020204" pitchFamily="34" charset="0"/>
              <a:cs typeface="Arial" panose="020B0604020202020204" pitchFamily="34" charset="0"/>
            </a:rPr>
            <a:t> </a:t>
          </a:r>
          <a:r>
            <a:rPr lang="es-CO" sz="1000" b="1" kern="1200" dirty="0">
              <a:solidFill>
                <a:schemeClr val="accent6">
                  <a:lumMod val="75000"/>
                </a:schemeClr>
              </a:solidFill>
              <a:latin typeface="Arial" panose="020B0604020202020204" pitchFamily="34" charset="0"/>
              <a:cs typeface="Arial" panose="020B0604020202020204" pitchFamily="34" charset="0"/>
            </a:rPr>
            <a:t>314.228 </a:t>
          </a:r>
        </a:p>
      </dsp:txBody>
      <dsp:txXfrm>
        <a:off x="589551" y="631535"/>
        <a:ext cx="3619446" cy="315594"/>
      </dsp:txXfrm>
    </dsp:sp>
    <dsp:sp modelId="{D0741231-12FE-452F-89D4-437CB40E81D6}">
      <dsp:nvSpPr>
        <dsp:cNvPr id="0" name=""/>
        <dsp:cNvSpPr/>
      </dsp:nvSpPr>
      <dsp:spPr>
        <a:xfrm>
          <a:off x="272012" y="471793"/>
          <a:ext cx="635077" cy="635077"/>
        </a:xfrm>
        <a:prstGeom prst="ellipse">
          <a:avLst/>
        </a:prstGeom>
        <a:blipFill rotWithShape="0">
          <a:blip xmlns:r="http://schemas.openxmlformats.org/officeDocument/2006/relationships" r:embed="rId2"/>
          <a:srcRect/>
          <a:stretch>
            <a:fillRect l="-13000" r="-13000"/>
          </a:stretch>
        </a:blipFill>
        <a:ln w="6350" cap="flat" cmpd="sng" algn="ctr">
          <a:solidFill>
            <a:schemeClr val="accent2">
              <a:hueOff val="-242561"/>
              <a:satOff val="-13988"/>
              <a:lumOff val="143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55699AA-9208-42F2-99C8-E2EC4B64A7C5}">
      <dsp:nvSpPr>
        <dsp:cNvPr id="0" name=""/>
        <dsp:cNvSpPr/>
      </dsp:nvSpPr>
      <dsp:spPr>
        <a:xfrm>
          <a:off x="746167" y="1104857"/>
          <a:ext cx="3462829" cy="315594"/>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250503" tIns="25400" rIns="25400" bIns="254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Personalizado: </a:t>
          </a:r>
          <a:r>
            <a:rPr lang="es-CO" sz="1000" b="1" kern="1200" dirty="0">
              <a:solidFill>
                <a:schemeClr val="accent6">
                  <a:lumMod val="75000"/>
                </a:schemeClr>
              </a:solidFill>
              <a:latin typeface="Arial" panose="020B0604020202020204" pitchFamily="34" charset="0"/>
              <a:cs typeface="Arial" panose="020B0604020202020204" pitchFamily="34" charset="0"/>
            </a:rPr>
            <a:t>158.065 </a:t>
          </a:r>
        </a:p>
      </dsp:txBody>
      <dsp:txXfrm>
        <a:off x="746167" y="1104857"/>
        <a:ext cx="3462829" cy="315594"/>
      </dsp:txXfrm>
    </dsp:sp>
    <dsp:sp modelId="{5773ED27-CC7F-4287-9E08-87078AB763D5}">
      <dsp:nvSpPr>
        <dsp:cNvPr id="0" name=""/>
        <dsp:cNvSpPr/>
      </dsp:nvSpPr>
      <dsp:spPr>
        <a:xfrm>
          <a:off x="428628" y="945115"/>
          <a:ext cx="635077" cy="635077"/>
        </a:xfrm>
        <a:prstGeom prst="ellipse">
          <a:avLst/>
        </a:prstGeom>
        <a:blipFill rotWithShape="0">
          <a:blip xmlns:r="http://schemas.openxmlformats.org/officeDocument/2006/relationships" r:embed="rId3"/>
          <a:srcRect/>
          <a:stretch>
            <a:fillRect/>
          </a:stretch>
        </a:blip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2">
          <a:scrgbClr r="0" g="0" b="0"/>
        </a:effectRef>
        <a:fontRef idx="minor"/>
      </dsp:style>
    </dsp:sp>
    <dsp:sp modelId="{86B0D9F3-39A6-4065-B31C-C5BC7451C5B6}">
      <dsp:nvSpPr>
        <dsp:cNvPr id="0" name=""/>
        <dsp:cNvSpPr/>
      </dsp:nvSpPr>
      <dsp:spPr>
        <a:xfrm>
          <a:off x="796173" y="1578525"/>
          <a:ext cx="3412823" cy="315594"/>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50503" tIns="25400" rIns="25400" bIns="254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Correo: </a:t>
          </a:r>
          <a:r>
            <a:rPr lang="es-CO" sz="1000" b="1" kern="1200" dirty="0">
              <a:latin typeface="Arial" panose="020B0604020202020204" pitchFamily="34" charset="0"/>
              <a:cs typeface="Arial" panose="020B0604020202020204" pitchFamily="34" charset="0"/>
            </a:rPr>
            <a:t> </a:t>
          </a:r>
          <a:r>
            <a:rPr lang="es-CO" sz="1000" b="1" kern="1200" dirty="0">
              <a:solidFill>
                <a:schemeClr val="accent6">
                  <a:lumMod val="75000"/>
                </a:schemeClr>
              </a:solidFill>
              <a:latin typeface="Arial" panose="020B0604020202020204" pitchFamily="34" charset="0"/>
              <a:cs typeface="Arial" panose="020B0604020202020204" pitchFamily="34" charset="0"/>
            </a:rPr>
            <a:t>21.514 </a:t>
          </a:r>
        </a:p>
      </dsp:txBody>
      <dsp:txXfrm>
        <a:off x="796173" y="1578525"/>
        <a:ext cx="3412823" cy="315594"/>
      </dsp:txXfrm>
    </dsp:sp>
    <dsp:sp modelId="{0B43611D-7D6E-47C2-B29E-F252CF56978E}">
      <dsp:nvSpPr>
        <dsp:cNvPr id="0" name=""/>
        <dsp:cNvSpPr/>
      </dsp:nvSpPr>
      <dsp:spPr>
        <a:xfrm>
          <a:off x="478634" y="1418784"/>
          <a:ext cx="635077" cy="635077"/>
        </a:xfrm>
        <a:prstGeom prst="ellipse">
          <a:avLst/>
        </a:prstGeom>
        <a:blipFill rotWithShape="0">
          <a:blip xmlns:r="http://schemas.openxmlformats.org/officeDocument/2006/relationships" r:embed="rId4"/>
          <a:srcRect/>
          <a:stretch>
            <a:fillRect t="-14000" b="-14000"/>
          </a:stretch>
        </a:blip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61DD3D9-9ED6-42C6-BA61-E1552994DB80}">
      <dsp:nvSpPr>
        <dsp:cNvPr id="0" name=""/>
        <dsp:cNvSpPr/>
      </dsp:nvSpPr>
      <dsp:spPr>
        <a:xfrm>
          <a:off x="746167" y="2052194"/>
          <a:ext cx="3462829" cy="315594"/>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50503" tIns="25400" rIns="25400" bIns="254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Escrito: </a:t>
          </a:r>
          <a:r>
            <a:rPr lang="es-CO" sz="1000" b="1" kern="1200" dirty="0">
              <a:latin typeface="Arial" panose="020B0604020202020204" pitchFamily="34" charset="0"/>
              <a:cs typeface="Arial" panose="020B0604020202020204" pitchFamily="34" charset="0"/>
            </a:rPr>
            <a:t> </a:t>
          </a:r>
          <a:r>
            <a:rPr lang="es-CO" sz="1000" b="1" kern="1200" dirty="0">
              <a:solidFill>
                <a:schemeClr val="accent6">
                  <a:lumMod val="75000"/>
                </a:schemeClr>
              </a:solidFill>
              <a:latin typeface="Arial" panose="020B0604020202020204" pitchFamily="34" charset="0"/>
              <a:cs typeface="Arial" panose="020B0604020202020204" pitchFamily="34" charset="0"/>
            </a:rPr>
            <a:t>32.588 </a:t>
          </a:r>
        </a:p>
      </dsp:txBody>
      <dsp:txXfrm>
        <a:off x="746167" y="2052194"/>
        <a:ext cx="3462829" cy="315594"/>
      </dsp:txXfrm>
    </dsp:sp>
    <dsp:sp modelId="{8F2B2768-AC06-45F4-BF44-23E822078088}">
      <dsp:nvSpPr>
        <dsp:cNvPr id="0" name=""/>
        <dsp:cNvSpPr/>
      </dsp:nvSpPr>
      <dsp:spPr>
        <a:xfrm>
          <a:off x="428628" y="1892452"/>
          <a:ext cx="635077" cy="635077"/>
        </a:xfrm>
        <a:prstGeom prst="ellipse">
          <a:avLst/>
        </a:prstGeom>
        <a:blipFill rotWithShape="0">
          <a:blip xmlns:r="http://schemas.openxmlformats.org/officeDocument/2006/relationships" r:embed="rId5"/>
          <a:srcRect/>
          <a:stretch>
            <a:fillRect t="-8000" b="-8000"/>
          </a:stretch>
        </a:blip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2">
          <a:scrgbClr r="0" g="0" b="0"/>
        </a:effectRef>
        <a:fontRef idx="minor"/>
      </dsp:style>
    </dsp:sp>
    <dsp:sp modelId="{238AEB42-57E9-48F4-BC5F-FA987864700D}">
      <dsp:nvSpPr>
        <dsp:cNvPr id="0" name=""/>
        <dsp:cNvSpPr/>
      </dsp:nvSpPr>
      <dsp:spPr>
        <a:xfrm>
          <a:off x="589551" y="2525516"/>
          <a:ext cx="3619446" cy="315594"/>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50503" tIns="25400" rIns="25400" bIns="254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Chat: </a:t>
          </a:r>
          <a:r>
            <a:rPr lang="es-CO" sz="1000" b="1" kern="1200" dirty="0">
              <a:latin typeface="Arial" panose="020B0604020202020204" pitchFamily="34" charset="0"/>
              <a:cs typeface="Arial" panose="020B0604020202020204" pitchFamily="34" charset="0"/>
            </a:rPr>
            <a:t> </a:t>
          </a:r>
          <a:r>
            <a:rPr lang="es-CO" sz="1000" b="1" kern="1200" dirty="0">
              <a:solidFill>
                <a:schemeClr val="accent6">
                  <a:lumMod val="75000"/>
                </a:schemeClr>
              </a:solidFill>
              <a:latin typeface="Arial" panose="020B0604020202020204" pitchFamily="34" charset="0"/>
              <a:cs typeface="Arial" panose="020B0604020202020204" pitchFamily="34" charset="0"/>
            </a:rPr>
            <a:t>3.557 </a:t>
          </a:r>
        </a:p>
      </dsp:txBody>
      <dsp:txXfrm>
        <a:off x="589551" y="2525516"/>
        <a:ext cx="3619446" cy="315594"/>
      </dsp:txXfrm>
    </dsp:sp>
    <dsp:sp modelId="{2AEBC97D-440D-4080-BA04-BF284E0B83E4}">
      <dsp:nvSpPr>
        <dsp:cNvPr id="0" name=""/>
        <dsp:cNvSpPr/>
      </dsp:nvSpPr>
      <dsp:spPr>
        <a:xfrm>
          <a:off x="272012" y="2365774"/>
          <a:ext cx="635077" cy="635077"/>
        </a:xfrm>
        <a:prstGeom prst="ellipse">
          <a:avLst/>
        </a:prstGeom>
        <a:blipFill rotWithShape="0">
          <a:blip xmlns:r="http://schemas.openxmlformats.org/officeDocument/2006/relationships" r:embed="rId6"/>
          <a:srcRect/>
          <a:stretch>
            <a:fillRect t="-7000" b="-7000"/>
          </a:stretch>
        </a:blipFill>
        <a:ln w="6350" cap="flat" cmpd="sng" algn="ctr">
          <a:solidFill>
            <a:schemeClr val="accent2">
              <a:hueOff val="-1212803"/>
              <a:satOff val="-69940"/>
              <a:lumOff val="719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8700A77-0090-448D-8D08-40A78592E8C5}">
      <dsp:nvSpPr>
        <dsp:cNvPr id="0" name=""/>
        <dsp:cNvSpPr/>
      </dsp:nvSpPr>
      <dsp:spPr>
        <a:xfrm>
          <a:off x="303752" y="2953897"/>
          <a:ext cx="3905245" cy="406169"/>
        </a:xfrm>
        <a:prstGeom prst="rect">
          <a:avLst/>
        </a:prstGeom>
        <a:solidFill>
          <a:schemeClr val="lt1"/>
        </a:solidFill>
        <a:ln w="12700" cap="flat" cmpd="sng" algn="ctr">
          <a:solidFill>
            <a:schemeClr val="tx1">
              <a:lumMod val="50000"/>
              <a:lumOff val="50000"/>
            </a:schemeClr>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250503" tIns="25400" rIns="25400" bIns="25400" numCol="1" spcCol="1270" anchor="ctr" anchorCtr="0">
          <a:noAutofit/>
        </a:bodyPr>
        <a:lstStyle/>
        <a:p>
          <a:pPr marL="0" lvl="0" indent="0" algn="ctr" defTabSz="444500">
            <a:lnSpc>
              <a:spcPct val="90000"/>
            </a:lnSpc>
            <a:spcBef>
              <a:spcPct val="0"/>
            </a:spcBef>
            <a:spcAft>
              <a:spcPct val="35000"/>
            </a:spcAft>
            <a:buNone/>
          </a:pPr>
          <a:r>
            <a:rPr lang="es-CO" sz="1000" kern="1200" dirty="0">
              <a:latin typeface="Arial" panose="020B0604020202020204" pitchFamily="34" charset="0"/>
              <a:cs typeface="Arial" panose="020B0604020202020204" pitchFamily="34" charset="0"/>
            </a:rPr>
            <a:t>Redes Sociales, eventos y medios de comunicación </a:t>
          </a:r>
          <a:r>
            <a:rPr lang="es-CO" sz="1000" b="1" kern="1200" dirty="0">
              <a:latin typeface="Arial" panose="020B0604020202020204" pitchFamily="34" charset="0"/>
              <a:cs typeface="Arial" panose="020B0604020202020204" pitchFamily="34" charset="0"/>
            </a:rPr>
            <a:t> </a:t>
          </a:r>
          <a:r>
            <a:rPr lang="es-CO" sz="1000" b="1" kern="1200" dirty="0">
              <a:solidFill>
                <a:schemeClr val="accent6">
                  <a:lumMod val="75000"/>
                </a:schemeClr>
              </a:solidFill>
              <a:latin typeface="Arial" panose="020B0604020202020204" pitchFamily="34" charset="0"/>
              <a:cs typeface="Arial" panose="020B0604020202020204" pitchFamily="34" charset="0"/>
            </a:rPr>
            <a:t>10.414 </a:t>
          </a:r>
        </a:p>
      </dsp:txBody>
      <dsp:txXfrm>
        <a:off x="303752" y="2953897"/>
        <a:ext cx="3905245" cy="406169"/>
      </dsp:txXfrm>
    </dsp:sp>
    <dsp:sp modelId="{D2D693EE-FA7C-4423-AF46-634335AFCBD7}">
      <dsp:nvSpPr>
        <dsp:cNvPr id="0" name=""/>
        <dsp:cNvSpPr/>
      </dsp:nvSpPr>
      <dsp:spPr>
        <a:xfrm>
          <a:off x="-13786" y="2839443"/>
          <a:ext cx="635077" cy="635077"/>
        </a:xfrm>
        <a:prstGeom prst="ellipse">
          <a:avLst/>
        </a:prstGeom>
        <a:blipFill rotWithShape="0">
          <a:blip xmlns:r="http://schemas.openxmlformats.org/officeDocument/2006/relationships" r:embed="rId7"/>
          <a:srcRect/>
          <a:stretch>
            <a:fillRect l="-12000" r="-12000"/>
          </a:stretch>
        </a:blip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73338-2F92-4369-8BEA-89E44A5CC564}">
      <dsp:nvSpPr>
        <dsp:cNvPr id="0" name=""/>
        <dsp:cNvSpPr/>
      </dsp:nvSpPr>
      <dsp:spPr>
        <a:xfrm rot="10800000">
          <a:off x="687246" y="1043"/>
          <a:ext cx="3102552" cy="384829"/>
        </a:xfrm>
        <a:prstGeom prst="homePlat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9699" tIns="34290" rIns="64008" bIns="34290"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rgbClr val="0070C0"/>
              </a:solidFill>
              <a:latin typeface="Arial" panose="020B0604020202020204" pitchFamily="34" charset="0"/>
              <a:cs typeface="Arial" panose="020B0604020202020204" pitchFamily="34" charset="0"/>
            </a:rPr>
            <a:t>1.043</a:t>
          </a:r>
          <a:r>
            <a:rPr lang="es-CO" sz="900" b="1" kern="1200" dirty="0">
              <a:latin typeface="Arial" panose="020B0604020202020204" pitchFamily="34" charset="0"/>
              <a:cs typeface="Arial" panose="020B0604020202020204" pitchFamily="34" charset="0"/>
            </a:rPr>
            <a:t> </a:t>
          </a:r>
          <a:r>
            <a:rPr lang="es-CO" sz="900" kern="1200" dirty="0">
              <a:latin typeface="Arial" panose="020B0604020202020204" pitchFamily="34" charset="0"/>
              <a:cs typeface="Arial" panose="020B0604020202020204" pitchFamily="34" charset="0"/>
            </a:rPr>
            <a:t>vigilados (EAPB, ESE, IPS Públicas) con acciones de Inspección y Vigilancia en rendición de cuentas</a:t>
          </a:r>
        </a:p>
      </dsp:txBody>
      <dsp:txXfrm rot="10800000">
        <a:off x="783453" y="1043"/>
        <a:ext cx="3006345" cy="384829"/>
      </dsp:txXfrm>
    </dsp:sp>
    <dsp:sp modelId="{549C8F64-E765-40F3-AFA0-7FA252324054}">
      <dsp:nvSpPr>
        <dsp:cNvPr id="0" name=""/>
        <dsp:cNvSpPr/>
      </dsp:nvSpPr>
      <dsp:spPr>
        <a:xfrm>
          <a:off x="455021" y="38889"/>
          <a:ext cx="488840" cy="366630"/>
        </a:xfrm>
        <a:prstGeom prst="ellipse">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9CAD3E-E920-45F2-A54F-7C37264F514F}">
      <dsp:nvSpPr>
        <dsp:cNvPr id="0" name=""/>
        <dsp:cNvSpPr/>
      </dsp:nvSpPr>
      <dsp:spPr>
        <a:xfrm rot="10800000">
          <a:off x="687246" y="500746"/>
          <a:ext cx="3102552" cy="384829"/>
        </a:xfrm>
        <a:prstGeom prst="homePlate">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69699" tIns="34290" rIns="64008" bIns="34290"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rgbClr val="0070C0"/>
              </a:solidFill>
              <a:latin typeface="Arial" panose="020B0604020202020204" pitchFamily="34" charset="0"/>
              <a:cs typeface="Arial" panose="020B0604020202020204" pitchFamily="34" charset="0"/>
            </a:rPr>
            <a:t>54</a:t>
          </a:r>
          <a:r>
            <a:rPr lang="es-CO" sz="900" kern="1200" dirty="0">
              <a:latin typeface="Arial" panose="020B0604020202020204" pitchFamily="34" charset="0"/>
              <a:cs typeface="Arial" panose="020B0604020202020204" pitchFamily="34" charset="0"/>
            </a:rPr>
            <a:t> vigilados con proceso administrativo por incumplimiento de información sobre audiencia pública de rendición de cuentas</a:t>
          </a:r>
        </a:p>
      </dsp:txBody>
      <dsp:txXfrm rot="10800000">
        <a:off x="783453" y="500746"/>
        <a:ext cx="3006345" cy="384829"/>
      </dsp:txXfrm>
    </dsp:sp>
    <dsp:sp modelId="{7ED7B425-C9D2-41AB-A642-DA21D300DE24}">
      <dsp:nvSpPr>
        <dsp:cNvPr id="0" name=""/>
        <dsp:cNvSpPr/>
      </dsp:nvSpPr>
      <dsp:spPr>
        <a:xfrm>
          <a:off x="435860" y="509845"/>
          <a:ext cx="488840" cy="366630"/>
        </a:xfrm>
        <a:prstGeom prst="ellipse">
          <a:avLst/>
        </a:prstGeom>
        <a:blipFill rotWithShape="1">
          <a:blip xmlns:r="http://schemas.openxmlformats.org/officeDocument/2006/relationships" r:embed="rId2"/>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68FE7C-6480-48EB-882E-CBD1630789C6}">
      <dsp:nvSpPr>
        <dsp:cNvPr id="0" name=""/>
        <dsp:cNvSpPr/>
      </dsp:nvSpPr>
      <dsp:spPr>
        <a:xfrm rot="10800000">
          <a:off x="677526" y="1000449"/>
          <a:ext cx="3115512" cy="384829"/>
        </a:xfrm>
        <a:prstGeom prst="homePlat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69699" tIns="34290" rIns="64008" bIns="34290"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rgbClr val="0070C0"/>
              </a:solidFill>
              <a:latin typeface="Arial" panose="020B0604020202020204" pitchFamily="34" charset="0"/>
              <a:cs typeface="Arial" panose="020B0604020202020204" pitchFamily="34" charset="0"/>
            </a:rPr>
            <a:t>105</a:t>
          </a:r>
          <a:r>
            <a:rPr lang="es-CO" sz="900" kern="1200" dirty="0">
              <a:latin typeface="Arial" panose="020B0604020202020204" pitchFamily="34" charset="0"/>
              <a:cs typeface="Arial" panose="020B0604020202020204" pitchFamily="34" charset="0"/>
            </a:rPr>
            <a:t> municipios y distritos con seguimiento a conformación y funcionamiento del Comité de Participación Comunitaria en Salud- COPACOS</a:t>
          </a:r>
        </a:p>
      </dsp:txBody>
      <dsp:txXfrm rot="10800000">
        <a:off x="773733" y="1000449"/>
        <a:ext cx="3019305" cy="384829"/>
      </dsp:txXfrm>
    </dsp:sp>
    <dsp:sp modelId="{279CD78A-044B-4530-A001-E5E5B6E4CB6E}">
      <dsp:nvSpPr>
        <dsp:cNvPr id="0" name=""/>
        <dsp:cNvSpPr/>
      </dsp:nvSpPr>
      <dsp:spPr>
        <a:xfrm>
          <a:off x="413460" y="1009549"/>
          <a:ext cx="488840" cy="366630"/>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84737-143D-47F9-8D4D-B5694AAE5D37}">
      <dsp:nvSpPr>
        <dsp:cNvPr id="0" name=""/>
        <dsp:cNvSpPr/>
      </dsp:nvSpPr>
      <dsp:spPr>
        <a:xfrm rot="10800000">
          <a:off x="671399" y="1500153"/>
          <a:ext cx="3123681" cy="384829"/>
        </a:xfrm>
        <a:prstGeom prst="homePlate">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9699" tIns="34290" rIns="64008" bIns="34290"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rgbClr val="0070C0"/>
              </a:solidFill>
              <a:latin typeface="Arial" panose="020B0604020202020204" pitchFamily="34" charset="0"/>
              <a:cs typeface="Arial" panose="020B0604020202020204" pitchFamily="34" charset="0"/>
            </a:rPr>
            <a:t>906</a:t>
          </a:r>
          <a:r>
            <a:rPr lang="es-CO" sz="900" kern="1200" dirty="0">
              <a:latin typeface="Arial" panose="020B0604020202020204" pitchFamily="34" charset="0"/>
              <a:cs typeface="Arial" panose="020B0604020202020204" pitchFamily="34" charset="0"/>
            </a:rPr>
            <a:t> Empresas Sociales del Estado- ESE de primer y segundo nivel con seguimiento a la conformación y funcionamiento del Comité de ética Hospitalaria</a:t>
          </a:r>
        </a:p>
      </dsp:txBody>
      <dsp:txXfrm rot="10800000">
        <a:off x="767606" y="1500153"/>
        <a:ext cx="3027474" cy="384829"/>
      </dsp:txXfrm>
    </dsp:sp>
    <dsp:sp modelId="{D6247EBA-B2FB-4A6E-8406-A53E6EB49317}">
      <dsp:nvSpPr>
        <dsp:cNvPr id="0" name=""/>
        <dsp:cNvSpPr/>
      </dsp:nvSpPr>
      <dsp:spPr>
        <a:xfrm>
          <a:off x="459325" y="1509252"/>
          <a:ext cx="488840" cy="366630"/>
        </a:xfrm>
        <a:prstGeom prst="ellipse">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BCF22-4DD8-46F4-8007-2C51D5643646}">
      <dsp:nvSpPr>
        <dsp:cNvPr id="0" name=""/>
        <dsp:cNvSpPr/>
      </dsp:nvSpPr>
      <dsp:spPr>
        <a:xfrm rot="10800000">
          <a:off x="674488" y="2000656"/>
          <a:ext cx="3144811" cy="384829"/>
        </a:xfrm>
        <a:prstGeom prst="homePlate">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69699" tIns="34290" rIns="64008" bIns="34290"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rgbClr val="0070C0"/>
              </a:solidFill>
              <a:latin typeface="Arial" panose="020B0604020202020204" pitchFamily="34" charset="0"/>
              <a:cs typeface="Arial" panose="020B0604020202020204" pitchFamily="34" charset="0"/>
            </a:rPr>
            <a:t>36</a:t>
          </a:r>
          <a:r>
            <a:rPr lang="es-CO" sz="900" kern="1200" dirty="0">
              <a:latin typeface="Arial" panose="020B0604020202020204" pitchFamily="34" charset="0"/>
              <a:cs typeface="Arial" panose="020B0604020202020204" pitchFamily="34" charset="0"/>
            </a:rPr>
            <a:t> Entidades Territoriales Departamentales y Distritales con seguimiento a la implementación de la política de Participación Social en Salud-PPSS</a:t>
          </a:r>
        </a:p>
      </dsp:txBody>
      <dsp:txXfrm rot="10800000">
        <a:off x="770695" y="2000656"/>
        <a:ext cx="3048604" cy="384829"/>
      </dsp:txXfrm>
    </dsp:sp>
    <dsp:sp modelId="{FFBA1CB5-828F-48F8-AEA7-DD43E9E9C079}">
      <dsp:nvSpPr>
        <dsp:cNvPr id="0" name=""/>
        <dsp:cNvSpPr/>
      </dsp:nvSpPr>
      <dsp:spPr>
        <a:xfrm>
          <a:off x="463621" y="1999373"/>
          <a:ext cx="488840" cy="366630"/>
        </a:xfrm>
        <a:prstGeom prst="ellipse">
          <a:avLst/>
        </a:prstGeom>
        <a:blipFill rotWithShape="1">
          <a:blip xmlns:r="http://schemas.openxmlformats.org/officeDocument/2006/relationships" r:embed="rId5"/>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3F22DC-F1D1-4A9B-97DC-C84039E7F06F}">
      <dsp:nvSpPr>
        <dsp:cNvPr id="0" name=""/>
        <dsp:cNvSpPr/>
      </dsp:nvSpPr>
      <dsp:spPr>
        <a:xfrm rot="10800000">
          <a:off x="661243" y="2499559"/>
          <a:ext cx="3102552" cy="384829"/>
        </a:xfrm>
        <a:prstGeom prst="homePlate">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69699" tIns="34290" rIns="64008" bIns="34290"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rgbClr val="0070C0"/>
              </a:solidFill>
              <a:latin typeface="Arial" panose="020B0604020202020204" pitchFamily="34" charset="0"/>
              <a:cs typeface="Arial" panose="020B0604020202020204" pitchFamily="34" charset="0"/>
            </a:rPr>
            <a:t> 865 </a:t>
          </a:r>
          <a:r>
            <a:rPr lang="es-CO" sz="900" kern="1200" dirty="0">
              <a:latin typeface="Arial" panose="020B0604020202020204" pitchFamily="34" charset="0"/>
              <a:cs typeface="Arial" panose="020B0604020202020204" pitchFamily="34" charset="0"/>
            </a:rPr>
            <a:t> Requerimientos a ESE e IPS públicas y privadas por reporte de Asociación de Usuarios </a:t>
          </a:r>
        </a:p>
      </dsp:txBody>
      <dsp:txXfrm rot="10800000">
        <a:off x="757450" y="2499559"/>
        <a:ext cx="3006345" cy="384829"/>
      </dsp:txXfrm>
    </dsp:sp>
    <dsp:sp modelId="{0F7ECDBE-0FE7-4C1C-9385-BA09652A3D86}">
      <dsp:nvSpPr>
        <dsp:cNvPr id="0" name=""/>
        <dsp:cNvSpPr/>
      </dsp:nvSpPr>
      <dsp:spPr>
        <a:xfrm>
          <a:off x="576842" y="2499559"/>
          <a:ext cx="384829" cy="384829"/>
        </a:xfrm>
        <a:prstGeom prst="ellipse">
          <a:avLst/>
        </a:prstGeom>
        <a:blipFill rotWithShape="1">
          <a:blip xmlns:r="http://schemas.openxmlformats.org/officeDocument/2006/relationships" r:embed="rId2"/>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39368-791C-46EB-822B-1C7AF73C5873}">
      <dsp:nvSpPr>
        <dsp:cNvPr id="0" name=""/>
        <dsp:cNvSpPr/>
      </dsp:nvSpPr>
      <dsp:spPr>
        <a:xfrm>
          <a:off x="2910367" y="1892041"/>
          <a:ext cx="1452520" cy="1452520"/>
        </a:xfrm>
        <a:prstGeom prst="ellipse">
          <a:avLst/>
        </a:prstGeom>
        <a:solidFill>
          <a:srgbClr val="EFFFF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i="0" kern="1200" cap="none" spc="0" dirty="0">
              <a:ln w="0"/>
              <a:solidFill>
                <a:schemeClr val="tx1"/>
              </a:solidFill>
              <a:effectLst/>
              <a:latin typeface="Arial" panose="020B0604020202020204" pitchFamily="34" charset="0"/>
              <a:cs typeface="Arial" panose="020B0604020202020204" pitchFamily="34" charset="0"/>
            </a:rPr>
            <a:t>PRINCIPALES AUDITORÍAS REALIZADAS EN 2018</a:t>
          </a:r>
        </a:p>
      </dsp:txBody>
      <dsp:txXfrm>
        <a:off x="3123084" y="2104758"/>
        <a:ext cx="1027086" cy="1027086"/>
      </dsp:txXfrm>
    </dsp:sp>
    <dsp:sp modelId="{316CCFCE-7AC6-4029-8A4E-DE0393DFE3EB}">
      <dsp:nvSpPr>
        <dsp:cNvPr id="0" name=""/>
        <dsp:cNvSpPr/>
      </dsp:nvSpPr>
      <dsp:spPr>
        <a:xfrm rot="16200000">
          <a:off x="3417915" y="1655355"/>
          <a:ext cx="437424" cy="35947"/>
        </a:xfrm>
        <a:custGeom>
          <a:avLst/>
          <a:gdLst/>
          <a:ahLst/>
          <a:cxnLst/>
          <a:rect l="0" t="0" r="0" b="0"/>
          <a:pathLst>
            <a:path>
              <a:moveTo>
                <a:pt x="0" y="17973"/>
              </a:moveTo>
              <a:lnTo>
                <a:pt x="437424" y="17973"/>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solidFill>
              <a:schemeClr val="tx1"/>
            </a:solidFill>
            <a:effectLst/>
          </a:endParaRPr>
        </a:p>
      </dsp:txBody>
      <dsp:txXfrm>
        <a:off x="3625691" y="1662393"/>
        <a:ext cx="21871" cy="21871"/>
      </dsp:txXfrm>
    </dsp:sp>
    <dsp:sp modelId="{7A8A5A23-086F-4154-B517-2DE211315E9F}">
      <dsp:nvSpPr>
        <dsp:cNvPr id="0" name=""/>
        <dsp:cNvSpPr/>
      </dsp:nvSpPr>
      <dsp:spPr>
        <a:xfrm>
          <a:off x="2910367" y="2096"/>
          <a:ext cx="1452520" cy="1452520"/>
        </a:xfrm>
        <a:prstGeom prst="ellipse">
          <a:avLst/>
        </a:prstGeom>
        <a:solidFill>
          <a:srgbClr val="EFFFF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O" sz="900" b="1" kern="1200" cap="none" spc="0" dirty="0">
              <a:ln w="0"/>
              <a:solidFill>
                <a:schemeClr val="tx1"/>
              </a:solidFill>
              <a:effectLst/>
              <a:latin typeface="Arial" panose="020B0604020202020204" pitchFamily="34" charset="0"/>
              <a:cs typeface="Arial" panose="020B0604020202020204" pitchFamily="34" charset="0"/>
            </a:rPr>
            <a:t>ESIMED IPS </a:t>
          </a:r>
          <a:r>
            <a:rPr lang="es-CO" sz="900" b="0" kern="1200" cap="none" spc="0" dirty="0">
              <a:ln w="0"/>
              <a:solidFill>
                <a:schemeClr val="tx1"/>
              </a:solidFill>
              <a:effectLst/>
              <a:latin typeface="Arial" panose="020B0604020202020204" pitchFamily="34" charset="0"/>
              <a:cs typeface="Arial" panose="020B0604020202020204" pitchFamily="34" charset="0"/>
            </a:rPr>
            <a:t>(Medellín, Bogotá, Santa Marta)</a:t>
          </a:r>
        </a:p>
      </dsp:txBody>
      <dsp:txXfrm>
        <a:off x="3123084" y="214813"/>
        <a:ext cx="1027086" cy="1027086"/>
      </dsp:txXfrm>
    </dsp:sp>
    <dsp:sp modelId="{362F38AE-2EC3-459D-831A-7D38B4C7A5E3}">
      <dsp:nvSpPr>
        <dsp:cNvPr id="0" name=""/>
        <dsp:cNvSpPr/>
      </dsp:nvSpPr>
      <dsp:spPr>
        <a:xfrm rot="19800000">
          <a:off x="4236285" y="2127841"/>
          <a:ext cx="437424" cy="35947"/>
        </a:xfrm>
        <a:custGeom>
          <a:avLst/>
          <a:gdLst/>
          <a:ahLst/>
          <a:cxnLst/>
          <a:rect l="0" t="0" r="0" b="0"/>
          <a:pathLst>
            <a:path>
              <a:moveTo>
                <a:pt x="0" y="17973"/>
              </a:moveTo>
              <a:lnTo>
                <a:pt x="437424" y="17973"/>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solidFill>
              <a:schemeClr val="tx1"/>
            </a:solidFill>
            <a:effectLst/>
          </a:endParaRPr>
        </a:p>
      </dsp:txBody>
      <dsp:txXfrm>
        <a:off x="4444062" y="2134879"/>
        <a:ext cx="21871" cy="21871"/>
      </dsp:txXfrm>
    </dsp:sp>
    <dsp:sp modelId="{CDCE6275-8333-4B22-BA32-7A6FCB46A165}">
      <dsp:nvSpPr>
        <dsp:cNvPr id="0" name=""/>
        <dsp:cNvSpPr/>
      </dsp:nvSpPr>
      <dsp:spPr>
        <a:xfrm>
          <a:off x="4547107" y="947068"/>
          <a:ext cx="1452520" cy="1452520"/>
        </a:xfrm>
        <a:prstGeom prst="ellipse">
          <a:avLst/>
        </a:prstGeom>
        <a:solidFill>
          <a:srgbClr val="EFFFF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s-CO" sz="800" b="1" kern="1200" cap="none" spc="0" dirty="0">
              <a:ln w="0"/>
              <a:solidFill>
                <a:schemeClr val="tx1"/>
              </a:solidFill>
              <a:effectLst/>
              <a:latin typeface="Arial" panose="020B0604020202020204" pitchFamily="34" charset="0"/>
              <a:cs typeface="Arial" panose="020B0604020202020204" pitchFamily="34" charset="0"/>
            </a:rPr>
            <a:t>Departamento de la Guajira </a:t>
          </a:r>
          <a:r>
            <a:rPr lang="es-CO" sz="800" b="0" kern="1200" cap="none" spc="0" dirty="0">
              <a:ln w="0"/>
              <a:solidFill>
                <a:schemeClr val="tx1"/>
              </a:solidFill>
              <a:effectLst/>
              <a:latin typeface="Arial" panose="020B0604020202020204" pitchFamily="34" charset="0"/>
              <a:cs typeface="Arial" panose="020B0604020202020204" pitchFamily="34" charset="0"/>
            </a:rPr>
            <a:t>(Medimas EPS, AIC-EPSI, ANAS WAYUU, CAJACOPI, SALUD VIDA, NUEVA EPS, DUSAKAWI COMFAGUAJIRA)</a:t>
          </a:r>
        </a:p>
      </dsp:txBody>
      <dsp:txXfrm>
        <a:off x="4759824" y="1159785"/>
        <a:ext cx="1027086" cy="1027086"/>
      </dsp:txXfrm>
    </dsp:sp>
    <dsp:sp modelId="{F449BB1F-25BF-4BC6-9D41-8EC3CFF69519}">
      <dsp:nvSpPr>
        <dsp:cNvPr id="0" name=""/>
        <dsp:cNvSpPr/>
      </dsp:nvSpPr>
      <dsp:spPr>
        <a:xfrm rot="1800000">
          <a:off x="4236285" y="3072814"/>
          <a:ext cx="437424" cy="35947"/>
        </a:xfrm>
        <a:custGeom>
          <a:avLst/>
          <a:gdLst/>
          <a:ahLst/>
          <a:cxnLst/>
          <a:rect l="0" t="0" r="0" b="0"/>
          <a:pathLst>
            <a:path>
              <a:moveTo>
                <a:pt x="0" y="17973"/>
              </a:moveTo>
              <a:lnTo>
                <a:pt x="437424" y="17973"/>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solidFill>
              <a:schemeClr val="tx1"/>
            </a:solidFill>
            <a:effectLst/>
          </a:endParaRPr>
        </a:p>
      </dsp:txBody>
      <dsp:txXfrm>
        <a:off x="4444062" y="3079852"/>
        <a:ext cx="21871" cy="21871"/>
      </dsp:txXfrm>
    </dsp:sp>
    <dsp:sp modelId="{CDE05A97-B635-4B33-B223-FA7E4AD3C572}">
      <dsp:nvSpPr>
        <dsp:cNvPr id="0" name=""/>
        <dsp:cNvSpPr/>
      </dsp:nvSpPr>
      <dsp:spPr>
        <a:xfrm>
          <a:off x="4547107" y="2837013"/>
          <a:ext cx="1452520" cy="1452520"/>
        </a:xfrm>
        <a:prstGeom prst="ellipse">
          <a:avLst/>
        </a:prstGeom>
        <a:solidFill>
          <a:srgbClr val="EFFFF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O" sz="900" b="1" kern="1200" cap="none" spc="0" dirty="0">
              <a:ln w="0"/>
              <a:solidFill>
                <a:schemeClr val="tx1"/>
              </a:solidFill>
              <a:effectLst/>
              <a:latin typeface="Arial" panose="020B0604020202020204" pitchFamily="34" charset="0"/>
              <a:cs typeface="Arial" panose="020B0604020202020204" pitchFamily="34" charset="0"/>
            </a:rPr>
            <a:t>Departamento de San Andrés y Providencia </a:t>
          </a:r>
          <a:r>
            <a:rPr lang="es-CO" sz="900" b="0" kern="1200" cap="none" spc="0" dirty="0">
              <a:ln w="0"/>
              <a:solidFill>
                <a:schemeClr val="tx1"/>
              </a:solidFill>
              <a:effectLst/>
              <a:latin typeface="Arial" panose="020B0604020202020204" pitchFamily="34" charset="0"/>
              <a:cs typeface="Arial" panose="020B0604020202020204" pitchFamily="34" charset="0"/>
            </a:rPr>
            <a:t>(Nueva EPS, SANITAS, SALUD GLOBAL PARTNERS GC,)</a:t>
          </a:r>
        </a:p>
      </dsp:txBody>
      <dsp:txXfrm>
        <a:off x="4759824" y="3049730"/>
        <a:ext cx="1027086" cy="1027086"/>
      </dsp:txXfrm>
    </dsp:sp>
    <dsp:sp modelId="{7857BF0F-8FD9-4C87-ADDC-C9FF989BA064}">
      <dsp:nvSpPr>
        <dsp:cNvPr id="0" name=""/>
        <dsp:cNvSpPr/>
      </dsp:nvSpPr>
      <dsp:spPr>
        <a:xfrm rot="5400000">
          <a:off x="3417915" y="3545300"/>
          <a:ext cx="437424" cy="35947"/>
        </a:xfrm>
        <a:custGeom>
          <a:avLst/>
          <a:gdLst/>
          <a:ahLst/>
          <a:cxnLst/>
          <a:rect l="0" t="0" r="0" b="0"/>
          <a:pathLst>
            <a:path>
              <a:moveTo>
                <a:pt x="0" y="17973"/>
              </a:moveTo>
              <a:lnTo>
                <a:pt x="437424" y="17973"/>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solidFill>
              <a:schemeClr val="tx1"/>
            </a:solidFill>
            <a:effectLst/>
          </a:endParaRPr>
        </a:p>
      </dsp:txBody>
      <dsp:txXfrm>
        <a:off x="3625691" y="3552338"/>
        <a:ext cx="21871" cy="21871"/>
      </dsp:txXfrm>
    </dsp:sp>
    <dsp:sp modelId="{85677B37-2C27-4472-B5B9-5C9B3C44CD3C}">
      <dsp:nvSpPr>
        <dsp:cNvPr id="0" name=""/>
        <dsp:cNvSpPr/>
      </dsp:nvSpPr>
      <dsp:spPr>
        <a:xfrm>
          <a:off x="2910367" y="3781986"/>
          <a:ext cx="1452520" cy="1452520"/>
        </a:xfrm>
        <a:prstGeom prst="ellipse">
          <a:avLst/>
        </a:prstGeom>
        <a:solidFill>
          <a:srgbClr val="EFFFF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O" sz="900" b="1" kern="1200" cap="none" spc="0" dirty="0">
              <a:ln w="0"/>
              <a:solidFill>
                <a:schemeClr val="tx1"/>
              </a:solidFill>
              <a:effectLst/>
              <a:latin typeface="Arial" panose="020B0604020202020204" pitchFamily="34" charset="0"/>
              <a:cs typeface="Arial" panose="020B0604020202020204" pitchFamily="34" charset="0"/>
            </a:rPr>
            <a:t>Auditorías a Planes de Reorganización </a:t>
          </a:r>
          <a:r>
            <a:rPr lang="es-CO" sz="900" b="0" kern="1200" cap="none" spc="0" dirty="0">
              <a:ln w="0"/>
              <a:solidFill>
                <a:schemeClr val="tx1"/>
              </a:solidFill>
              <a:effectLst/>
              <a:latin typeface="Arial" panose="020B0604020202020204" pitchFamily="34" charset="0"/>
              <a:cs typeface="Arial" panose="020B0604020202020204" pitchFamily="34" charset="0"/>
            </a:rPr>
            <a:t>(COOSALUD EPS Y ASMET SALUD EPS</a:t>
          </a:r>
        </a:p>
      </dsp:txBody>
      <dsp:txXfrm>
        <a:off x="3123084" y="3994703"/>
        <a:ext cx="1027086" cy="1027086"/>
      </dsp:txXfrm>
    </dsp:sp>
    <dsp:sp modelId="{A32C2A44-23DD-4EC3-BBFA-A6644B1D568D}">
      <dsp:nvSpPr>
        <dsp:cNvPr id="0" name=""/>
        <dsp:cNvSpPr/>
      </dsp:nvSpPr>
      <dsp:spPr>
        <a:xfrm rot="9000000">
          <a:off x="2599545" y="3072814"/>
          <a:ext cx="437424" cy="35947"/>
        </a:xfrm>
        <a:custGeom>
          <a:avLst/>
          <a:gdLst/>
          <a:ahLst/>
          <a:cxnLst/>
          <a:rect l="0" t="0" r="0" b="0"/>
          <a:pathLst>
            <a:path>
              <a:moveTo>
                <a:pt x="0" y="17973"/>
              </a:moveTo>
              <a:lnTo>
                <a:pt x="437424" y="17973"/>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solidFill>
              <a:schemeClr val="tx1"/>
            </a:solidFill>
            <a:effectLst/>
          </a:endParaRPr>
        </a:p>
      </dsp:txBody>
      <dsp:txXfrm rot="10800000">
        <a:off x="2807321" y="3079852"/>
        <a:ext cx="21871" cy="21871"/>
      </dsp:txXfrm>
    </dsp:sp>
    <dsp:sp modelId="{26C54BA7-43E4-4925-A4FA-7012C7FAABEA}">
      <dsp:nvSpPr>
        <dsp:cNvPr id="0" name=""/>
        <dsp:cNvSpPr/>
      </dsp:nvSpPr>
      <dsp:spPr>
        <a:xfrm>
          <a:off x="1273627" y="2837013"/>
          <a:ext cx="1452520" cy="1452520"/>
        </a:xfrm>
        <a:prstGeom prst="ellipse">
          <a:avLst/>
        </a:prstGeom>
        <a:solidFill>
          <a:srgbClr val="EFFFF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O" sz="900" b="1" kern="1200" cap="none" spc="0" dirty="0">
              <a:ln w="0"/>
              <a:solidFill>
                <a:schemeClr val="tx1"/>
              </a:solidFill>
              <a:effectLst/>
              <a:latin typeface="Arial" panose="020B0604020202020204" pitchFamily="34" charset="0"/>
              <a:cs typeface="Arial" panose="020B0604020202020204" pitchFamily="34" charset="0"/>
            </a:rPr>
            <a:t>Departamento del Chocó </a:t>
          </a:r>
          <a:r>
            <a:rPr lang="es-CO" sz="900" b="0" kern="1200" cap="none" spc="0" dirty="0">
              <a:ln w="0"/>
              <a:solidFill>
                <a:schemeClr val="tx1"/>
              </a:solidFill>
              <a:effectLst/>
              <a:latin typeface="Arial" panose="020B0604020202020204" pitchFamily="34" charset="0"/>
              <a:cs typeface="Arial" panose="020B0604020202020204" pitchFamily="34" charset="0"/>
            </a:rPr>
            <a:t>(Secretaría de Salud) </a:t>
          </a:r>
        </a:p>
      </dsp:txBody>
      <dsp:txXfrm>
        <a:off x="1486344" y="3049730"/>
        <a:ext cx="1027086" cy="1027086"/>
      </dsp:txXfrm>
    </dsp:sp>
    <dsp:sp modelId="{C90EC3D8-E79C-4B69-B15C-5BAED48F14C5}">
      <dsp:nvSpPr>
        <dsp:cNvPr id="0" name=""/>
        <dsp:cNvSpPr/>
      </dsp:nvSpPr>
      <dsp:spPr>
        <a:xfrm rot="12600000">
          <a:off x="2599545" y="2127841"/>
          <a:ext cx="437424" cy="35947"/>
        </a:xfrm>
        <a:custGeom>
          <a:avLst/>
          <a:gdLst/>
          <a:ahLst/>
          <a:cxnLst/>
          <a:rect l="0" t="0" r="0" b="0"/>
          <a:pathLst>
            <a:path>
              <a:moveTo>
                <a:pt x="0" y="17973"/>
              </a:moveTo>
              <a:lnTo>
                <a:pt x="437424" y="17973"/>
              </a:lnTo>
            </a:path>
          </a:pathLst>
        </a:custGeom>
        <a:noFill/>
        <a:ln w="12700" cap="flat" cmpd="sng" algn="ctr">
          <a:solidFill>
            <a:srgbClr val="00B05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dirty="0">
            <a:solidFill>
              <a:schemeClr val="tx1"/>
            </a:solidFill>
            <a:effectLst/>
          </a:endParaRPr>
        </a:p>
      </dsp:txBody>
      <dsp:txXfrm rot="10800000">
        <a:off x="2807321" y="2134879"/>
        <a:ext cx="21871" cy="21871"/>
      </dsp:txXfrm>
    </dsp:sp>
    <dsp:sp modelId="{4F207E39-A829-4629-8AF9-E01C5731D10E}">
      <dsp:nvSpPr>
        <dsp:cNvPr id="0" name=""/>
        <dsp:cNvSpPr/>
      </dsp:nvSpPr>
      <dsp:spPr>
        <a:xfrm>
          <a:off x="1273627" y="947068"/>
          <a:ext cx="1452520" cy="1452520"/>
        </a:xfrm>
        <a:prstGeom prst="ellipse">
          <a:avLst/>
        </a:prstGeom>
        <a:solidFill>
          <a:srgbClr val="EFFFF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O" sz="900" b="1" kern="1200" cap="none" spc="0" dirty="0">
              <a:ln w="0"/>
              <a:solidFill>
                <a:schemeClr val="tx1"/>
              </a:solidFill>
              <a:effectLst/>
              <a:latin typeface="Arial" panose="020B0604020202020204" pitchFamily="34" charset="0"/>
              <a:cs typeface="Arial" panose="020B0604020202020204" pitchFamily="34" charset="0"/>
            </a:rPr>
            <a:t>Distrito de Buenaventura </a:t>
          </a:r>
          <a:r>
            <a:rPr lang="es-CO" sz="900" b="0" kern="1200" cap="none" spc="0" dirty="0">
              <a:ln w="0"/>
              <a:solidFill>
                <a:schemeClr val="tx1"/>
              </a:solidFill>
              <a:effectLst/>
              <a:latin typeface="Arial" panose="020B0604020202020204" pitchFamily="34" charset="0"/>
              <a:cs typeface="Arial" panose="020B0604020202020204" pitchFamily="34" charset="0"/>
            </a:rPr>
            <a:t>(Auditoría por emergencia sanitaria)</a:t>
          </a:r>
        </a:p>
      </dsp:txBody>
      <dsp:txXfrm>
        <a:off x="1486344" y="1159785"/>
        <a:ext cx="1027086" cy="1027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BDC5E-FF92-4165-A603-15415B692F6B}">
      <dsp:nvSpPr>
        <dsp:cNvPr id="0" name=""/>
        <dsp:cNvSpPr/>
      </dsp:nvSpPr>
      <dsp:spPr>
        <a:xfrm>
          <a:off x="2213267" y="1378290"/>
          <a:ext cx="982500" cy="982500"/>
        </a:xfrm>
        <a:prstGeom prst="ellipse">
          <a:avLst/>
        </a:prstGeom>
        <a:blipFill rotWithShape="0">
          <a:blip xmlns:r="http://schemas.openxmlformats.org/officeDocument/2006/relationships"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2357151" y="1522174"/>
        <a:ext cx="694732" cy="694732"/>
      </dsp:txXfrm>
    </dsp:sp>
    <dsp:sp modelId="{F48444FB-4018-4B69-96EC-76C6DB273037}">
      <dsp:nvSpPr>
        <dsp:cNvPr id="0" name=""/>
        <dsp:cNvSpPr/>
      </dsp:nvSpPr>
      <dsp:spPr>
        <a:xfrm rot="16200000">
          <a:off x="2600080" y="1020127"/>
          <a:ext cx="208873" cy="33405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a:off x="2631411" y="1118268"/>
        <a:ext cx="146211" cy="200430"/>
      </dsp:txXfrm>
    </dsp:sp>
    <dsp:sp modelId="{9D770BA3-67C4-4C35-8208-622D4551E305}">
      <dsp:nvSpPr>
        <dsp:cNvPr id="0" name=""/>
        <dsp:cNvSpPr/>
      </dsp:nvSpPr>
      <dsp:spPr>
        <a:xfrm>
          <a:off x="2213267" y="1690"/>
          <a:ext cx="982500" cy="982500"/>
        </a:xfrm>
        <a:prstGeom prst="ellipse">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2357151" y="145574"/>
        <a:ext cx="694732" cy="694732"/>
      </dsp:txXfrm>
    </dsp:sp>
    <dsp:sp modelId="{3972B46D-B25F-4B7D-B098-2A3741A3E27E}">
      <dsp:nvSpPr>
        <dsp:cNvPr id="0" name=""/>
        <dsp:cNvSpPr/>
      </dsp:nvSpPr>
      <dsp:spPr>
        <a:xfrm>
          <a:off x="3282469" y="1702515"/>
          <a:ext cx="208873" cy="33405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a:off x="3282469" y="1769325"/>
        <a:ext cx="146211" cy="200430"/>
      </dsp:txXfrm>
    </dsp:sp>
    <dsp:sp modelId="{43C7AFF4-9815-4376-9EF6-A9712C8564D3}">
      <dsp:nvSpPr>
        <dsp:cNvPr id="0" name=""/>
        <dsp:cNvSpPr/>
      </dsp:nvSpPr>
      <dsp:spPr>
        <a:xfrm>
          <a:off x="3589867" y="1378290"/>
          <a:ext cx="982500" cy="982500"/>
        </a:xfrm>
        <a:prstGeom prst="ellipse">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3733751" y="1522174"/>
        <a:ext cx="694732" cy="694732"/>
      </dsp:txXfrm>
    </dsp:sp>
    <dsp:sp modelId="{921C658A-7463-467E-873D-B048330FE7E5}">
      <dsp:nvSpPr>
        <dsp:cNvPr id="0" name=""/>
        <dsp:cNvSpPr/>
      </dsp:nvSpPr>
      <dsp:spPr>
        <a:xfrm rot="5400000">
          <a:off x="2600080" y="2384904"/>
          <a:ext cx="208873" cy="33405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a:off x="2631411" y="2420383"/>
        <a:ext cx="146211" cy="200430"/>
      </dsp:txXfrm>
    </dsp:sp>
    <dsp:sp modelId="{A5BF6710-D63E-48E9-BB54-813E3CAA990C}">
      <dsp:nvSpPr>
        <dsp:cNvPr id="0" name=""/>
        <dsp:cNvSpPr/>
      </dsp:nvSpPr>
      <dsp:spPr>
        <a:xfrm>
          <a:off x="2213267" y="2754891"/>
          <a:ext cx="982500" cy="982500"/>
        </a:xfrm>
        <a:prstGeom prst="ellipse">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2357151" y="2898775"/>
        <a:ext cx="694732" cy="694732"/>
      </dsp:txXfrm>
    </dsp:sp>
    <dsp:sp modelId="{CA77AA5F-A694-4CD9-871D-0B1EC118A1FE}">
      <dsp:nvSpPr>
        <dsp:cNvPr id="0" name=""/>
        <dsp:cNvSpPr/>
      </dsp:nvSpPr>
      <dsp:spPr>
        <a:xfrm rot="10800000">
          <a:off x="1917692" y="1702515"/>
          <a:ext cx="208873" cy="33405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rot="10800000">
        <a:off x="1980354" y="1769325"/>
        <a:ext cx="146211" cy="200430"/>
      </dsp:txXfrm>
    </dsp:sp>
    <dsp:sp modelId="{A84941FF-FB57-4ABA-8B4B-CCB14E607A74}">
      <dsp:nvSpPr>
        <dsp:cNvPr id="0" name=""/>
        <dsp:cNvSpPr/>
      </dsp:nvSpPr>
      <dsp:spPr>
        <a:xfrm>
          <a:off x="836666" y="1378290"/>
          <a:ext cx="982500" cy="982500"/>
        </a:xfrm>
        <a:prstGeom prst="ellipse">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980550" y="1522174"/>
        <a:ext cx="694732" cy="694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BDC5E-FF92-4165-A603-15415B692F6B}">
      <dsp:nvSpPr>
        <dsp:cNvPr id="0" name=""/>
        <dsp:cNvSpPr/>
      </dsp:nvSpPr>
      <dsp:spPr>
        <a:xfrm>
          <a:off x="2213267" y="1378290"/>
          <a:ext cx="982500" cy="982500"/>
        </a:xfrm>
        <a:prstGeom prst="ellipse">
          <a:avLst/>
        </a:prstGeom>
        <a:blipFill rotWithShape="0">
          <a:blip xmlns:r="http://schemas.openxmlformats.org/officeDocument/2006/relationships" r:embed="rId1" cstate="print">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2357151" y="1522174"/>
        <a:ext cx="694732" cy="694732"/>
      </dsp:txXfrm>
    </dsp:sp>
    <dsp:sp modelId="{F48444FB-4018-4B69-96EC-76C6DB273037}">
      <dsp:nvSpPr>
        <dsp:cNvPr id="0" name=""/>
        <dsp:cNvSpPr/>
      </dsp:nvSpPr>
      <dsp:spPr>
        <a:xfrm rot="16200000">
          <a:off x="2600080" y="1020127"/>
          <a:ext cx="208873" cy="33405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a:off x="2631411" y="1118268"/>
        <a:ext cx="146211" cy="200430"/>
      </dsp:txXfrm>
    </dsp:sp>
    <dsp:sp modelId="{9D770BA3-67C4-4C35-8208-622D4551E305}">
      <dsp:nvSpPr>
        <dsp:cNvPr id="0" name=""/>
        <dsp:cNvSpPr/>
      </dsp:nvSpPr>
      <dsp:spPr>
        <a:xfrm>
          <a:off x="2213267" y="1690"/>
          <a:ext cx="982500" cy="982500"/>
        </a:xfrm>
        <a:prstGeom prst="ellipse">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2357151" y="145574"/>
        <a:ext cx="694732" cy="694732"/>
      </dsp:txXfrm>
    </dsp:sp>
    <dsp:sp modelId="{3972B46D-B25F-4B7D-B098-2A3741A3E27E}">
      <dsp:nvSpPr>
        <dsp:cNvPr id="0" name=""/>
        <dsp:cNvSpPr/>
      </dsp:nvSpPr>
      <dsp:spPr>
        <a:xfrm>
          <a:off x="3282469" y="1702515"/>
          <a:ext cx="208873" cy="33405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a:off x="3282469" y="1769325"/>
        <a:ext cx="146211" cy="200430"/>
      </dsp:txXfrm>
    </dsp:sp>
    <dsp:sp modelId="{43C7AFF4-9815-4376-9EF6-A9712C8564D3}">
      <dsp:nvSpPr>
        <dsp:cNvPr id="0" name=""/>
        <dsp:cNvSpPr/>
      </dsp:nvSpPr>
      <dsp:spPr>
        <a:xfrm>
          <a:off x="3589867" y="1378290"/>
          <a:ext cx="982500" cy="982500"/>
        </a:xfrm>
        <a:prstGeom prst="ellipse">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3733751" y="1522174"/>
        <a:ext cx="694732" cy="694732"/>
      </dsp:txXfrm>
    </dsp:sp>
    <dsp:sp modelId="{921C658A-7463-467E-873D-B048330FE7E5}">
      <dsp:nvSpPr>
        <dsp:cNvPr id="0" name=""/>
        <dsp:cNvSpPr/>
      </dsp:nvSpPr>
      <dsp:spPr>
        <a:xfrm rot="5400000">
          <a:off x="2600080" y="2384904"/>
          <a:ext cx="208873" cy="33405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a:off x="2631411" y="2420383"/>
        <a:ext cx="146211" cy="200430"/>
      </dsp:txXfrm>
    </dsp:sp>
    <dsp:sp modelId="{A5BF6710-D63E-48E9-BB54-813E3CAA990C}">
      <dsp:nvSpPr>
        <dsp:cNvPr id="0" name=""/>
        <dsp:cNvSpPr/>
      </dsp:nvSpPr>
      <dsp:spPr>
        <a:xfrm>
          <a:off x="2213267" y="2754891"/>
          <a:ext cx="982500" cy="982500"/>
        </a:xfrm>
        <a:prstGeom prst="ellipse">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2357151" y="2898775"/>
        <a:ext cx="694732" cy="694732"/>
      </dsp:txXfrm>
    </dsp:sp>
    <dsp:sp modelId="{CA77AA5F-A694-4CD9-871D-0B1EC118A1FE}">
      <dsp:nvSpPr>
        <dsp:cNvPr id="0" name=""/>
        <dsp:cNvSpPr/>
      </dsp:nvSpPr>
      <dsp:spPr>
        <a:xfrm rot="10800000">
          <a:off x="1917692" y="1702515"/>
          <a:ext cx="208873" cy="334050"/>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dirty="0"/>
        </a:p>
      </dsp:txBody>
      <dsp:txXfrm rot="10800000">
        <a:off x="1980354" y="1769325"/>
        <a:ext cx="146211" cy="200430"/>
      </dsp:txXfrm>
    </dsp:sp>
    <dsp:sp modelId="{A84941FF-FB57-4ABA-8B4B-CCB14E607A74}">
      <dsp:nvSpPr>
        <dsp:cNvPr id="0" name=""/>
        <dsp:cNvSpPr/>
      </dsp:nvSpPr>
      <dsp:spPr>
        <a:xfrm>
          <a:off x="836666" y="1378290"/>
          <a:ext cx="982500" cy="982500"/>
        </a:xfrm>
        <a:prstGeom prst="ellipse">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s-CO" sz="4200" kern="1200" dirty="0"/>
        </a:p>
      </dsp:txBody>
      <dsp:txXfrm>
        <a:off x="980550" y="1522174"/>
        <a:ext cx="694732" cy="694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16094-0DF1-4B79-B99A-91F40FDA74EA}">
      <dsp:nvSpPr>
        <dsp:cNvPr id="0" name=""/>
        <dsp:cNvSpPr/>
      </dsp:nvSpPr>
      <dsp:spPr>
        <a:xfrm>
          <a:off x="-4996646" y="-765569"/>
          <a:ext cx="5950731" cy="5950731"/>
        </a:xfrm>
        <a:prstGeom prst="blockArc">
          <a:avLst>
            <a:gd name="adj1" fmla="val 18900000"/>
            <a:gd name="adj2" fmla="val 2700000"/>
            <a:gd name="adj3" fmla="val 363"/>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8BFFCB-11B7-4E09-ACEA-206ED29F04F0}">
      <dsp:nvSpPr>
        <dsp:cNvPr id="0" name=""/>
        <dsp:cNvSpPr/>
      </dsp:nvSpPr>
      <dsp:spPr>
        <a:xfrm>
          <a:off x="613626" y="441959"/>
          <a:ext cx="8351733" cy="883918"/>
        </a:xfrm>
        <a:prstGeom prst="rect">
          <a:avLst/>
        </a:prstGeom>
        <a:solidFill>
          <a:srgbClr val="139A9D">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1610" tIns="27940" rIns="27940" bIns="27940" numCol="1" spcCol="1270" anchor="ctr" anchorCtr="0">
          <a:noAutofit/>
        </a:bodyPr>
        <a:lstStyle/>
        <a:p>
          <a:pPr marL="0" lvl="0" indent="0" algn="l"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BIENESTAR SOCIAL Y ESTÍMULOS.</a:t>
          </a:r>
        </a:p>
        <a:p>
          <a:pPr marL="0" lvl="0" indent="0" algn="l" defTabSz="488950">
            <a:lnSpc>
              <a:spcPct val="90000"/>
            </a:lnSpc>
            <a:spcBef>
              <a:spcPct val="0"/>
            </a:spcBef>
            <a:spcAft>
              <a:spcPct val="35000"/>
            </a:spcAft>
            <a:buNone/>
          </a:pPr>
          <a:r>
            <a:rPr lang="es-CO" sz="1100" kern="1200" dirty="0">
              <a:solidFill>
                <a:schemeClr val="tx1"/>
              </a:solidFill>
              <a:latin typeface="Arial" panose="020B0604020202020204" pitchFamily="34" charset="0"/>
              <a:cs typeface="Arial" panose="020B0604020202020204" pitchFamily="34" charset="0"/>
            </a:rPr>
            <a:t>En el mejoramiento de la calidad de vida de los funcionarios, se invirtieron en el año 2018,</a:t>
          </a:r>
          <a:r>
            <a:rPr lang="es-ES" sz="1100" kern="1200" dirty="0">
              <a:solidFill>
                <a:schemeClr val="tx1"/>
              </a:solidFill>
              <a:latin typeface="Arial" panose="020B0604020202020204" pitchFamily="34" charset="0"/>
              <a:cs typeface="Arial" panose="020B0604020202020204" pitchFamily="34" charset="0"/>
            </a:rPr>
            <a:t> $212.420.244; En el año 2019, se ejecutan </a:t>
          </a:r>
          <a:r>
            <a:rPr lang="es-ES" sz="1100" b="1" kern="1200" dirty="0">
              <a:solidFill>
                <a:schemeClr val="tx1"/>
              </a:solidFill>
              <a:latin typeface="Arial" panose="020B0604020202020204" pitchFamily="34" charset="0"/>
              <a:cs typeface="Arial" panose="020B0604020202020204" pitchFamily="34" charset="0"/>
            </a:rPr>
            <a:t>$171.000.000</a:t>
          </a:r>
          <a:endParaRPr lang="es-CO" sz="1100" b="1" kern="1200" dirty="0">
            <a:solidFill>
              <a:schemeClr val="tx1"/>
            </a:solidFill>
            <a:latin typeface="Arial" panose="020B0604020202020204" pitchFamily="34" charset="0"/>
            <a:cs typeface="Arial" panose="020B0604020202020204" pitchFamily="34" charset="0"/>
          </a:endParaRPr>
        </a:p>
      </dsp:txBody>
      <dsp:txXfrm>
        <a:off x="613626" y="441959"/>
        <a:ext cx="8351733" cy="883918"/>
      </dsp:txXfrm>
    </dsp:sp>
    <dsp:sp modelId="{E3A615EE-74BC-4472-B791-C409BFEF81C4}">
      <dsp:nvSpPr>
        <dsp:cNvPr id="0" name=""/>
        <dsp:cNvSpPr/>
      </dsp:nvSpPr>
      <dsp:spPr>
        <a:xfrm>
          <a:off x="61177" y="331469"/>
          <a:ext cx="1104898" cy="1104898"/>
        </a:xfrm>
        <a:prstGeom prst="ellipse">
          <a:avLst/>
        </a:prstGeom>
        <a:solidFill>
          <a:schemeClr val="lt1">
            <a:hueOff val="0"/>
            <a:satOff val="0"/>
            <a:lumOff val="0"/>
            <a:alphaOff val="0"/>
          </a:schemeClr>
        </a:solidFill>
        <a:ln w="12700" cap="flat" cmpd="sng" algn="ctr">
          <a:solidFill>
            <a:srgbClr val="139A9D">
              <a:alpha val="90000"/>
            </a:srgbClr>
          </a:solidFill>
          <a:prstDash val="solid"/>
          <a:miter lim="800000"/>
        </a:ln>
        <a:effectLst/>
      </dsp:spPr>
      <dsp:style>
        <a:lnRef idx="2">
          <a:scrgbClr r="0" g="0" b="0"/>
        </a:lnRef>
        <a:fillRef idx="1">
          <a:scrgbClr r="0" g="0" b="0"/>
        </a:fillRef>
        <a:effectRef idx="0">
          <a:scrgbClr r="0" g="0" b="0"/>
        </a:effectRef>
        <a:fontRef idx="minor"/>
      </dsp:style>
    </dsp:sp>
    <dsp:sp modelId="{5286EC12-5C34-423F-8441-81B8D1710A4A}">
      <dsp:nvSpPr>
        <dsp:cNvPr id="0" name=""/>
        <dsp:cNvSpPr/>
      </dsp:nvSpPr>
      <dsp:spPr>
        <a:xfrm>
          <a:off x="934931" y="1767836"/>
          <a:ext cx="8030428" cy="883918"/>
        </a:xfrm>
        <a:prstGeom prst="rect">
          <a:avLst/>
        </a:prstGeom>
        <a:solidFill>
          <a:srgbClr val="8BEFF1">
            <a:alpha val="6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1610" tIns="27940" rIns="27940" bIns="27940" numCol="1" spcCol="1270" anchor="ctr" anchorCtr="0">
          <a:noAutofit/>
        </a:bodyPr>
        <a:lstStyle/>
        <a:p>
          <a:pPr marL="0" lvl="0" indent="0" algn="l"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FORTALECIMIENTO DE COMPETENCIAS (CAPACITACIÓN).</a:t>
          </a:r>
        </a:p>
        <a:p>
          <a:pPr marL="0" lvl="0" indent="0" algn="l" defTabSz="488950">
            <a:lnSpc>
              <a:spcPct val="90000"/>
            </a:lnSpc>
            <a:spcBef>
              <a:spcPct val="0"/>
            </a:spcBef>
            <a:spcAft>
              <a:spcPct val="35000"/>
            </a:spcAft>
            <a:buNone/>
          </a:pPr>
          <a:r>
            <a:rPr lang="es-CO" sz="1100" kern="1200" dirty="0">
              <a:solidFill>
                <a:schemeClr val="tx1"/>
              </a:solidFill>
              <a:latin typeface="Arial" panose="020B0604020202020204" pitchFamily="34" charset="0"/>
              <a:cs typeface="Arial" panose="020B0604020202020204" pitchFamily="34" charset="0"/>
            </a:rPr>
            <a:t>En el año 2018, se invirtieron en diferentes frentes de capacitación </a:t>
          </a:r>
          <a:r>
            <a:rPr lang="es-ES" sz="1100" kern="1200" dirty="0">
              <a:solidFill>
                <a:schemeClr val="tx1"/>
              </a:solidFill>
              <a:latin typeface="Arial" panose="020B0604020202020204" pitchFamily="34" charset="0"/>
              <a:cs typeface="Arial" panose="020B0604020202020204" pitchFamily="34" charset="0"/>
            </a:rPr>
            <a:t>$668.869.320; para el año 2019, se invierten recursos por </a:t>
          </a:r>
          <a:r>
            <a:rPr lang="es-ES" sz="1100" b="1" kern="1200" dirty="0">
              <a:solidFill>
                <a:schemeClr val="tx1"/>
              </a:solidFill>
              <a:latin typeface="Arial" panose="020B0604020202020204" pitchFamily="34" charset="0"/>
              <a:cs typeface="Arial" panose="020B0604020202020204" pitchFamily="34" charset="0"/>
            </a:rPr>
            <a:t>$ 505.641.936 </a:t>
          </a:r>
          <a:endParaRPr lang="es-CO" sz="1100" b="1" kern="1200" dirty="0">
            <a:solidFill>
              <a:schemeClr val="tx1"/>
            </a:solidFill>
            <a:latin typeface="Arial" panose="020B0604020202020204" pitchFamily="34" charset="0"/>
            <a:cs typeface="Arial" panose="020B0604020202020204" pitchFamily="34" charset="0"/>
          </a:endParaRPr>
        </a:p>
      </dsp:txBody>
      <dsp:txXfrm>
        <a:off x="934931" y="1767836"/>
        <a:ext cx="8030428" cy="883918"/>
      </dsp:txXfrm>
    </dsp:sp>
    <dsp:sp modelId="{2164096A-B60F-475C-B2A1-EFECA67FF655}">
      <dsp:nvSpPr>
        <dsp:cNvPr id="0" name=""/>
        <dsp:cNvSpPr/>
      </dsp:nvSpPr>
      <dsp:spPr>
        <a:xfrm>
          <a:off x="382482" y="1657347"/>
          <a:ext cx="1104898" cy="1104898"/>
        </a:xfrm>
        <a:prstGeom prst="ellipse">
          <a:avLst/>
        </a:prstGeom>
        <a:solidFill>
          <a:schemeClr val="lt1">
            <a:hueOff val="0"/>
            <a:satOff val="0"/>
            <a:lumOff val="0"/>
            <a:alphaOff val="0"/>
          </a:schemeClr>
        </a:solidFill>
        <a:ln w="12700" cap="flat" cmpd="sng" algn="ctr">
          <a:solidFill>
            <a:srgbClr val="139A9D">
              <a:alpha val="70000"/>
            </a:srgbClr>
          </a:solidFill>
          <a:prstDash val="solid"/>
          <a:miter lim="800000"/>
        </a:ln>
        <a:effectLst/>
      </dsp:spPr>
      <dsp:style>
        <a:lnRef idx="2">
          <a:scrgbClr r="0" g="0" b="0"/>
        </a:lnRef>
        <a:fillRef idx="1">
          <a:scrgbClr r="0" g="0" b="0"/>
        </a:fillRef>
        <a:effectRef idx="0">
          <a:scrgbClr r="0" g="0" b="0"/>
        </a:effectRef>
        <a:fontRef idx="minor"/>
      </dsp:style>
    </dsp:sp>
    <dsp:sp modelId="{0E0B590A-B960-4E8D-B0D2-3EFC7E3107F3}">
      <dsp:nvSpPr>
        <dsp:cNvPr id="0" name=""/>
        <dsp:cNvSpPr/>
      </dsp:nvSpPr>
      <dsp:spPr>
        <a:xfrm>
          <a:off x="613626" y="3093714"/>
          <a:ext cx="8351733" cy="883918"/>
        </a:xfrm>
        <a:prstGeom prst="rect">
          <a:avLst/>
        </a:prstGeom>
        <a:solidFill>
          <a:srgbClr val="E4FBFC">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1610" tIns="27940" rIns="27940" bIns="27940" numCol="1" spcCol="1270" anchor="ctr" anchorCtr="0">
          <a:noAutofit/>
        </a:bodyPr>
        <a:lstStyle/>
        <a:p>
          <a:pPr marL="0" lvl="0" indent="0" algn="l"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SEGURIDAD Y SALUD EN EL TRABAJO</a:t>
          </a:r>
          <a:r>
            <a:rPr lang="es-CO" sz="1100" kern="1200" dirty="0">
              <a:solidFill>
                <a:schemeClr val="tx1"/>
              </a:solidFill>
              <a:latin typeface="Arial" panose="020B0604020202020204" pitchFamily="34" charset="0"/>
              <a:cs typeface="Arial" panose="020B0604020202020204" pitchFamily="34" charset="0"/>
            </a:rPr>
            <a:t>.</a:t>
          </a:r>
        </a:p>
        <a:p>
          <a:pPr marL="0" lvl="0" indent="0" algn="l" defTabSz="488950">
            <a:lnSpc>
              <a:spcPct val="90000"/>
            </a:lnSpc>
            <a:spcBef>
              <a:spcPct val="0"/>
            </a:spcBef>
            <a:spcAft>
              <a:spcPct val="35000"/>
            </a:spcAft>
            <a:buNone/>
          </a:pPr>
          <a:r>
            <a:rPr lang="es-CO" sz="1100" kern="1200" dirty="0">
              <a:solidFill>
                <a:schemeClr val="tx1"/>
              </a:solidFill>
              <a:latin typeface="Arial" panose="020B0604020202020204" pitchFamily="34" charset="0"/>
              <a:cs typeface="Arial" panose="020B0604020202020204" pitchFamily="34" charset="0"/>
            </a:rPr>
            <a:t>Año 2018: </a:t>
          </a:r>
          <a:r>
            <a:rPr lang="es-ES" sz="1100" kern="1200" dirty="0">
              <a:solidFill>
                <a:schemeClr val="tx1"/>
              </a:solidFill>
              <a:latin typeface="Arial" panose="020B0604020202020204" pitchFamily="34" charset="0"/>
              <a:cs typeface="Arial" panose="020B0604020202020204" pitchFamily="34" charset="0"/>
            </a:rPr>
            <a:t>mantuvo la certificación en cumplimiento de los requisitos de la norma de calidad-OHSAS 18001; </a:t>
          </a:r>
        </a:p>
        <a:p>
          <a:pPr marL="0" lvl="0" indent="0" algn="l" defTabSz="488950">
            <a:lnSpc>
              <a:spcPct val="90000"/>
            </a:lnSpc>
            <a:spcBef>
              <a:spcPct val="0"/>
            </a:spcBef>
            <a:spcAft>
              <a:spcPct val="35000"/>
            </a:spcAft>
            <a:buNone/>
          </a:pPr>
          <a:r>
            <a:rPr lang="es-ES" sz="1100" kern="1200" dirty="0">
              <a:solidFill>
                <a:schemeClr val="tx1"/>
              </a:solidFill>
              <a:latin typeface="Arial" panose="020B0604020202020204" pitchFamily="34" charset="0"/>
              <a:cs typeface="Arial" panose="020B0604020202020204" pitchFamily="34" charset="0"/>
            </a:rPr>
            <a:t>En el año 2019, Se ejecuta presupuesto por </a:t>
          </a:r>
          <a:r>
            <a:rPr lang="es-ES" sz="1100" b="1" kern="1200" dirty="0">
              <a:solidFill>
                <a:schemeClr val="tx1"/>
              </a:solidFill>
              <a:latin typeface="Arial" panose="020B0604020202020204" pitchFamily="34" charset="0"/>
              <a:cs typeface="Arial" panose="020B0604020202020204" pitchFamily="34" charset="0"/>
            </a:rPr>
            <a:t>$110.003.500 </a:t>
          </a:r>
          <a:r>
            <a:rPr lang="es-ES" sz="1100" kern="1200" dirty="0">
              <a:solidFill>
                <a:schemeClr val="tx1"/>
              </a:solidFill>
              <a:latin typeface="Arial" panose="020B0604020202020204" pitchFamily="34" charset="0"/>
              <a:cs typeface="Arial" panose="020B0604020202020204" pitchFamily="34" charset="0"/>
            </a:rPr>
            <a:t>para servicios médicos y área protegida en salud</a:t>
          </a:r>
          <a:endParaRPr lang="es-CO" sz="1100" kern="1200" dirty="0">
            <a:solidFill>
              <a:schemeClr val="tx1"/>
            </a:solidFill>
            <a:latin typeface="Arial" panose="020B0604020202020204" pitchFamily="34" charset="0"/>
            <a:cs typeface="Arial" panose="020B0604020202020204" pitchFamily="34" charset="0"/>
          </a:endParaRPr>
        </a:p>
      </dsp:txBody>
      <dsp:txXfrm>
        <a:off x="613626" y="3093714"/>
        <a:ext cx="8351733" cy="883918"/>
      </dsp:txXfrm>
    </dsp:sp>
    <dsp:sp modelId="{BE91EEE9-CF04-4CB2-887C-8302901E66B8}">
      <dsp:nvSpPr>
        <dsp:cNvPr id="0" name=""/>
        <dsp:cNvSpPr/>
      </dsp:nvSpPr>
      <dsp:spPr>
        <a:xfrm>
          <a:off x="61177" y="2983224"/>
          <a:ext cx="1104898" cy="1104898"/>
        </a:xfrm>
        <a:prstGeom prst="ellipse">
          <a:avLst/>
        </a:prstGeom>
        <a:solidFill>
          <a:schemeClr val="lt1">
            <a:hueOff val="0"/>
            <a:satOff val="0"/>
            <a:lumOff val="0"/>
            <a:alphaOff val="0"/>
          </a:schemeClr>
        </a:solidFill>
        <a:ln w="12700" cap="flat" cmpd="sng" algn="ctr">
          <a:solidFill>
            <a:srgbClr val="139A9D">
              <a:alpha val="5000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AAB6848-3EF0-4FD6-9A5E-2FC0E70413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a:extLst>
              <a:ext uri="{FF2B5EF4-FFF2-40B4-BE49-F238E27FC236}">
                <a16:creationId xmlns:a16="http://schemas.microsoft.com/office/drawing/2014/main" id="{7130A3AD-BEC8-4F0D-BD3E-3743FD80AE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83CF39-4B53-410B-9138-AB644703C473}" type="datetimeFigureOut">
              <a:rPr lang="es-CO" smtClean="0"/>
              <a:t>16/08/2019</a:t>
            </a:fld>
            <a:endParaRPr lang="es-CO" dirty="0"/>
          </a:p>
        </p:txBody>
      </p:sp>
      <p:sp>
        <p:nvSpPr>
          <p:cNvPr id="4" name="Marcador de pie de página 3">
            <a:extLst>
              <a:ext uri="{FF2B5EF4-FFF2-40B4-BE49-F238E27FC236}">
                <a16:creationId xmlns:a16="http://schemas.microsoft.com/office/drawing/2014/main" id="{18E19A44-5955-45E3-9E51-8519610550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214B96CB-0A0F-4F8B-B2AE-169DBD2ED1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540988-2855-4315-9726-1843A854270F}" type="slidenum">
              <a:rPr lang="es-CO" smtClean="0"/>
              <a:t>‹Nº›</a:t>
            </a:fld>
            <a:endParaRPr lang="es-CO" dirty="0"/>
          </a:p>
        </p:txBody>
      </p:sp>
    </p:spTree>
    <p:extLst>
      <p:ext uri="{BB962C8B-B14F-4D97-AF65-F5344CB8AC3E}">
        <p14:creationId xmlns:p14="http://schemas.microsoft.com/office/powerpoint/2010/main" val="2710602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8E594-5524-4EB9-B742-EE1D12260012}" type="datetimeFigureOut">
              <a:rPr lang="es-CO" smtClean="0"/>
              <a:t>16/08/2019</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77ACE-C7A5-43EF-BA9D-F2B7371D5185}" type="slidenum">
              <a:rPr lang="es-CO" smtClean="0"/>
              <a:t>‹Nº›</a:t>
            </a:fld>
            <a:endParaRPr lang="es-CO" dirty="0"/>
          </a:p>
        </p:txBody>
      </p:sp>
    </p:spTree>
    <p:extLst>
      <p:ext uri="{BB962C8B-B14F-4D97-AF65-F5344CB8AC3E}">
        <p14:creationId xmlns:p14="http://schemas.microsoft.com/office/powerpoint/2010/main" val="387581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8777ACE-C7A5-43EF-BA9D-F2B7371D5185}" type="slidenum">
              <a:rPr lang="es-CO" smtClean="0"/>
              <a:t>17</a:t>
            </a:fld>
            <a:endParaRPr lang="es-CO" dirty="0"/>
          </a:p>
        </p:txBody>
      </p:sp>
    </p:spTree>
    <p:extLst>
      <p:ext uri="{BB962C8B-B14F-4D97-AF65-F5344CB8AC3E}">
        <p14:creationId xmlns:p14="http://schemas.microsoft.com/office/powerpoint/2010/main" val="70210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F3681-2D1B-4ACF-A855-BBFCA11766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0711989-E922-4782-8206-FAB6C9F5A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4A4FFAC-1C63-4671-80F4-E5506C8276BA}"/>
              </a:ext>
            </a:extLst>
          </p:cNvPr>
          <p:cNvSpPr>
            <a:spLocks noGrp="1"/>
          </p:cNvSpPr>
          <p:nvPr>
            <p:ph type="dt" sz="half" idx="10"/>
          </p:nvPr>
        </p:nvSpPr>
        <p:spPr/>
        <p:txBody>
          <a:bodyPr/>
          <a:lstStyle/>
          <a:p>
            <a:fld id="{B0C28221-D879-4DED-9AEC-98C238CA12D0}" type="datetime1">
              <a:rPr lang="es-CO" smtClean="0"/>
              <a:t>16/08/2019</a:t>
            </a:fld>
            <a:endParaRPr lang="es-CO" dirty="0"/>
          </a:p>
        </p:txBody>
      </p:sp>
      <p:sp>
        <p:nvSpPr>
          <p:cNvPr id="5" name="Marcador de pie de página 4">
            <a:extLst>
              <a:ext uri="{FF2B5EF4-FFF2-40B4-BE49-F238E27FC236}">
                <a16:creationId xmlns:a16="http://schemas.microsoft.com/office/drawing/2014/main" id="{3BFE9503-8B35-473E-AB1D-FA43D7EFA7BD}"/>
              </a:ext>
            </a:extLst>
          </p:cNvPr>
          <p:cNvSpPr>
            <a:spLocks noGrp="1"/>
          </p:cNvSpPr>
          <p:nvPr>
            <p:ph type="ftr" sz="quarter" idx="11"/>
          </p:nvPr>
        </p:nvSpPr>
        <p:spPr/>
        <p:txBody>
          <a:bodyPr/>
          <a:lstStyle/>
          <a:p>
            <a:r>
              <a:rPr lang="es-ES" dirty="0"/>
              <a:t>1. Ejemplo de pie de página</a:t>
            </a:r>
            <a:endParaRPr lang="es-CO" dirty="0"/>
          </a:p>
        </p:txBody>
      </p:sp>
      <p:sp>
        <p:nvSpPr>
          <p:cNvPr id="6" name="Marcador de número de diapositiva 5">
            <a:extLst>
              <a:ext uri="{FF2B5EF4-FFF2-40B4-BE49-F238E27FC236}">
                <a16:creationId xmlns:a16="http://schemas.microsoft.com/office/drawing/2014/main" id="{5EF9DB7E-23DF-44B2-BBA6-B7F6137948E5}"/>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21840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D70323-EF21-430C-BB89-6A50EE51320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44EF1A1-C553-4775-A4D5-2277520C7C1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BA12695-52AD-40B6-A0CF-A7B712ED1C76}"/>
              </a:ext>
            </a:extLst>
          </p:cNvPr>
          <p:cNvSpPr>
            <a:spLocks noGrp="1"/>
          </p:cNvSpPr>
          <p:nvPr>
            <p:ph type="dt" sz="half" idx="10"/>
          </p:nvPr>
        </p:nvSpPr>
        <p:spPr/>
        <p:txBody>
          <a:bodyPr/>
          <a:lstStyle/>
          <a:p>
            <a:fld id="{F51D4EEA-CDF1-4132-8CEB-31228E2207D9}" type="datetime1">
              <a:rPr lang="es-CO" smtClean="0"/>
              <a:t>16/08/2019</a:t>
            </a:fld>
            <a:endParaRPr lang="es-CO" dirty="0"/>
          </a:p>
        </p:txBody>
      </p:sp>
      <p:sp>
        <p:nvSpPr>
          <p:cNvPr id="5" name="Marcador de pie de página 4">
            <a:extLst>
              <a:ext uri="{FF2B5EF4-FFF2-40B4-BE49-F238E27FC236}">
                <a16:creationId xmlns:a16="http://schemas.microsoft.com/office/drawing/2014/main" id="{AEEB6FAA-942B-42FA-BC78-7722B5A2981E}"/>
              </a:ext>
            </a:extLst>
          </p:cNvPr>
          <p:cNvSpPr>
            <a:spLocks noGrp="1"/>
          </p:cNvSpPr>
          <p:nvPr>
            <p:ph type="ftr" sz="quarter" idx="11"/>
          </p:nvPr>
        </p:nvSpPr>
        <p:spPr/>
        <p:txBody>
          <a:bodyPr/>
          <a:lstStyle/>
          <a:p>
            <a:r>
              <a:rPr lang="es-ES" dirty="0"/>
              <a:t>1. Ejemplo de pie de página</a:t>
            </a:r>
            <a:endParaRPr lang="es-CO" dirty="0"/>
          </a:p>
        </p:txBody>
      </p:sp>
      <p:sp>
        <p:nvSpPr>
          <p:cNvPr id="6" name="Marcador de número de diapositiva 5">
            <a:extLst>
              <a:ext uri="{FF2B5EF4-FFF2-40B4-BE49-F238E27FC236}">
                <a16:creationId xmlns:a16="http://schemas.microsoft.com/office/drawing/2014/main" id="{44DE5620-B233-479E-9BCC-13AAB6F8E9EB}"/>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74443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256D4A-C583-427C-B04C-429A579CB25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402A870-4B8D-4BEA-9660-69B94ABBD58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D43A83-0BB3-4E4F-86CD-4F58AF4C9EDC}"/>
              </a:ext>
            </a:extLst>
          </p:cNvPr>
          <p:cNvSpPr>
            <a:spLocks noGrp="1"/>
          </p:cNvSpPr>
          <p:nvPr>
            <p:ph type="dt" sz="half" idx="10"/>
          </p:nvPr>
        </p:nvSpPr>
        <p:spPr/>
        <p:txBody>
          <a:bodyPr/>
          <a:lstStyle/>
          <a:p>
            <a:fld id="{8F8A9D77-DAE3-4E3F-BBE1-32863FC13430}" type="datetime1">
              <a:rPr lang="es-CO" smtClean="0"/>
              <a:t>16/08/2019</a:t>
            </a:fld>
            <a:endParaRPr lang="es-CO" dirty="0"/>
          </a:p>
        </p:txBody>
      </p:sp>
      <p:sp>
        <p:nvSpPr>
          <p:cNvPr id="5" name="Marcador de pie de página 4">
            <a:extLst>
              <a:ext uri="{FF2B5EF4-FFF2-40B4-BE49-F238E27FC236}">
                <a16:creationId xmlns:a16="http://schemas.microsoft.com/office/drawing/2014/main" id="{2A8029FE-35FD-4125-B1F9-0423D2980065}"/>
              </a:ext>
            </a:extLst>
          </p:cNvPr>
          <p:cNvSpPr>
            <a:spLocks noGrp="1"/>
          </p:cNvSpPr>
          <p:nvPr>
            <p:ph type="ftr" sz="quarter" idx="11"/>
          </p:nvPr>
        </p:nvSpPr>
        <p:spPr/>
        <p:txBody>
          <a:bodyPr/>
          <a:lstStyle/>
          <a:p>
            <a:r>
              <a:rPr lang="es-ES" dirty="0"/>
              <a:t>1. Ejemplo de pie de página</a:t>
            </a:r>
            <a:endParaRPr lang="es-CO" dirty="0"/>
          </a:p>
        </p:txBody>
      </p:sp>
      <p:sp>
        <p:nvSpPr>
          <p:cNvPr id="6" name="Marcador de número de diapositiva 5">
            <a:extLst>
              <a:ext uri="{FF2B5EF4-FFF2-40B4-BE49-F238E27FC236}">
                <a16:creationId xmlns:a16="http://schemas.microsoft.com/office/drawing/2014/main" id="{29097542-06E3-49D9-9EF9-5C4A898510CF}"/>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325419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D68AF-C95A-409C-8EC7-456E1F05128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5FD082A-F087-4CC0-BE26-6B530631099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86B9B06-A3F0-4896-AA9B-8D2BF6891398}"/>
              </a:ext>
            </a:extLst>
          </p:cNvPr>
          <p:cNvSpPr>
            <a:spLocks noGrp="1"/>
          </p:cNvSpPr>
          <p:nvPr>
            <p:ph type="dt" sz="half" idx="10"/>
          </p:nvPr>
        </p:nvSpPr>
        <p:spPr/>
        <p:txBody>
          <a:bodyPr/>
          <a:lstStyle/>
          <a:p>
            <a:fld id="{D5E5A7C2-D416-41DE-8DBF-DC6157BD7E0A}" type="datetime1">
              <a:rPr lang="es-CO" smtClean="0"/>
              <a:t>16/08/2019</a:t>
            </a:fld>
            <a:endParaRPr lang="es-CO" dirty="0"/>
          </a:p>
        </p:txBody>
      </p:sp>
      <p:sp>
        <p:nvSpPr>
          <p:cNvPr id="5" name="Marcador de pie de página 4">
            <a:extLst>
              <a:ext uri="{FF2B5EF4-FFF2-40B4-BE49-F238E27FC236}">
                <a16:creationId xmlns:a16="http://schemas.microsoft.com/office/drawing/2014/main" id="{314B27D2-369F-4D5F-BB74-A6D59CB53AEC}"/>
              </a:ext>
            </a:extLst>
          </p:cNvPr>
          <p:cNvSpPr>
            <a:spLocks noGrp="1"/>
          </p:cNvSpPr>
          <p:nvPr>
            <p:ph type="ftr" sz="quarter" idx="11"/>
          </p:nvPr>
        </p:nvSpPr>
        <p:spPr/>
        <p:txBody>
          <a:bodyPr/>
          <a:lstStyle/>
          <a:p>
            <a:r>
              <a:rPr lang="es-ES" dirty="0"/>
              <a:t>1. Ejemplo de pie de página</a:t>
            </a:r>
            <a:endParaRPr lang="es-CO" dirty="0"/>
          </a:p>
        </p:txBody>
      </p:sp>
      <p:sp>
        <p:nvSpPr>
          <p:cNvPr id="6" name="Marcador de número de diapositiva 5">
            <a:extLst>
              <a:ext uri="{FF2B5EF4-FFF2-40B4-BE49-F238E27FC236}">
                <a16:creationId xmlns:a16="http://schemas.microsoft.com/office/drawing/2014/main" id="{E6ED678C-96B3-4629-A88A-61317E55DE59}"/>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158892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BBB52-C255-4A9D-B518-16DF4714C57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6C6023A-45F7-485C-A72E-629322F82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B1FD2FF-5861-436E-B76E-E12928E54838}"/>
              </a:ext>
            </a:extLst>
          </p:cNvPr>
          <p:cNvSpPr>
            <a:spLocks noGrp="1"/>
          </p:cNvSpPr>
          <p:nvPr>
            <p:ph type="dt" sz="half" idx="10"/>
          </p:nvPr>
        </p:nvSpPr>
        <p:spPr/>
        <p:txBody>
          <a:bodyPr/>
          <a:lstStyle/>
          <a:p>
            <a:fld id="{E595FD04-5421-4A4D-961F-85DDEA9F66C1}" type="datetime1">
              <a:rPr lang="es-CO" smtClean="0"/>
              <a:t>16/08/2019</a:t>
            </a:fld>
            <a:endParaRPr lang="es-CO" dirty="0"/>
          </a:p>
        </p:txBody>
      </p:sp>
      <p:sp>
        <p:nvSpPr>
          <p:cNvPr id="5" name="Marcador de pie de página 4">
            <a:extLst>
              <a:ext uri="{FF2B5EF4-FFF2-40B4-BE49-F238E27FC236}">
                <a16:creationId xmlns:a16="http://schemas.microsoft.com/office/drawing/2014/main" id="{9223FEDA-DAD2-4C2A-B46A-9BE13392154B}"/>
              </a:ext>
            </a:extLst>
          </p:cNvPr>
          <p:cNvSpPr>
            <a:spLocks noGrp="1"/>
          </p:cNvSpPr>
          <p:nvPr>
            <p:ph type="ftr" sz="quarter" idx="11"/>
          </p:nvPr>
        </p:nvSpPr>
        <p:spPr/>
        <p:txBody>
          <a:bodyPr/>
          <a:lstStyle/>
          <a:p>
            <a:r>
              <a:rPr lang="es-ES" dirty="0"/>
              <a:t>1. Ejemplo de pie de página</a:t>
            </a:r>
            <a:endParaRPr lang="es-CO" dirty="0"/>
          </a:p>
        </p:txBody>
      </p:sp>
      <p:sp>
        <p:nvSpPr>
          <p:cNvPr id="6" name="Marcador de número de diapositiva 5">
            <a:extLst>
              <a:ext uri="{FF2B5EF4-FFF2-40B4-BE49-F238E27FC236}">
                <a16:creationId xmlns:a16="http://schemas.microsoft.com/office/drawing/2014/main" id="{EDD8045F-7893-42CD-ACE1-9AFEEBDF7001}"/>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10676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49E5E-3942-43DF-B572-2881E1E8B25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5792108-0055-4F89-87DC-CDB6800D8E1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31CF3E8-5E8A-4FBE-A1A3-A1E0A9287A7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7F2EF5F-C551-4C9B-BD8F-C724033F74D6}"/>
              </a:ext>
            </a:extLst>
          </p:cNvPr>
          <p:cNvSpPr>
            <a:spLocks noGrp="1"/>
          </p:cNvSpPr>
          <p:nvPr>
            <p:ph type="dt" sz="half" idx="10"/>
          </p:nvPr>
        </p:nvSpPr>
        <p:spPr/>
        <p:txBody>
          <a:bodyPr/>
          <a:lstStyle/>
          <a:p>
            <a:fld id="{5193F6CA-F4C0-4D26-B895-7E45686FC6BC}" type="datetime1">
              <a:rPr lang="es-CO" smtClean="0"/>
              <a:t>16/08/2019</a:t>
            </a:fld>
            <a:endParaRPr lang="es-CO" dirty="0"/>
          </a:p>
        </p:txBody>
      </p:sp>
      <p:sp>
        <p:nvSpPr>
          <p:cNvPr id="6" name="Marcador de pie de página 5">
            <a:extLst>
              <a:ext uri="{FF2B5EF4-FFF2-40B4-BE49-F238E27FC236}">
                <a16:creationId xmlns:a16="http://schemas.microsoft.com/office/drawing/2014/main" id="{5776BE35-B981-42AC-9F5D-36431DA8F37D}"/>
              </a:ext>
            </a:extLst>
          </p:cNvPr>
          <p:cNvSpPr>
            <a:spLocks noGrp="1"/>
          </p:cNvSpPr>
          <p:nvPr>
            <p:ph type="ftr" sz="quarter" idx="11"/>
          </p:nvPr>
        </p:nvSpPr>
        <p:spPr/>
        <p:txBody>
          <a:bodyPr/>
          <a:lstStyle/>
          <a:p>
            <a:r>
              <a:rPr lang="es-ES" dirty="0"/>
              <a:t>1. Ejemplo de pie de página</a:t>
            </a:r>
            <a:endParaRPr lang="es-CO" dirty="0"/>
          </a:p>
        </p:txBody>
      </p:sp>
      <p:sp>
        <p:nvSpPr>
          <p:cNvPr id="7" name="Marcador de número de diapositiva 6">
            <a:extLst>
              <a:ext uri="{FF2B5EF4-FFF2-40B4-BE49-F238E27FC236}">
                <a16:creationId xmlns:a16="http://schemas.microsoft.com/office/drawing/2014/main" id="{1DAAF1A4-2184-4B05-85BC-F2005261EEBC}"/>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188005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3EB61-F696-46F2-9F60-218B3A79856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94DC4FF-D3B4-4BC1-A854-BEEF82FF9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1C78666-D085-4CED-81DD-899564B86CD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78EDF54-5C34-4340-8DE6-AF010E2228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6D78F35-F6D8-4143-AA87-5CDBF458979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3CE8369-91AE-4271-AF1D-CDB15B1FFDC9}"/>
              </a:ext>
            </a:extLst>
          </p:cNvPr>
          <p:cNvSpPr>
            <a:spLocks noGrp="1"/>
          </p:cNvSpPr>
          <p:nvPr>
            <p:ph type="dt" sz="half" idx="10"/>
          </p:nvPr>
        </p:nvSpPr>
        <p:spPr/>
        <p:txBody>
          <a:bodyPr/>
          <a:lstStyle/>
          <a:p>
            <a:fld id="{6D55F548-6D8A-46B4-9685-79B3CEEBCDF1}" type="datetime1">
              <a:rPr lang="es-CO" smtClean="0"/>
              <a:t>16/08/2019</a:t>
            </a:fld>
            <a:endParaRPr lang="es-CO" dirty="0"/>
          </a:p>
        </p:txBody>
      </p:sp>
      <p:sp>
        <p:nvSpPr>
          <p:cNvPr id="8" name="Marcador de pie de página 7">
            <a:extLst>
              <a:ext uri="{FF2B5EF4-FFF2-40B4-BE49-F238E27FC236}">
                <a16:creationId xmlns:a16="http://schemas.microsoft.com/office/drawing/2014/main" id="{0E0AEA47-710E-46A2-9DB5-4E9E553CB8F8}"/>
              </a:ext>
            </a:extLst>
          </p:cNvPr>
          <p:cNvSpPr>
            <a:spLocks noGrp="1"/>
          </p:cNvSpPr>
          <p:nvPr>
            <p:ph type="ftr" sz="quarter" idx="11"/>
          </p:nvPr>
        </p:nvSpPr>
        <p:spPr/>
        <p:txBody>
          <a:bodyPr/>
          <a:lstStyle/>
          <a:p>
            <a:r>
              <a:rPr lang="es-ES" dirty="0"/>
              <a:t>1. Ejemplo de pie de página</a:t>
            </a:r>
            <a:endParaRPr lang="es-CO" dirty="0"/>
          </a:p>
        </p:txBody>
      </p:sp>
      <p:sp>
        <p:nvSpPr>
          <p:cNvPr id="9" name="Marcador de número de diapositiva 8">
            <a:extLst>
              <a:ext uri="{FF2B5EF4-FFF2-40B4-BE49-F238E27FC236}">
                <a16:creationId xmlns:a16="http://schemas.microsoft.com/office/drawing/2014/main" id="{5D823360-4219-4A53-BF26-064EC8689406}"/>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296756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FB847-DC45-49CF-BEC5-8CEA4B5F1E5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862BF91-ACA6-4A37-BF4B-2EC30DC959E9}"/>
              </a:ext>
            </a:extLst>
          </p:cNvPr>
          <p:cNvSpPr>
            <a:spLocks noGrp="1"/>
          </p:cNvSpPr>
          <p:nvPr>
            <p:ph type="dt" sz="half" idx="10"/>
          </p:nvPr>
        </p:nvSpPr>
        <p:spPr/>
        <p:txBody>
          <a:bodyPr/>
          <a:lstStyle/>
          <a:p>
            <a:fld id="{1A39F5E0-A79D-423B-8DCD-74412BDA861D}" type="datetime1">
              <a:rPr lang="es-CO" smtClean="0"/>
              <a:t>16/08/2019</a:t>
            </a:fld>
            <a:endParaRPr lang="es-CO" dirty="0"/>
          </a:p>
        </p:txBody>
      </p:sp>
      <p:sp>
        <p:nvSpPr>
          <p:cNvPr id="4" name="Marcador de pie de página 3">
            <a:extLst>
              <a:ext uri="{FF2B5EF4-FFF2-40B4-BE49-F238E27FC236}">
                <a16:creationId xmlns:a16="http://schemas.microsoft.com/office/drawing/2014/main" id="{163ED33A-90D5-4188-8592-B5278E1FB8CE}"/>
              </a:ext>
            </a:extLst>
          </p:cNvPr>
          <p:cNvSpPr>
            <a:spLocks noGrp="1"/>
          </p:cNvSpPr>
          <p:nvPr>
            <p:ph type="ftr" sz="quarter" idx="11"/>
          </p:nvPr>
        </p:nvSpPr>
        <p:spPr/>
        <p:txBody>
          <a:bodyPr/>
          <a:lstStyle/>
          <a:p>
            <a:r>
              <a:rPr lang="es-ES" dirty="0"/>
              <a:t>1. Ejemplo de pie de página</a:t>
            </a:r>
            <a:endParaRPr lang="es-CO" dirty="0"/>
          </a:p>
        </p:txBody>
      </p:sp>
      <p:sp>
        <p:nvSpPr>
          <p:cNvPr id="5" name="Marcador de número de diapositiva 4">
            <a:extLst>
              <a:ext uri="{FF2B5EF4-FFF2-40B4-BE49-F238E27FC236}">
                <a16:creationId xmlns:a16="http://schemas.microsoft.com/office/drawing/2014/main" id="{F8730BAC-EAAB-48A6-97D4-0099A57DD837}"/>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411909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FC827ED-8DB1-4EF7-B9EF-298E643A7E1D}"/>
              </a:ext>
            </a:extLst>
          </p:cNvPr>
          <p:cNvSpPr>
            <a:spLocks noGrp="1"/>
          </p:cNvSpPr>
          <p:nvPr>
            <p:ph type="dt" sz="half" idx="10"/>
          </p:nvPr>
        </p:nvSpPr>
        <p:spPr>
          <a:xfrm>
            <a:off x="838200" y="6382476"/>
            <a:ext cx="2743200" cy="365125"/>
          </a:xfrm>
        </p:spPr>
        <p:txBody>
          <a:bodyPr/>
          <a:lstStyle/>
          <a:p>
            <a:fld id="{361250C9-D962-445D-B395-D02B29260C80}" type="datetime1">
              <a:rPr lang="es-CO" smtClean="0"/>
              <a:t>16/08/2019</a:t>
            </a:fld>
            <a:endParaRPr lang="es-CO" dirty="0"/>
          </a:p>
        </p:txBody>
      </p:sp>
      <p:sp>
        <p:nvSpPr>
          <p:cNvPr id="3" name="Marcador de pie de página 2">
            <a:extLst>
              <a:ext uri="{FF2B5EF4-FFF2-40B4-BE49-F238E27FC236}">
                <a16:creationId xmlns:a16="http://schemas.microsoft.com/office/drawing/2014/main" id="{6D5D1D16-6BD5-49B5-A3A1-D123D537095C}"/>
              </a:ext>
            </a:extLst>
          </p:cNvPr>
          <p:cNvSpPr>
            <a:spLocks noGrp="1"/>
          </p:cNvSpPr>
          <p:nvPr>
            <p:ph type="ftr" sz="quarter" idx="11"/>
          </p:nvPr>
        </p:nvSpPr>
        <p:spPr>
          <a:xfrm>
            <a:off x="4038600" y="6382476"/>
            <a:ext cx="4114800" cy="365125"/>
          </a:xfrm>
        </p:spPr>
        <p:txBody>
          <a:bodyPr/>
          <a:lstStyle/>
          <a:p>
            <a:r>
              <a:rPr lang="es-ES" dirty="0"/>
              <a:t>1. Ejemplo de pie de página</a:t>
            </a:r>
            <a:endParaRPr lang="es-CO" dirty="0"/>
          </a:p>
        </p:txBody>
      </p:sp>
      <p:sp>
        <p:nvSpPr>
          <p:cNvPr id="4" name="Marcador de número de diapositiva 3">
            <a:extLst>
              <a:ext uri="{FF2B5EF4-FFF2-40B4-BE49-F238E27FC236}">
                <a16:creationId xmlns:a16="http://schemas.microsoft.com/office/drawing/2014/main" id="{98B994AF-3FAD-4CC6-AB09-8A2F9B8B2FAE}"/>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422884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DBD5C-D5C1-4DF8-A413-777F6782A6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097752C-8E1A-41C1-BB14-6032982580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67CDA16-99A2-4473-B7FD-A0209AADB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7B25909-E106-429E-8C75-2C84DE1F0376}"/>
              </a:ext>
            </a:extLst>
          </p:cNvPr>
          <p:cNvSpPr>
            <a:spLocks noGrp="1"/>
          </p:cNvSpPr>
          <p:nvPr>
            <p:ph type="dt" sz="half" idx="10"/>
          </p:nvPr>
        </p:nvSpPr>
        <p:spPr/>
        <p:txBody>
          <a:bodyPr/>
          <a:lstStyle/>
          <a:p>
            <a:fld id="{8642CCEB-12CC-4066-8D13-20A83C02EF2B}" type="datetime1">
              <a:rPr lang="es-CO" smtClean="0"/>
              <a:t>16/08/2019</a:t>
            </a:fld>
            <a:endParaRPr lang="es-CO" dirty="0"/>
          </a:p>
        </p:txBody>
      </p:sp>
      <p:sp>
        <p:nvSpPr>
          <p:cNvPr id="6" name="Marcador de pie de página 5">
            <a:extLst>
              <a:ext uri="{FF2B5EF4-FFF2-40B4-BE49-F238E27FC236}">
                <a16:creationId xmlns:a16="http://schemas.microsoft.com/office/drawing/2014/main" id="{2F55F732-672C-4712-BF3C-3C06651E28E4}"/>
              </a:ext>
            </a:extLst>
          </p:cNvPr>
          <p:cNvSpPr>
            <a:spLocks noGrp="1"/>
          </p:cNvSpPr>
          <p:nvPr>
            <p:ph type="ftr" sz="quarter" idx="11"/>
          </p:nvPr>
        </p:nvSpPr>
        <p:spPr/>
        <p:txBody>
          <a:bodyPr/>
          <a:lstStyle/>
          <a:p>
            <a:r>
              <a:rPr lang="es-ES" dirty="0"/>
              <a:t>1. Ejemplo de pie de página</a:t>
            </a:r>
            <a:endParaRPr lang="es-CO" dirty="0"/>
          </a:p>
        </p:txBody>
      </p:sp>
      <p:sp>
        <p:nvSpPr>
          <p:cNvPr id="7" name="Marcador de número de diapositiva 6">
            <a:extLst>
              <a:ext uri="{FF2B5EF4-FFF2-40B4-BE49-F238E27FC236}">
                <a16:creationId xmlns:a16="http://schemas.microsoft.com/office/drawing/2014/main" id="{777BA661-DA95-4108-989E-9665FAF652C6}"/>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156812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35276C-D1E9-4B6E-8CD3-0D38916656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81EA960A-3D2D-4EF5-B3CD-C24565D1E8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9D5A76A9-F5A3-4753-B2B4-FEB9A557C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932F7BD-B47F-4553-9E56-0450CEE18E25}"/>
              </a:ext>
            </a:extLst>
          </p:cNvPr>
          <p:cNvSpPr>
            <a:spLocks noGrp="1"/>
          </p:cNvSpPr>
          <p:nvPr>
            <p:ph type="dt" sz="half" idx="10"/>
          </p:nvPr>
        </p:nvSpPr>
        <p:spPr/>
        <p:txBody>
          <a:bodyPr/>
          <a:lstStyle/>
          <a:p>
            <a:fld id="{496CF21F-6698-44F6-95CC-C4A84B6FEF80}" type="datetime1">
              <a:rPr lang="es-CO" smtClean="0"/>
              <a:t>16/08/2019</a:t>
            </a:fld>
            <a:endParaRPr lang="es-CO" dirty="0"/>
          </a:p>
        </p:txBody>
      </p:sp>
      <p:sp>
        <p:nvSpPr>
          <p:cNvPr id="6" name="Marcador de pie de página 5">
            <a:extLst>
              <a:ext uri="{FF2B5EF4-FFF2-40B4-BE49-F238E27FC236}">
                <a16:creationId xmlns:a16="http://schemas.microsoft.com/office/drawing/2014/main" id="{3549BD78-55A7-4412-B2B4-FBF5CEE26954}"/>
              </a:ext>
            </a:extLst>
          </p:cNvPr>
          <p:cNvSpPr>
            <a:spLocks noGrp="1"/>
          </p:cNvSpPr>
          <p:nvPr>
            <p:ph type="ftr" sz="quarter" idx="11"/>
          </p:nvPr>
        </p:nvSpPr>
        <p:spPr/>
        <p:txBody>
          <a:bodyPr/>
          <a:lstStyle/>
          <a:p>
            <a:r>
              <a:rPr lang="es-ES" dirty="0"/>
              <a:t>1. Ejemplo de pie de página</a:t>
            </a:r>
            <a:endParaRPr lang="es-CO" dirty="0"/>
          </a:p>
        </p:txBody>
      </p:sp>
      <p:sp>
        <p:nvSpPr>
          <p:cNvPr id="7" name="Marcador de número de diapositiva 6">
            <a:extLst>
              <a:ext uri="{FF2B5EF4-FFF2-40B4-BE49-F238E27FC236}">
                <a16:creationId xmlns:a16="http://schemas.microsoft.com/office/drawing/2014/main" id="{4E78F573-B0E7-45A0-AA85-69ED9426E05E}"/>
              </a:ext>
            </a:extLst>
          </p:cNvPr>
          <p:cNvSpPr>
            <a:spLocks noGrp="1"/>
          </p:cNvSpPr>
          <p:nvPr>
            <p:ph type="sldNum" sz="quarter" idx="12"/>
          </p:nvPr>
        </p:nvSpPr>
        <p:spPr/>
        <p:txBody>
          <a:bodyPr/>
          <a:lstStyle/>
          <a:p>
            <a:fld id="{19714239-EA2D-4D81-98EF-F3957B59CE4C}" type="slidenum">
              <a:rPr lang="es-CO" smtClean="0"/>
              <a:t>‹Nº›</a:t>
            </a:fld>
            <a:endParaRPr lang="es-CO" dirty="0"/>
          </a:p>
        </p:txBody>
      </p:sp>
    </p:spTree>
    <p:extLst>
      <p:ext uri="{BB962C8B-B14F-4D97-AF65-F5344CB8AC3E}">
        <p14:creationId xmlns:p14="http://schemas.microsoft.com/office/powerpoint/2010/main" val="130254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23D6C1-B202-4B19-9A7B-1611C5701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3A4E83B-08D5-4A63-B1B7-5007904F4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68FE698-735B-4557-A38E-1786E8BE1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A720B-BE43-4281-A050-DD53A567A2B6}" type="datetime1">
              <a:rPr lang="es-CO" smtClean="0"/>
              <a:t>16/08/2019</a:t>
            </a:fld>
            <a:endParaRPr lang="es-CO" dirty="0"/>
          </a:p>
        </p:txBody>
      </p:sp>
      <p:sp>
        <p:nvSpPr>
          <p:cNvPr id="5" name="Marcador de pie de página 4">
            <a:extLst>
              <a:ext uri="{FF2B5EF4-FFF2-40B4-BE49-F238E27FC236}">
                <a16:creationId xmlns:a16="http://schemas.microsoft.com/office/drawing/2014/main" id="{F791F062-3F6A-4966-BD5A-E14CDED2F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a:t>1. Ejemplo de pie de página</a:t>
            </a:r>
            <a:endParaRPr lang="es-CO" dirty="0"/>
          </a:p>
        </p:txBody>
      </p:sp>
      <p:sp>
        <p:nvSpPr>
          <p:cNvPr id="6" name="Marcador de número de diapositiva 5">
            <a:extLst>
              <a:ext uri="{FF2B5EF4-FFF2-40B4-BE49-F238E27FC236}">
                <a16:creationId xmlns:a16="http://schemas.microsoft.com/office/drawing/2014/main" id="{482C1828-D4C9-43D8-9C3A-BFC2B66D6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14239-EA2D-4D81-98EF-F3957B59CE4C}" type="slidenum">
              <a:rPr lang="es-CO" smtClean="0"/>
              <a:t>‹Nº›</a:t>
            </a:fld>
            <a:endParaRPr lang="es-CO" dirty="0"/>
          </a:p>
        </p:txBody>
      </p:sp>
      <p:pic>
        <p:nvPicPr>
          <p:cNvPr id="7" name="Imagen 6">
            <a:extLst>
              <a:ext uri="{FF2B5EF4-FFF2-40B4-BE49-F238E27FC236}">
                <a16:creationId xmlns:a16="http://schemas.microsoft.com/office/drawing/2014/main" id="{A064F00D-C083-46E5-98B4-1E80D206C5E4}"/>
              </a:ext>
            </a:extLst>
          </p:cNvPr>
          <p:cNvPicPr>
            <a:picLocks noChangeAspect="1"/>
          </p:cNvPicPr>
          <p:nvPr userDrawn="1"/>
        </p:nvPicPr>
        <p:blipFill>
          <a:blip r:embed="rId13"/>
          <a:stretch>
            <a:fillRect/>
          </a:stretch>
        </p:blipFill>
        <p:spPr>
          <a:xfrm>
            <a:off x="328749" y="5983623"/>
            <a:ext cx="2575560" cy="763977"/>
          </a:xfrm>
          <a:prstGeom prst="rect">
            <a:avLst/>
          </a:prstGeom>
        </p:spPr>
      </p:pic>
      <p:sp>
        <p:nvSpPr>
          <p:cNvPr id="8" name="Rectángulo 7">
            <a:extLst>
              <a:ext uri="{FF2B5EF4-FFF2-40B4-BE49-F238E27FC236}">
                <a16:creationId xmlns:a16="http://schemas.microsoft.com/office/drawing/2014/main" id="{0B44CBDA-9B94-4D07-8254-BD12B79C5292}"/>
              </a:ext>
            </a:extLst>
          </p:cNvPr>
          <p:cNvSpPr/>
          <p:nvPr userDrawn="1"/>
        </p:nvSpPr>
        <p:spPr>
          <a:xfrm flipH="1">
            <a:off x="3008812" y="6449747"/>
            <a:ext cx="8500654" cy="232538"/>
          </a:xfrm>
          <a:prstGeom prst="rect">
            <a:avLst/>
          </a:prstGeom>
          <a:solidFill>
            <a:srgbClr val="004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CuadroTexto 8">
            <a:extLst>
              <a:ext uri="{FF2B5EF4-FFF2-40B4-BE49-F238E27FC236}">
                <a16:creationId xmlns:a16="http://schemas.microsoft.com/office/drawing/2014/main" id="{1626852B-A8C6-47F4-AEF2-4E4CA6AD1601}"/>
              </a:ext>
            </a:extLst>
          </p:cNvPr>
          <p:cNvSpPr txBox="1"/>
          <p:nvPr userDrawn="1"/>
        </p:nvSpPr>
        <p:spPr>
          <a:xfrm flipH="1">
            <a:off x="8848160" y="6436684"/>
            <a:ext cx="2661306" cy="276999"/>
          </a:xfrm>
          <a:prstGeom prst="rect">
            <a:avLst/>
          </a:prstGeom>
          <a:noFill/>
        </p:spPr>
        <p:txBody>
          <a:bodyPr wrap="none" rtlCol="0">
            <a:spAutoFit/>
          </a:bodyPr>
          <a:lstStyle/>
          <a:p>
            <a:r>
              <a:rPr lang="es-CO" sz="1200" i="1" dirty="0">
                <a:solidFill>
                  <a:schemeClr val="bg1"/>
                </a:solidFill>
                <a:latin typeface="Arial" panose="020B0604020202020204" pitchFamily="34" charset="0"/>
                <a:cs typeface="Arial" panose="020B0604020202020204" pitchFamily="34" charset="0"/>
              </a:rPr>
              <a:t>Superintendencia Nacional de Salud</a:t>
            </a:r>
          </a:p>
        </p:txBody>
      </p:sp>
      <p:sp>
        <p:nvSpPr>
          <p:cNvPr id="10" name="Rectángulo 9">
            <a:extLst>
              <a:ext uri="{FF2B5EF4-FFF2-40B4-BE49-F238E27FC236}">
                <a16:creationId xmlns:a16="http://schemas.microsoft.com/office/drawing/2014/main" id="{5AE7C565-D5DC-4577-BC39-D71F10D77329}"/>
              </a:ext>
            </a:extLst>
          </p:cNvPr>
          <p:cNvSpPr/>
          <p:nvPr userDrawn="1"/>
        </p:nvSpPr>
        <p:spPr>
          <a:xfrm flipH="1">
            <a:off x="11758749" y="6449747"/>
            <a:ext cx="143691" cy="232538"/>
          </a:xfrm>
          <a:prstGeom prst="rect">
            <a:avLst/>
          </a:prstGeom>
          <a:solidFill>
            <a:srgbClr val="46AE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a:extLst>
              <a:ext uri="{FF2B5EF4-FFF2-40B4-BE49-F238E27FC236}">
                <a16:creationId xmlns:a16="http://schemas.microsoft.com/office/drawing/2014/main" id="{B8AAAA4B-3C63-4217-BDEE-3B64C665C092}"/>
              </a:ext>
            </a:extLst>
          </p:cNvPr>
          <p:cNvSpPr/>
          <p:nvPr userDrawn="1"/>
        </p:nvSpPr>
        <p:spPr>
          <a:xfrm flipH="1">
            <a:off x="11562806" y="6449747"/>
            <a:ext cx="143691" cy="232538"/>
          </a:xfrm>
          <a:prstGeom prst="rect">
            <a:avLst/>
          </a:prstGeom>
          <a:solidFill>
            <a:srgbClr val="004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76748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svg"/><Relationship Id="rId7" Type="http://schemas.openxmlformats.org/officeDocument/2006/relationships/diagramLayout" Target="../diagrams/layout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2.jpe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diagramLayout" Target="../diagrams/layout4.xml"/><Relationship Id="rId7" Type="http://schemas.openxmlformats.org/officeDocument/2006/relationships/image" Target="../media/image30.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3.svg"/><Relationship Id="rId4" Type="http://schemas.openxmlformats.org/officeDocument/2006/relationships/diagramQuickStyle" Target="../diagrams/quickStyle4.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diagramColors" Target="../diagrams/colors5.xml"/><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diagramQuickStyle" Target="../diagrams/quickStyle5.xml"/><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diagramLayout" Target="../diagrams/layout5.xml"/><Relationship Id="rId5" Type="http://schemas.openxmlformats.org/officeDocument/2006/relationships/image" Target="../media/image57.svg"/><Relationship Id="rId10" Type="http://schemas.openxmlformats.org/officeDocument/2006/relationships/diagramData" Target="../diagrams/data5.xml"/><Relationship Id="rId4" Type="http://schemas.openxmlformats.org/officeDocument/2006/relationships/image" Target="../media/image56.png"/><Relationship Id="rId9" Type="http://schemas.openxmlformats.org/officeDocument/2006/relationships/image" Target="../media/image61.svg"/><Relationship Id="rId14" Type="http://schemas.microsoft.com/office/2007/relationships/diagramDrawing" Target="../diagrams/drawin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70.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43.png"/><Relationship Id="rId3" Type="http://schemas.openxmlformats.org/officeDocument/2006/relationships/diagramLayout" Target="../diagrams/layout6.xml"/><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image" Target="../media/image78.png"/><Relationship Id="rId5" Type="http://schemas.openxmlformats.org/officeDocument/2006/relationships/diagramColors" Target="../diagrams/colors6.xml"/><Relationship Id="rId10" Type="http://schemas.openxmlformats.org/officeDocument/2006/relationships/image" Target="../media/image77.svg"/><Relationship Id="rId4" Type="http://schemas.openxmlformats.org/officeDocument/2006/relationships/diagramQuickStyle" Target="../diagrams/quickStyle6.xml"/><Relationship Id="rId9" Type="http://schemas.openxmlformats.org/officeDocument/2006/relationships/image" Target="../media/image76.png"/><Relationship Id="rId14" Type="http://schemas.openxmlformats.org/officeDocument/2006/relationships/image" Target="../media/image44.svg"/></Relationships>
</file>

<file path=ppt/slides/_rels/slide3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38.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svg"/><Relationship Id="rId4" Type="http://schemas.openxmlformats.org/officeDocument/2006/relationships/image" Target="../media/image93.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sv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01.png"/><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100.svg"/><Relationship Id="rId5" Type="http://schemas.openxmlformats.org/officeDocument/2006/relationships/diagramQuickStyle" Target="../diagrams/quickStyle7.xml"/><Relationship Id="rId10" Type="http://schemas.openxmlformats.org/officeDocument/2006/relationships/image" Target="../media/image99.png"/><Relationship Id="rId4" Type="http://schemas.openxmlformats.org/officeDocument/2006/relationships/diagramLayout" Target="../diagrams/layout7.xml"/><Relationship Id="rId9" Type="http://schemas.openxmlformats.org/officeDocument/2006/relationships/image" Target="../media/image98.svg"/></Relationships>
</file>

<file path=ppt/slides/_rels/slide42.xml.rels><?xml version="1.0" encoding="UTF-8" standalone="yes"?>
<Relationships xmlns="http://schemas.openxmlformats.org/package/2006/relationships"><Relationship Id="rId8" Type="http://schemas.openxmlformats.org/officeDocument/2006/relationships/image" Target="../media/image108.sv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106.svg"/><Relationship Id="rId5" Type="http://schemas.openxmlformats.org/officeDocument/2006/relationships/image" Target="../media/image105.png"/><Relationship Id="rId4" Type="http://schemas.openxmlformats.org/officeDocument/2006/relationships/image" Target="../media/image104.svg"/></Relationships>
</file>

<file path=ppt/slides/_rels/slide43.xml.rels><?xml version="1.0" encoding="UTF-8" standalone="yes"?>
<Relationships xmlns="http://schemas.openxmlformats.org/package/2006/relationships"><Relationship Id="rId3" Type="http://schemas.openxmlformats.org/officeDocument/2006/relationships/image" Target="../media/image110.svg"/><Relationship Id="rId7" Type="http://schemas.openxmlformats.org/officeDocument/2006/relationships/image" Target="../media/image114.sv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svg"/><Relationship Id="rId4" Type="http://schemas.openxmlformats.org/officeDocument/2006/relationships/image" Target="../media/image111.png"/></Relationships>
</file>

<file path=ppt/slides/_rels/slide44.xml.rels><?xml version="1.0" encoding="UTF-8" standalone="yes"?>
<Relationships xmlns="http://schemas.openxmlformats.org/package/2006/relationships"><Relationship Id="rId3" Type="http://schemas.openxmlformats.org/officeDocument/2006/relationships/image" Target="../media/image112.sv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D6305E4-C471-4000-AEC0-E51574755547}"/>
              </a:ext>
            </a:extLst>
          </p:cNvPr>
          <p:cNvSpPr/>
          <p:nvPr/>
        </p:nvSpPr>
        <p:spPr>
          <a:xfrm>
            <a:off x="5268035" y="0"/>
            <a:ext cx="6923965" cy="6958904"/>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 name="Rectángulo 2">
            <a:extLst>
              <a:ext uri="{FF2B5EF4-FFF2-40B4-BE49-F238E27FC236}">
                <a16:creationId xmlns:a16="http://schemas.microsoft.com/office/drawing/2014/main" id="{5D8BFE3C-4F7D-4EC5-9F13-E6C6A42F4D80}"/>
              </a:ext>
            </a:extLst>
          </p:cNvPr>
          <p:cNvSpPr/>
          <p:nvPr/>
        </p:nvSpPr>
        <p:spPr>
          <a:xfrm>
            <a:off x="8995144" y="5418161"/>
            <a:ext cx="3196856" cy="1105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ángulo 3">
            <a:extLst>
              <a:ext uri="{FF2B5EF4-FFF2-40B4-BE49-F238E27FC236}">
                <a16:creationId xmlns:a16="http://schemas.microsoft.com/office/drawing/2014/main" id="{752E53F3-0831-4A50-A003-F0539B5862A0}"/>
              </a:ext>
            </a:extLst>
          </p:cNvPr>
          <p:cNvSpPr/>
          <p:nvPr/>
        </p:nvSpPr>
        <p:spPr>
          <a:xfrm>
            <a:off x="0" y="0"/>
            <a:ext cx="5295331" cy="6958904"/>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 name="Imagen 4">
            <a:extLst>
              <a:ext uri="{FF2B5EF4-FFF2-40B4-BE49-F238E27FC236}">
                <a16:creationId xmlns:a16="http://schemas.microsoft.com/office/drawing/2014/main" id="{37B7F38F-2764-4BD2-B3B6-E1093A13B6E4}"/>
              </a:ext>
            </a:extLst>
          </p:cNvPr>
          <p:cNvPicPr>
            <a:picLocks noChangeAspect="1"/>
          </p:cNvPicPr>
          <p:nvPr/>
        </p:nvPicPr>
        <p:blipFill>
          <a:blip r:embed="rId2"/>
          <a:stretch>
            <a:fillRect/>
          </a:stretch>
        </p:blipFill>
        <p:spPr>
          <a:xfrm>
            <a:off x="1371247" y="1187570"/>
            <a:ext cx="6058405" cy="1323618"/>
          </a:xfrm>
          <a:prstGeom prst="rect">
            <a:avLst/>
          </a:prstGeom>
        </p:spPr>
      </p:pic>
      <p:pic>
        <p:nvPicPr>
          <p:cNvPr id="6" name="Imagen 5">
            <a:extLst>
              <a:ext uri="{FF2B5EF4-FFF2-40B4-BE49-F238E27FC236}">
                <a16:creationId xmlns:a16="http://schemas.microsoft.com/office/drawing/2014/main" id="{538EC875-476F-46CD-AFDC-19654626E2CE}"/>
              </a:ext>
            </a:extLst>
          </p:cNvPr>
          <p:cNvPicPr>
            <a:picLocks noChangeAspect="1"/>
          </p:cNvPicPr>
          <p:nvPr/>
        </p:nvPicPr>
        <p:blipFill>
          <a:blip r:embed="rId3"/>
          <a:stretch>
            <a:fillRect/>
          </a:stretch>
        </p:blipFill>
        <p:spPr>
          <a:xfrm>
            <a:off x="9184081" y="5581957"/>
            <a:ext cx="2687407" cy="797154"/>
          </a:xfrm>
          <a:prstGeom prst="rect">
            <a:avLst/>
          </a:prstGeom>
        </p:spPr>
      </p:pic>
    </p:spTree>
    <p:extLst>
      <p:ext uri="{BB962C8B-B14F-4D97-AF65-F5344CB8AC3E}">
        <p14:creationId xmlns:p14="http://schemas.microsoft.com/office/powerpoint/2010/main" val="213224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descr="Grupo de personas ">
            <a:extLst>
              <a:ext uri="{FF2B5EF4-FFF2-40B4-BE49-F238E27FC236}">
                <a16:creationId xmlns:a16="http://schemas.microsoft.com/office/drawing/2014/main" id="{4126D255-CE7D-4AD1-A120-49716261ED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57408" y="1472504"/>
            <a:ext cx="1534570" cy="1534570"/>
          </a:xfrm>
          <a:prstGeom prst="rect">
            <a:avLst/>
          </a:prstGeom>
        </p:spPr>
      </p:pic>
      <p:pic>
        <p:nvPicPr>
          <p:cNvPr id="20" name="Imagen 19" descr="Resultado de imagen para imagen animada de un indigena envera colombiano">
            <a:extLst>
              <a:ext uri="{FF2B5EF4-FFF2-40B4-BE49-F238E27FC236}">
                <a16:creationId xmlns:a16="http://schemas.microsoft.com/office/drawing/2014/main" id="{9E5EF3DC-A08D-49A9-9F07-1F411306A311}"/>
              </a:ext>
            </a:extLst>
          </p:cNvPr>
          <p:cNvPicPr/>
          <p:nvPr/>
        </p:nvPicPr>
        <p:blipFill rotWithShape="1">
          <a:blip r:embed="rId4">
            <a:extLst>
              <a:ext uri="{28A0092B-C50C-407E-A947-70E740481C1C}">
                <a14:useLocalDpi xmlns:a14="http://schemas.microsoft.com/office/drawing/2010/main" val="0"/>
              </a:ext>
            </a:extLst>
          </a:blip>
          <a:srcRect r="39408" b="7481"/>
          <a:stretch/>
        </p:blipFill>
        <p:spPr bwMode="auto">
          <a:xfrm>
            <a:off x="9374006" y="1520518"/>
            <a:ext cx="849249" cy="1185348"/>
          </a:xfrm>
          <a:prstGeom prst="rect">
            <a:avLst/>
          </a:prstGeom>
          <a:noFill/>
          <a:ln>
            <a:noFill/>
          </a:ln>
          <a:extLst>
            <a:ext uri="{53640926-AAD7-44D8-BBD7-CCE9431645EC}">
              <a14:shadowObscured xmlns:a14="http://schemas.microsoft.com/office/drawing/2010/main"/>
            </a:ext>
          </a:extLst>
        </p:spPr>
      </p:pic>
      <p:sp>
        <p:nvSpPr>
          <p:cNvPr id="17" name="Rectángulo 16">
            <a:extLst>
              <a:ext uri="{FF2B5EF4-FFF2-40B4-BE49-F238E27FC236}">
                <a16:creationId xmlns:a16="http://schemas.microsoft.com/office/drawing/2014/main" id="{92F98E28-7197-4019-BFED-19764F82CE3B}"/>
              </a:ext>
            </a:extLst>
          </p:cNvPr>
          <p:cNvSpPr/>
          <p:nvPr/>
        </p:nvSpPr>
        <p:spPr>
          <a:xfrm>
            <a:off x="479412" y="1354083"/>
            <a:ext cx="8797937" cy="1789167"/>
          </a:xfrm>
          <a:prstGeom prst="rect">
            <a:avLst/>
          </a:prstGeom>
          <a:solidFill>
            <a:schemeClr val="accent1">
              <a:lumMod val="20000"/>
              <a:lumOff val="80000"/>
            </a:schemeClr>
          </a:solidFill>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es-CO" sz="1100" dirty="0">
              <a:solidFill>
                <a:schemeClr val="tx1"/>
              </a:solidFill>
              <a:latin typeface="Arial" panose="020B0604020202020204" pitchFamily="34" charset="0"/>
              <a:cs typeface="Arial" panose="020B0604020202020204" pitchFamily="34" charset="0"/>
            </a:endParaRPr>
          </a:p>
          <a:p>
            <a:pPr algn="just"/>
            <a:r>
              <a:rPr lang="es-CO" sz="1100" dirty="0">
                <a:solidFill>
                  <a:schemeClr val="tx1"/>
                </a:solidFill>
                <a:latin typeface="Arial" panose="020B0604020202020204" pitchFamily="34" charset="0"/>
                <a:cs typeface="Arial" panose="020B0604020202020204" pitchFamily="34" charset="0"/>
              </a:rPr>
              <a:t>Se priorizó la </a:t>
            </a:r>
            <a:r>
              <a:rPr lang="es-CO" sz="1100" dirty="0">
                <a:solidFill>
                  <a:schemeClr val="accent1">
                    <a:lumMod val="75000"/>
                  </a:schemeClr>
                </a:solidFill>
                <a:latin typeface="Arial" panose="020B0604020202020204" pitchFamily="34" charset="0"/>
                <a:cs typeface="Arial" panose="020B0604020202020204" pitchFamily="34" charset="0"/>
              </a:rPr>
              <a:t>lengua indígena Emberá </a:t>
            </a:r>
            <a:r>
              <a:rPr lang="es-CO" sz="1100" dirty="0">
                <a:solidFill>
                  <a:schemeClr val="tx1"/>
                </a:solidFill>
                <a:latin typeface="Arial" panose="020B0604020202020204" pitchFamily="34" charset="0"/>
                <a:cs typeface="Arial" panose="020B0604020202020204" pitchFamily="34" charset="0"/>
              </a:rPr>
              <a:t>para iniciar la traducción de documentos relacionados con el Sistema General de Seguridad Social en Salud con el propósito de incentivar la protección y vinculación de esta población.</a:t>
            </a:r>
          </a:p>
          <a:p>
            <a:pPr algn="just"/>
            <a:endParaRPr lang="es-CO" sz="1100" dirty="0">
              <a:solidFill>
                <a:schemeClr val="tx1"/>
              </a:solidFill>
              <a:latin typeface="Arial" panose="020B0604020202020204" pitchFamily="34" charset="0"/>
              <a:cs typeface="Arial" panose="020B0604020202020204" pitchFamily="34" charset="0"/>
            </a:endParaRPr>
          </a:p>
          <a:p>
            <a:pPr algn="just"/>
            <a:r>
              <a:rPr lang="es-CO" sz="1100" dirty="0">
                <a:solidFill>
                  <a:schemeClr val="tx1"/>
                </a:solidFill>
                <a:latin typeface="Arial" panose="020B0604020202020204" pitchFamily="34" charset="0"/>
                <a:cs typeface="Arial" panose="020B0604020202020204" pitchFamily="34" charset="0"/>
              </a:rPr>
              <a:t>Se realizó la primera versión del </a:t>
            </a:r>
            <a:r>
              <a:rPr lang="es-CO" sz="1100" dirty="0">
                <a:solidFill>
                  <a:schemeClr val="accent1">
                    <a:lumMod val="75000"/>
                  </a:schemeClr>
                </a:solidFill>
                <a:latin typeface="Arial" panose="020B0604020202020204" pitchFamily="34" charset="0"/>
                <a:cs typeface="Arial" panose="020B0604020202020204" pitchFamily="34" charset="0"/>
              </a:rPr>
              <a:t>“Concurso de Buenas Prácticas o Experiencias Exitosas en Materia de Participación Social y Control Social en Salud-2018</a:t>
            </a:r>
            <a:r>
              <a:rPr lang="es-CO" sz="1100" dirty="0">
                <a:solidFill>
                  <a:schemeClr val="tx1"/>
                </a:solidFill>
                <a:latin typeface="Arial" panose="020B0604020202020204" pitchFamily="34" charset="0"/>
                <a:cs typeface="Arial" panose="020B0604020202020204" pitchFamily="34" charset="0"/>
              </a:rPr>
              <a:t>” dirigido a todas las entidades territoriales del orden departamental, distrital y municipal en su componente de salud, buscando incentivar y reconocer el ejercicio de buenas prácticas o experiencias exitosas en pro de la participación social, la cual contó con la postulación de nueve (9) entidades territoriales que allegaron doce (12) propuestas, quedando como </a:t>
            </a:r>
            <a:r>
              <a:rPr lang="es-CO" sz="1100" dirty="0">
                <a:solidFill>
                  <a:schemeClr val="accent1">
                    <a:lumMod val="75000"/>
                  </a:schemeClr>
                </a:solidFill>
                <a:latin typeface="Arial" panose="020B0604020202020204" pitchFamily="34" charset="0"/>
                <a:cs typeface="Arial" panose="020B0604020202020204" pitchFamily="34" charset="0"/>
              </a:rPr>
              <a:t>ganadora la Secretaría Municipal de Salud de Socha con la estrategia “Cuadrantes saludables”.</a:t>
            </a:r>
          </a:p>
          <a:p>
            <a:pPr algn="just"/>
            <a:endParaRPr lang="es-CO" sz="1100" dirty="0">
              <a:solidFill>
                <a:schemeClr val="tx1"/>
              </a:solidFill>
              <a:latin typeface="Arial" panose="020B0604020202020204" pitchFamily="34" charset="0"/>
              <a:cs typeface="Arial" panose="020B0604020202020204" pitchFamily="34" charset="0"/>
            </a:endParaRPr>
          </a:p>
          <a:p>
            <a:pPr algn="just"/>
            <a:r>
              <a:rPr lang="es-CO" sz="1100" dirty="0">
                <a:solidFill>
                  <a:schemeClr val="tx1"/>
                </a:solidFill>
                <a:latin typeface="Arial" panose="020B0604020202020204" pitchFamily="34" charset="0"/>
                <a:cs typeface="Arial" panose="020B0604020202020204" pitchFamily="34" charset="0"/>
              </a:rPr>
              <a:t>Para la vigencia del 2019 se presentaron </a:t>
            </a:r>
            <a:r>
              <a:rPr lang="es-CO" sz="1100" b="1" dirty="0">
                <a:solidFill>
                  <a:schemeClr val="accent1">
                    <a:lumMod val="75000"/>
                  </a:schemeClr>
                </a:solidFill>
                <a:latin typeface="Arial" panose="020B0604020202020204" pitchFamily="34" charset="0"/>
                <a:cs typeface="Arial" panose="020B0604020202020204" pitchFamily="34" charset="0"/>
              </a:rPr>
              <a:t>63</a:t>
            </a:r>
            <a:r>
              <a:rPr lang="es-CO" sz="1100" dirty="0">
                <a:solidFill>
                  <a:schemeClr val="accent1">
                    <a:lumMod val="75000"/>
                  </a:schemeClr>
                </a:solidFill>
                <a:latin typeface="Arial" panose="020B0604020202020204" pitchFamily="34" charset="0"/>
                <a:cs typeface="Arial" panose="020B0604020202020204" pitchFamily="34" charset="0"/>
              </a:rPr>
              <a:t> propuestas de buenas práctica</a:t>
            </a:r>
            <a:r>
              <a:rPr lang="es-CO" sz="1100" dirty="0">
                <a:solidFill>
                  <a:schemeClr val="tx1"/>
                </a:solidFill>
                <a:latin typeface="Arial" panose="020B0604020202020204" pitchFamily="34" charset="0"/>
                <a:cs typeface="Arial" panose="020B0604020202020204" pitchFamily="34" charset="0"/>
              </a:rPr>
              <a:t>s que representan a </a:t>
            </a:r>
            <a:r>
              <a:rPr lang="es-CO" sz="1100" b="1" dirty="0">
                <a:solidFill>
                  <a:srgbClr val="0070C0"/>
                </a:solidFill>
                <a:latin typeface="Arial" panose="020B0604020202020204" pitchFamily="34" charset="0"/>
                <a:cs typeface="Arial" panose="020B0604020202020204" pitchFamily="34" charset="0"/>
              </a:rPr>
              <a:t>36</a:t>
            </a:r>
            <a:r>
              <a:rPr lang="es-CO" sz="1100" dirty="0">
                <a:solidFill>
                  <a:schemeClr val="tx1"/>
                </a:solidFill>
                <a:latin typeface="Arial" panose="020B0604020202020204" pitchFamily="34" charset="0"/>
                <a:cs typeface="Arial" panose="020B0604020202020204" pitchFamily="34" charset="0"/>
              </a:rPr>
              <a:t> entidades territoriales. </a:t>
            </a:r>
          </a:p>
          <a:p>
            <a:pPr algn="just"/>
            <a:endParaRPr lang="es-CO" sz="1100" dirty="0">
              <a:solidFill>
                <a:schemeClr val="tx1"/>
              </a:solidFill>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419EBC61-E8C3-4E34-BCEC-5C219BDD142E}"/>
              </a:ext>
            </a:extLst>
          </p:cNvPr>
          <p:cNvSpPr/>
          <p:nvPr/>
        </p:nvSpPr>
        <p:spPr>
          <a:xfrm>
            <a:off x="3036603" y="3082086"/>
            <a:ext cx="4255878" cy="321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a:lnSpc>
                <a:spcPct val="115000"/>
              </a:lnSpc>
              <a:spcAft>
                <a:spcPts val="0"/>
              </a:spcAft>
            </a:pPr>
            <a:r>
              <a:rPr lang="es-CO"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Fuente. Superintendencia Delegada para la Protección al Usuario</a:t>
            </a:r>
            <a:endParaRPr lang="es-CO" sz="800" dirty="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id="{DDEEF286-499A-4298-A0FE-7019BF64EF97}"/>
              </a:ext>
            </a:extLst>
          </p:cNvPr>
          <p:cNvSpPr/>
          <p:nvPr/>
        </p:nvSpPr>
        <p:spPr>
          <a:xfrm>
            <a:off x="0" y="159127"/>
            <a:ext cx="11891978" cy="414472"/>
          </a:xfrm>
          <a:prstGeom prst="rect">
            <a:avLst/>
          </a:prstGeom>
        </p:spPr>
        <p:txBody>
          <a:bodyPr wrap="square">
            <a:spAutoFit/>
          </a:bodyPr>
          <a:lstStyle/>
          <a:p>
            <a:pPr marL="457200" algn="ctr">
              <a:lnSpc>
                <a:spcPct val="115000"/>
              </a:lnSpc>
              <a:spcAft>
                <a:spcPts val="0"/>
              </a:spcAft>
            </a:pPr>
            <a:r>
              <a:rPr lang="es-CO" sz="20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¿Cómo se Protege al Usuario y se Garantiza la Participación Ciudadana?</a:t>
            </a:r>
            <a:endParaRPr lang="es-CO" sz="2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1C5C7D0D-637C-4C13-B1BF-9390AF0B5C98}"/>
              </a:ext>
            </a:extLst>
          </p:cNvPr>
          <p:cNvSpPr/>
          <p:nvPr/>
        </p:nvSpPr>
        <p:spPr>
          <a:xfrm>
            <a:off x="207923" y="731256"/>
            <a:ext cx="11776154" cy="523220"/>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lgn="just">
              <a:spcAft>
                <a:spcPts val="1000"/>
              </a:spcAft>
            </a:pPr>
            <a:r>
              <a:rPr lang="es-CO" sz="1400" b="1" dirty="0">
                <a:solidFill>
                  <a:schemeClr val="accent1"/>
                </a:solidFill>
                <a:latin typeface="Arial" panose="020B0604020202020204" pitchFamily="34" charset="0"/>
                <a:cs typeface="Times New Roman" panose="02020603050405020304" pitchFamily="18" charset="0"/>
              </a:rPr>
              <a:t>3. Vinculando a las Comunidades Indígenas a las Estrategias de Participación Ciudadana, así como a los líderes de Control Social</a:t>
            </a:r>
          </a:p>
        </p:txBody>
      </p:sp>
      <p:sp>
        <p:nvSpPr>
          <p:cNvPr id="3" name="Rectángulo 2">
            <a:extLst>
              <a:ext uri="{FF2B5EF4-FFF2-40B4-BE49-F238E27FC236}">
                <a16:creationId xmlns:a16="http://schemas.microsoft.com/office/drawing/2014/main" id="{3451B14D-07EA-483B-AB45-647B8A335AE5}"/>
              </a:ext>
            </a:extLst>
          </p:cNvPr>
          <p:cNvSpPr/>
          <p:nvPr/>
        </p:nvSpPr>
        <p:spPr>
          <a:xfrm>
            <a:off x="207923" y="3518939"/>
            <a:ext cx="3411255"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lgn="just">
              <a:spcAft>
                <a:spcPts val="1000"/>
              </a:spcAft>
            </a:pPr>
            <a:r>
              <a:rPr lang="es-CO" sz="1400" b="1" dirty="0">
                <a:solidFill>
                  <a:schemeClr val="accent1"/>
                </a:solidFill>
                <a:latin typeface="Arial" panose="020B0604020202020204" pitchFamily="34" charset="0"/>
                <a:cs typeface="Times New Roman" panose="02020603050405020304" pitchFamily="18" charset="0"/>
              </a:rPr>
              <a:t>4. Ampliando el cubrimiento territorial</a:t>
            </a:r>
          </a:p>
        </p:txBody>
      </p:sp>
      <p:pic>
        <p:nvPicPr>
          <p:cNvPr id="5" name="Imagen 4">
            <a:extLst>
              <a:ext uri="{FF2B5EF4-FFF2-40B4-BE49-F238E27FC236}">
                <a16:creationId xmlns:a16="http://schemas.microsoft.com/office/drawing/2014/main" id="{DF50F967-34D1-4648-A52F-39AEAA30041A}"/>
              </a:ext>
            </a:extLst>
          </p:cNvPr>
          <p:cNvPicPr>
            <a:picLocks noChangeAspect="1"/>
          </p:cNvPicPr>
          <p:nvPr/>
        </p:nvPicPr>
        <p:blipFill>
          <a:blip r:embed="rId5"/>
          <a:stretch>
            <a:fillRect/>
          </a:stretch>
        </p:blipFill>
        <p:spPr>
          <a:xfrm>
            <a:off x="750442" y="4114800"/>
            <a:ext cx="1447800" cy="1466850"/>
          </a:xfrm>
          <a:prstGeom prst="rect">
            <a:avLst/>
          </a:prstGeom>
        </p:spPr>
      </p:pic>
      <p:graphicFrame>
        <p:nvGraphicFramePr>
          <p:cNvPr id="45" name="Diagrama 44">
            <a:extLst>
              <a:ext uri="{FF2B5EF4-FFF2-40B4-BE49-F238E27FC236}">
                <a16:creationId xmlns:a16="http://schemas.microsoft.com/office/drawing/2014/main" id="{FE18DAC0-43D3-4777-A7B2-7959A13646F2}"/>
              </a:ext>
            </a:extLst>
          </p:cNvPr>
          <p:cNvGraphicFramePr/>
          <p:nvPr/>
        </p:nvGraphicFramePr>
        <p:xfrm>
          <a:off x="2610382" y="4023361"/>
          <a:ext cx="8514311" cy="19608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12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a 24">
            <a:extLst>
              <a:ext uri="{FF2B5EF4-FFF2-40B4-BE49-F238E27FC236}">
                <a16:creationId xmlns:a16="http://schemas.microsoft.com/office/drawing/2014/main" id="{8BA7B07C-ACFC-4E43-858A-7090A4236CF7}"/>
              </a:ext>
            </a:extLst>
          </p:cNvPr>
          <p:cNvGraphicFramePr/>
          <p:nvPr/>
        </p:nvGraphicFramePr>
        <p:xfrm>
          <a:off x="416694" y="1421427"/>
          <a:ext cx="4195211" cy="347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ectángulo: esquinas superiores redondeadas 26">
            <a:extLst>
              <a:ext uri="{FF2B5EF4-FFF2-40B4-BE49-F238E27FC236}">
                <a16:creationId xmlns:a16="http://schemas.microsoft.com/office/drawing/2014/main" id="{15304B8D-C4D2-44B6-A6A3-DCA3CEA75121}"/>
              </a:ext>
            </a:extLst>
          </p:cNvPr>
          <p:cNvSpPr/>
          <p:nvPr/>
        </p:nvSpPr>
        <p:spPr>
          <a:xfrm>
            <a:off x="654085" y="659498"/>
            <a:ext cx="10583808" cy="321542"/>
          </a:xfrm>
          <a:prstGeom prst="round2Same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lgn="just">
              <a:spcAft>
                <a:spcPts val="1000"/>
              </a:spcAft>
            </a:pPr>
            <a:r>
              <a:rPr lang="es-CO" sz="1400" b="1" dirty="0">
                <a:solidFill>
                  <a:schemeClr val="accent1"/>
                </a:solidFill>
                <a:latin typeface="Arial" panose="020B0604020202020204" pitchFamily="34" charset="0"/>
                <a:cs typeface="Times New Roman" panose="02020603050405020304" pitchFamily="18" charset="0"/>
              </a:rPr>
              <a:t>5. Ejerciendo Inspección y Vigilancia frente al servicio prestado a los Ciudadanos</a:t>
            </a:r>
          </a:p>
        </p:txBody>
      </p:sp>
      <p:sp>
        <p:nvSpPr>
          <p:cNvPr id="28" name="Diagrama de flujo: entrada manual 27">
            <a:extLst>
              <a:ext uri="{FF2B5EF4-FFF2-40B4-BE49-F238E27FC236}">
                <a16:creationId xmlns:a16="http://schemas.microsoft.com/office/drawing/2014/main" id="{D7E36D72-D6BF-4BA2-9307-9AB8ACB7BF80}"/>
              </a:ext>
            </a:extLst>
          </p:cNvPr>
          <p:cNvSpPr/>
          <p:nvPr/>
        </p:nvSpPr>
        <p:spPr>
          <a:xfrm>
            <a:off x="9191978" y="3967480"/>
            <a:ext cx="2700000" cy="720000"/>
          </a:xfrm>
          <a:prstGeom prst="flowChartManualInput">
            <a:avLst/>
          </a:prstGeom>
          <a:noFill/>
          <a:ln>
            <a:no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CO" sz="12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541.069 </a:t>
            </a:r>
            <a:r>
              <a:rPr lang="es-CO"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CO" sz="1100" dirty="0">
              <a:solidFill>
                <a:schemeClr val="tx1"/>
              </a:solidFill>
              <a:effectLst/>
              <a:ea typeface="Calibri" panose="020F0502020204030204" pitchFamily="34" charset="0"/>
              <a:cs typeface="Times New Roman" panose="02020603050405020304" pitchFamily="18" charset="0"/>
            </a:endParaRPr>
          </a:p>
          <a:p>
            <a:pPr algn="ctr">
              <a:lnSpc>
                <a:spcPct val="115000"/>
              </a:lnSpc>
              <a:spcAft>
                <a:spcPts val="0"/>
              </a:spcAft>
            </a:pPr>
            <a:r>
              <a:rPr lang="es-CO"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S</a:t>
            </a:r>
            <a:r>
              <a:rPr lang="es-CO"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olicitudes de información respondidas</a:t>
            </a:r>
            <a:endParaRPr lang="es-CO" sz="1100" dirty="0">
              <a:solidFill>
                <a:schemeClr val="tx1"/>
              </a:solidFill>
              <a:effectLst/>
              <a:ea typeface="Calibri" panose="020F0502020204030204" pitchFamily="34" charset="0"/>
              <a:cs typeface="Times New Roman" panose="02020603050405020304" pitchFamily="18" charset="0"/>
            </a:endParaRPr>
          </a:p>
        </p:txBody>
      </p:sp>
      <p:sp>
        <p:nvSpPr>
          <p:cNvPr id="29" name="Diagrama de flujo: entrada manual 28">
            <a:extLst>
              <a:ext uri="{FF2B5EF4-FFF2-40B4-BE49-F238E27FC236}">
                <a16:creationId xmlns:a16="http://schemas.microsoft.com/office/drawing/2014/main" id="{1DAB5EB9-DBE4-4DA0-A278-D25BED95DCE8}"/>
              </a:ext>
            </a:extLst>
          </p:cNvPr>
          <p:cNvSpPr/>
          <p:nvPr/>
        </p:nvSpPr>
        <p:spPr>
          <a:xfrm>
            <a:off x="4907410" y="3967480"/>
            <a:ext cx="2700000" cy="720000"/>
          </a:xfrm>
          <a:prstGeom prst="flowChartManualInput">
            <a:avLst/>
          </a:prstGeom>
          <a:no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CO" sz="12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s-CO" sz="12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676.084 </a:t>
            </a:r>
            <a:r>
              <a:rPr lang="es-CO"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Peticiones, quejas y reclamos-PQR, recibidas y tramitadas</a:t>
            </a:r>
            <a:endParaRPr lang="es-CO" sz="1100" dirty="0">
              <a:solidFill>
                <a:schemeClr val="tx1"/>
              </a:solidFill>
              <a:effectLst/>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id="{9682686F-06E4-4770-B32A-14BF473051B9}"/>
              </a:ext>
            </a:extLst>
          </p:cNvPr>
          <p:cNvSpPr/>
          <p:nvPr/>
        </p:nvSpPr>
        <p:spPr>
          <a:xfrm>
            <a:off x="678580" y="4912582"/>
            <a:ext cx="3933325" cy="358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a:lnSpc>
                <a:spcPct val="115000"/>
              </a:lnSpc>
              <a:spcAft>
                <a:spcPts val="0"/>
              </a:spcAft>
            </a:pPr>
            <a:r>
              <a:rPr lang="es-CO"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Fuente. Superintendencia Delegada para la Protección al Usuario</a:t>
            </a:r>
            <a:r>
              <a:rPr lang="es-CO" sz="800" dirty="0">
                <a:solidFill>
                  <a:srgbClr val="000000"/>
                </a:solidFill>
                <a:effectLst/>
                <a:ea typeface="Calibri" panose="020F0502020204030204" pitchFamily="34" charset="0"/>
                <a:cs typeface="Times New Roman" panose="02020603050405020304" pitchFamily="18" charset="0"/>
              </a:rPr>
              <a:t> </a:t>
            </a:r>
            <a:endParaRPr lang="es-CO" sz="800" dirty="0">
              <a:effectLst/>
              <a:ea typeface="Calibri" panose="020F0502020204030204" pitchFamily="34"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id="{1C9A7675-810F-4880-98D8-7B0EA28E63AC}"/>
              </a:ext>
            </a:extLst>
          </p:cNvPr>
          <p:cNvSpPr/>
          <p:nvPr/>
        </p:nvSpPr>
        <p:spPr>
          <a:xfrm>
            <a:off x="5518508" y="1858170"/>
            <a:ext cx="5736682" cy="1293085"/>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tx1"/>
                </a:solidFill>
                <a:latin typeface="Arial" panose="020B0604020202020204" pitchFamily="34" charset="0"/>
                <a:cs typeface="Arial" panose="020B0604020202020204" pitchFamily="34" charset="0"/>
              </a:rPr>
              <a:t>En cumplimiento de la misión institucional, de protección a los derechos de los usuarios, de agosto del 2018 al </a:t>
            </a:r>
            <a:r>
              <a:rPr lang="es-MX" sz="1200" b="1" dirty="0">
                <a:solidFill>
                  <a:schemeClr val="accent6">
                    <a:lumMod val="75000"/>
                  </a:schemeClr>
                </a:solidFill>
                <a:latin typeface="Arial" panose="020B0604020202020204" pitchFamily="34" charset="0"/>
                <a:cs typeface="Arial" panose="020B0604020202020204" pitchFamily="34" charset="0"/>
              </a:rPr>
              <a:t>31 de julio </a:t>
            </a:r>
            <a:r>
              <a:rPr lang="es-MX" sz="1200" dirty="0">
                <a:solidFill>
                  <a:schemeClr val="tx1"/>
                </a:solidFill>
                <a:latin typeface="Arial" panose="020B0604020202020204" pitchFamily="34" charset="0"/>
                <a:cs typeface="Arial" panose="020B0604020202020204" pitchFamily="34" charset="0"/>
              </a:rPr>
              <a:t>del 2019, se recibieron y tramitaron </a:t>
            </a:r>
            <a:r>
              <a:rPr lang="es-MX" sz="1200" b="1" dirty="0">
                <a:solidFill>
                  <a:srgbClr val="0070C0"/>
                </a:solidFill>
                <a:latin typeface="Arial" panose="020B0604020202020204" pitchFamily="34" charset="0"/>
                <a:cs typeface="Arial" panose="020B0604020202020204" pitchFamily="34" charset="0"/>
              </a:rPr>
              <a:t> </a:t>
            </a:r>
            <a:r>
              <a:rPr lang="es-MX" sz="1200" b="1" dirty="0">
                <a:solidFill>
                  <a:schemeClr val="accent6">
                    <a:lumMod val="75000"/>
                  </a:schemeClr>
                </a:solidFill>
                <a:latin typeface="Arial" panose="020B0604020202020204" pitchFamily="34" charset="0"/>
                <a:cs typeface="Arial" panose="020B0604020202020204" pitchFamily="34" charset="0"/>
              </a:rPr>
              <a:t>1.217.153 </a:t>
            </a:r>
            <a:r>
              <a:rPr lang="es-MX" sz="1200" b="1" dirty="0">
                <a:solidFill>
                  <a:srgbClr val="0070C0"/>
                </a:solidFill>
                <a:latin typeface="Arial" panose="020B0604020202020204" pitchFamily="34" charset="0"/>
                <a:cs typeface="Arial" panose="020B0604020202020204" pitchFamily="34" charset="0"/>
              </a:rPr>
              <a:t>peticiones, quejas y reclamos y solicitudes de información-PQRS.</a:t>
            </a:r>
            <a:endParaRPr lang="es-CO" sz="1200" dirty="0">
              <a:solidFill>
                <a:srgbClr val="0070C0"/>
              </a:solidFill>
              <a:latin typeface="Arial" panose="020B0604020202020204" pitchFamily="34" charset="0"/>
              <a:cs typeface="Arial" panose="020B0604020202020204" pitchFamily="34" charset="0"/>
            </a:endParaRPr>
          </a:p>
        </p:txBody>
      </p:sp>
      <p:cxnSp>
        <p:nvCxnSpPr>
          <p:cNvPr id="5" name="Conector recto de flecha 4">
            <a:extLst>
              <a:ext uri="{FF2B5EF4-FFF2-40B4-BE49-F238E27FC236}">
                <a16:creationId xmlns:a16="http://schemas.microsoft.com/office/drawing/2014/main" id="{11C8E626-DBDC-4CDA-AEFC-0781F77140AC}"/>
              </a:ext>
            </a:extLst>
          </p:cNvPr>
          <p:cNvCxnSpPr>
            <a:cxnSpLocks/>
          </p:cNvCxnSpPr>
          <p:nvPr/>
        </p:nvCxnSpPr>
        <p:spPr>
          <a:xfrm flipH="1">
            <a:off x="7515970" y="3142059"/>
            <a:ext cx="735968" cy="733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80989BD2-FD48-487E-8925-B8F5D69A722C}"/>
              </a:ext>
            </a:extLst>
          </p:cNvPr>
          <p:cNvCxnSpPr>
            <a:cxnSpLocks/>
          </p:cNvCxnSpPr>
          <p:nvPr/>
        </p:nvCxnSpPr>
        <p:spPr>
          <a:xfrm>
            <a:off x="8260173" y="3135172"/>
            <a:ext cx="931805" cy="740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631FF0CF-ACE1-4705-8AD9-DF3C0EF4A8E7}"/>
              </a:ext>
            </a:extLst>
          </p:cNvPr>
          <p:cNvSpPr/>
          <p:nvPr/>
        </p:nvSpPr>
        <p:spPr>
          <a:xfrm>
            <a:off x="60225" y="161218"/>
            <a:ext cx="11891978" cy="414472"/>
          </a:xfrm>
          <a:prstGeom prst="rect">
            <a:avLst/>
          </a:prstGeom>
        </p:spPr>
        <p:txBody>
          <a:bodyPr wrap="square">
            <a:spAutoFit/>
          </a:bodyPr>
          <a:lstStyle/>
          <a:p>
            <a:pPr marL="457200" algn="ctr">
              <a:lnSpc>
                <a:spcPct val="115000"/>
              </a:lnSpc>
              <a:spcAft>
                <a:spcPts val="0"/>
              </a:spcAft>
            </a:pPr>
            <a:r>
              <a:rPr lang="es-CO" sz="20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¿Cómo se Protege al Usuario y se Garantiza la Participación Ciudadana?</a:t>
            </a:r>
            <a:endParaRPr lang="es-CO" sz="2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52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a 10">
            <a:extLst>
              <a:ext uri="{FF2B5EF4-FFF2-40B4-BE49-F238E27FC236}">
                <a16:creationId xmlns:a16="http://schemas.microsoft.com/office/drawing/2014/main" id="{EF12BF5E-F8B4-4DFD-9D61-04A1E6534B33}"/>
              </a:ext>
            </a:extLst>
          </p:cNvPr>
          <p:cNvGraphicFramePr/>
          <p:nvPr/>
        </p:nvGraphicFramePr>
        <p:xfrm>
          <a:off x="296958" y="1148946"/>
          <a:ext cx="4340639" cy="2885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esquinas superiores redondeadas 11">
            <a:extLst>
              <a:ext uri="{FF2B5EF4-FFF2-40B4-BE49-F238E27FC236}">
                <a16:creationId xmlns:a16="http://schemas.microsoft.com/office/drawing/2014/main" id="{1F40AD59-9AEE-40AC-8D35-302581BF26E0}"/>
              </a:ext>
            </a:extLst>
          </p:cNvPr>
          <p:cNvSpPr/>
          <p:nvPr/>
        </p:nvSpPr>
        <p:spPr>
          <a:xfrm>
            <a:off x="721361" y="604087"/>
            <a:ext cx="11047602" cy="414472"/>
          </a:xfrm>
          <a:prstGeom prst="round2Same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lgn="just">
              <a:spcAft>
                <a:spcPts val="1000"/>
              </a:spcAft>
            </a:pPr>
            <a:r>
              <a:rPr lang="es-CO" sz="1400" b="1" dirty="0">
                <a:solidFill>
                  <a:schemeClr val="accent1"/>
                </a:solidFill>
                <a:latin typeface="Arial" panose="020B0604020202020204" pitchFamily="34" charset="0"/>
                <a:cs typeface="Times New Roman" panose="02020603050405020304" pitchFamily="18" charset="0"/>
              </a:rPr>
              <a:t>6. Ejerciendo control frente al funcionamiento de los mecanismos de Participación Ciudadana</a:t>
            </a:r>
          </a:p>
        </p:txBody>
      </p:sp>
      <p:sp>
        <p:nvSpPr>
          <p:cNvPr id="15" name="Rectángulo 14">
            <a:extLst>
              <a:ext uri="{FF2B5EF4-FFF2-40B4-BE49-F238E27FC236}">
                <a16:creationId xmlns:a16="http://schemas.microsoft.com/office/drawing/2014/main" id="{7A5A1B83-B113-407B-B67B-B6F07CA6CD1D}"/>
              </a:ext>
            </a:extLst>
          </p:cNvPr>
          <p:cNvSpPr/>
          <p:nvPr/>
        </p:nvSpPr>
        <p:spPr>
          <a:xfrm>
            <a:off x="622357" y="4056123"/>
            <a:ext cx="3913362" cy="217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CO"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Fuente. Superintendencia Delegada para la Protección al Usuario</a:t>
            </a:r>
            <a:r>
              <a:rPr lang="es-CO" sz="800" dirty="0">
                <a:solidFill>
                  <a:srgbClr val="000000"/>
                </a:solidFill>
                <a:effectLst/>
                <a:ea typeface="Calibri" panose="020F0502020204030204" pitchFamily="34" charset="0"/>
                <a:cs typeface="Times New Roman" panose="02020603050405020304" pitchFamily="18" charset="0"/>
              </a:rPr>
              <a:t> </a:t>
            </a:r>
            <a:endParaRPr lang="es-CO" sz="800" dirty="0">
              <a:effectLst/>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29D5E30E-D50B-4673-86AB-6E847BBB43A7}"/>
              </a:ext>
            </a:extLst>
          </p:cNvPr>
          <p:cNvSpPr/>
          <p:nvPr/>
        </p:nvSpPr>
        <p:spPr>
          <a:xfrm>
            <a:off x="4665013" y="1981488"/>
            <a:ext cx="6990825" cy="1015663"/>
          </a:xfrm>
          <a:prstGeom prst="rect">
            <a:avLst/>
          </a:prstGeom>
          <a:solidFill>
            <a:schemeClr val="accent1">
              <a:lumMod val="20000"/>
              <a:lumOff val="80000"/>
            </a:schemeClr>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CO" sz="1200" dirty="0">
                <a:latin typeface="Arial" panose="020B0604020202020204" pitchFamily="34" charset="0"/>
                <a:ea typeface="Calibri" panose="020F0502020204030204" pitchFamily="34" charset="0"/>
              </a:rPr>
              <a:t>Supersalud, realiza actividades de </a:t>
            </a:r>
            <a:r>
              <a:rPr lang="es-CO" sz="1200" dirty="0">
                <a:solidFill>
                  <a:schemeClr val="accent1">
                    <a:lumMod val="75000"/>
                  </a:schemeClr>
                </a:solidFill>
                <a:latin typeface="Arial" panose="020B0604020202020204" pitchFamily="34" charset="0"/>
                <a:ea typeface="Calibri" panose="020F0502020204030204" pitchFamily="34" charset="0"/>
              </a:rPr>
              <a:t>inspección y vigilancia para fortalecer los mecanismos de participación ciudadana </a:t>
            </a:r>
            <a:r>
              <a:rPr lang="es-CO" sz="1200" dirty="0">
                <a:latin typeface="Arial" panose="020B0604020202020204" pitchFamily="34" charset="0"/>
                <a:ea typeface="Calibri" panose="020F0502020204030204" pitchFamily="34" charset="0"/>
              </a:rPr>
              <a:t>que realizan los vigilados, con el fin de garantizar el cumplimiento real del derecho ciudadano a participar de la vigilancia de la gestión que les corresponde y proponer acciones de mejora. En cumplimiento de éste propósito, se adelantaron las acciones de Inspección y Vigilancia descritas en la gráfica presente.</a:t>
            </a:r>
            <a:endParaRPr lang="es-CO" sz="1200" dirty="0"/>
          </a:p>
        </p:txBody>
      </p:sp>
      <p:sp>
        <p:nvSpPr>
          <p:cNvPr id="17" name="Rectángulo 16">
            <a:extLst>
              <a:ext uri="{FF2B5EF4-FFF2-40B4-BE49-F238E27FC236}">
                <a16:creationId xmlns:a16="http://schemas.microsoft.com/office/drawing/2014/main" id="{C33418EF-AD67-4114-8F36-AB9FDF5F0AD0}"/>
              </a:ext>
            </a:extLst>
          </p:cNvPr>
          <p:cNvSpPr/>
          <p:nvPr/>
        </p:nvSpPr>
        <p:spPr>
          <a:xfrm>
            <a:off x="60225" y="161218"/>
            <a:ext cx="11891978" cy="414472"/>
          </a:xfrm>
          <a:prstGeom prst="rect">
            <a:avLst/>
          </a:prstGeom>
        </p:spPr>
        <p:txBody>
          <a:bodyPr wrap="square">
            <a:spAutoFit/>
          </a:bodyPr>
          <a:lstStyle/>
          <a:p>
            <a:pPr marL="457200" algn="ctr">
              <a:lnSpc>
                <a:spcPct val="115000"/>
              </a:lnSpc>
              <a:spcAft>
                <a:spcPts val="0"/>
              </a:spcAft>
            </a:pPr>
            <a:r>
              <a:rPr lang="es-CO" sz="20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¿Cómo se Protege al Usuario y se Garantiza la Participación Ciudadana?</a:t>
            </a:r>
            <a:endParaRPr lang="es-CO" sz="2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8C0118A4-F782-4EDA-ACBE-15992DE9A66E}"/>
              </a:ext>
            </a:extLst>
          </p:cNvPr>
          <p:cNvSpPr/>
          <p:nvPr/>
        </p:nvSpPr>
        <p:spPr>
          <a:xfrm>
            <a:off x="743253" y="4391929"/>
            <a:ext cx="7843520" cy="445536"/>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lgn="just">
              <a:spcAft>
                <a:spcPts val="1000"/>
              </a:spcAft>
            </a:pPr>
            <a:r>
              <a:rPr lang="es-CO" sz="1400" b="1" dirty="0">
                <a:solidFill>
                  <a:schemeClr val="accent1"/>
                </a:solidFill>
                <a:latin typeface="Arial" panose="020B0604020202020204" pitchFamily="34" charset="0"/>
                <a:cs typeface="Times New Roman" panose="02020603050405020304" pitchFamily="18" charset="0"/>
              </a:rPr>
              <a:t>7. Acompañando en sus reclamaciones a los Usuarios con Riesgo de Vida </a:t>
            </a:r>
          </a:p>
        </p:txBody>
      </p:sp>
      <p:sp>
        <p:nvSpPr>
          <p:cNvPr id="18" name="Rectángulo: una sola esquina cortada 17">
            <a:extLst>
              <a:ext uri="{FF2B5EF4-FFF2-40B4-BE49-F238E27FC236}">
                <a16:creationId xmlns:a16="http://schemas.microsoft.com/office/drawing/2014/main" id="{01DC31D9-9DBC-4009-9D36-3AC7D27839ED}"/>
              </a:ext>
            </a:extLst>
          </p:cNvPr>
          <p:cNvSpPr/>
          <p:nvPr/>
        </p:nvSpPr>
        <p:spPr>
          <a:xfrm>
            <a:off x="721360" y="4761448"/>
            <a:ext cx="9540240" cy="1253271"/>
          </a:xfrm>
          <a:prstGeom prst="snip1Rect">
            <a:avLst/>
          </a:prstGeom>
          <a:solidFill>
            <a:schemeClr val="accent1">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es-CO"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Entre las </a:t>
            </a:r>
            <a:r>
              <a:rPr lang="es-CO" sz="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Peticion</a:t>
            </a:r>
            <a:r>
              <a:rPr lang="es-CO" sz="1200" dirty="0">
                <a:solidFill>
                  <a:srgbClr val="0070C0"/>
                </a:solidFill>
                <a:latin typeface="Arial" panose="020B0604020202020204" pitchFamily="34" charset="0"/>
                <a:ea typeface="Calibri" panose="020F0502020204030204" pitchFamily="34" charset="0"/>
                <a:cs typeface="Times New Roman" panose="02020603050405020304" pitchFamily="18" charset="0"/>
              </a:rPr>
              <a:t>es, </a:t>
            </a:r>
            <a:r>
              <a:rPr lang="es-CO" sz="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Quejas, Reclamos y Denuncias-PQRD </a:t>
            </a:r>
            <a:r>
              <a:rPr lang="es-CO"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recibidas se da principal atención a aquellas que representan </a:t>
            </a:r>
            <a:r>
              <a:rPr lang="es-CO" sz="1200"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riesgo de vida,</a:t>
            </a:r>
            <a:r>
              <a:rPr lang="es-CO" sz="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s-CO"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las cuales son atendidas por el </a:t>
            </a:r>
            <a:r>
              <a:rPr lang="es-CO" sz="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Grupo de Soluciones Inmediatas en Salud –SIS</a:t>
            </a:r>
            <a:r>
              <a:rPr lang="es-CO"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en donde se realiza acompañamiento </a:t>
            </a:r>
            <a:r>
              <a:rPr lang="es-CO" sz="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24 horas los 7 días </a:t>
            </a:r>
            <a:r>
              <a:rPr lang="es-CO"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 la semana, impartiendo instrucciones de inmediato cumplimiento frente a los actores del Sistema a fin de salvaguardar los derechos y agilizar los trámites para lograr la efectiva prestación de los servicios ordenados a los usuarios. </a:t>
            </a:r>
            <a:r>
              <a:rPr lang="es-CO" sz="1200" dirty="0">
                <a:solidFill>
                  <a:schemeClr val="tx1"/>
                </a:solidFill>
                <a:effectLst/>
                <a:ea typeface="Calibri" panose="020F0502020204030204" pitchFamily="34" charset="0"/>
                <a:cs typeface="Times New Roman" panose="02020603050405020304" pitchFamily="18" charset="0"/>
              </a:rPr>
              <a:t> </a:t>
            </a:r>
          </a:p>
        </p:txBody>
      </p:sp>
      <p:sp>
        <p:nvSpPr>
          <p:cNvPr id="19" name="Rectángulo: una sola esquina cortada 18">
            <a:extLst>
              <a:ext uri="{FF2B5EF4-FFF2-40B4-BE49-F238E27FC236}">
                <a16:creationId xmlns:a16="http://schemas.microsoft.com/office/drawing/2014/main" id="{2446EF51-8966-4BF6-A1CF-1FBF40863894}"/>
              </a:ext>
            </a:extLst>
          </p:cNvPr>
          <p:cNvSpPr/>
          <p:nvPr/>
        </p:nvSpPr>
        <p:spPr>
          <a:xfrm>
            <a:off x="10139680" y="4837465"/>
            <a:ext cx="1930400" cy="1084208"/>
          </a:xfrm>
          <a:prstGeom prst="snip1Rect">
            <a:avLst/>
          </a:prstGeom>
          <a:solidFill>
            <a:schemeClr val="accent2">
              <a:lumMod val="20000"/>
              <a:lumOff val="80000"/>
            </a:schemeClr>
          </a:solidFill>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s-CO" sz="12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224.999 </a:t>
            </a:r>
          </a:p>
          <a:p>
            <a:pPr algn="ctr">
              <a:lnSpc>
                <a:spcPct val="115000"/>
              </a:lnSpc>
              <a:spcAft>
                <a:spcPts val="0"/>
              </a:spcAft>
            </a:pPr>
            <a:r>
              <a:rPr lang="es-CO"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Casos gestionados por el Grupo de </a:t>
            </a:r>
            <a:r>
              <a:rPr lang="es-CO" sz="1100" b="1" dirty="0">
                <a:solidFill>
                  <a:schemeClr val="tx1"/>
                </a:solidFill>
                <a:latin typeface="Arial" panose="020B0604020202020204" pitchFamily="34" charset="0"/>
                <a:ea typeface="Calibri" panose="020F0502020204030204" pitchFamily="34" charset="0"/>
                <a:cs typeface="Times New Roman" panose="02020603050405020304" pitchFamily="18" charset="0"/>
              </a:rPr>
              <a:t>Soluciones Inmediatas en Salud-SIS</a:t>
            </a:r>
            <a:endParaRPr lang="es-CO" sz="1100" dirty="0">
              <a:solidFill>
                <a:schemeClr val="tx1"/>
              </a:solidFill>
              <a:ea typeface="Calibri" panose="020F0502020204030204" pitchFamily="34" charset="0"/>
              <a:cs typeface="Times New Roman" panose="02020603050405020304" pitchFamily="18" charset="0"/>
            </a:endParaRPr>
          </a:p>
          <a:p>
            <a:pPr algn="ctr">
              <a:spcAft>
                <a:spcPts val="1000"/>
              </a:spcAft>
            </a:pPr>
            <a:endParaRPr lang="es-CO" sz="1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51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descr="Investigación">
            <a:extLst>
              <a:ext uri="{FF2B5EF4-FFF2-40B4-BE49-F238E27FC236}">
                <a16:creationId xmlns:a16="http://schemas.microsoft.com/office/drawing/2014/main" id="{9B6625C0-A191-43E8-A0AF-BFC99E6F5B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29404" y="2828982"/>
            <a:ext cx="2580580" cy="2111929"/>
          </a:xfrm>
          <a:prstGeom prst="rect">
            <a:avLst/>
          </a:prstGeom>
        </p:spPr>
      </p:pic>
      <p:sp>
        <p:nvSpPr>
          <p:cNvPr id="7" name="Google Shape;142;p22">
            <a:extLst>
              <a:ext uri="{FF2B5EF4-FFF2-40B4-BE49-F238E27FC236}">
                <a16:creationId xmlns:a16="http://schemas.microsoft.com/office/drawing/2014/main" id="{7335C350-6640-40B1-A168-015677BA0FAA}"/>
              </a:ext>
            </a:extLst>
          </p:cNvPr>
          <p:cNvSpPr txBox="1">
            <a:spLocks/>
          </p:cNvSpPr>
          <p:nvPr/>
        </p:nvSpPr>
        <p:spPr>
          <a:xfrm>
            <a:off x="-204876" y="227452"/>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2800" b="1" dirty="0">
                <a:solidFill>
                  <a:schemeClr val="accent6"/>
                </a:solidFill>
                <a:latin typeface="Century Gothic" panose="020B0502020202020204" pitchFamily="34" charset="0"/>
                <a:ea typeface="Work Sans"/>
                <a:cs typeface="Arial" panose="020B0604020202020204" pitchFamily="34" charset="0"/>
                <a:sym typeface="Work Sans"/>
              </a:rPr>
              <a:t>1.2</a:t>
            </a:r>
          </a:p>
        </p:txBody>
      </p: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919711" y="133343"/>
            <a:ext cx="10292830"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2400" b="1" dirty="0">
                <a:solidFill>
                  <a:schemeClr val="accent6"/>
                </a:solidFill>
                <a:latin typeface="Century Gothic" panose="020B0502020202020204" pitchFamily="34" charset="0"/>
              </a:rPr>
              <a:t>EJECUCIÓN DE LA INSPECCIÓN Y VIGILANCIA EN EL SECTOR SALUD</a:t>
            </a:r>
            <a:endParaRPr lang="es-CO" sz="2400" dirty="0">
              <a:solidFill>
                <a:schemeClr val="accent6"/>
              </a:solidFill>
              <a:latin typeface="Century Gothic" panose="020B0502020202020204" pitchFamily="34" charset="0"/>
            </a:endParaRPr>
          </a:p>
        </p:txBody>
      </p:sp>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1059502" y="780338"/>
            <a:ext cx="5249019" cy="0"/>
          </a:xfrm>
          <a:prstGeom prst="line">
            <a:avLst/>
          </a:prstGeom>
          <a:ln>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 name="Rectángulo: esquinas redondeadas 1">
            <a:extLst>
              <a:ext uri="{FF2B5EF4-FFF2-40B4-BE49-F238E27FC236}">
                <a16:creationId xmlns:a16="http://schemas.microsoft.com/office/drawing/2014/main" id="{2161A261-5927-4B31-88B7-6F3E86588656}"/>
              </a:ext>
            </a:extLst>
          </p:cNvPr>
          <p:cNvSpPr/>
          <p:nvPr/>
        </p:nvSpPr>
        <p:spPr>
          <a:xfrm>
            <a:off x="4004346" y="1791141"/>
            <a:ext cx="6602694" cy="2803604"/>
          </a:xfrm>
          <a:prstGeom prst="roundRect">
            <a:avLst/>
          </a:prstGeom>
          <a:ln w="12700">
            <a:solidFill>
              <a:schemeClr val="accent6"/>
            </a:solidFill>
          </a:ln>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Los derechos de los usuarios del sistema de salud, se protegen ejerciendo las funciones de </a:t>
            </a:r>
            <a:r>
              <a:rPr lang="es-MX" dirty="0">
                <a:solidFill>
                  <a:schemeClr val="accent6"/>
                </a:solidFill>
                <a:latin typeface="Arial" panose="020B0604020202020204" pitchFamily="34" charset="0"/>
                <a:cs typeface="Arial" panose="020B0604020202020204" pitchFamily="34" charset="0"/>
              </a:rPr>
              <a:t>inspección, vigilancia y control </a:t>
            </a:r>
            <a:r>
              <a:rPr lang="es-MX" dirty="0">
                <a:latin typeface="Arial" panose="020B0604020202020204" pitchFamily="34" charset="0"/>
                <a:cs typeface="Arial" panose="020B0604020202020204" pitchFamily="34" charset="0"/>
              </a:rPr>
              <a:t>que a la Supersalud le otorga la ley. En el presente título se describen las principales acciones realizadas en Inspección y Vigilancia durante el período </a:t>
            </a:r>
            <a:r>
              <a:rPr lang="es-MX" dirty="0">
                <a:solidFill>
                  <a:schemeClr val="accent6"/>
                </a:solidFill>
                <a:latin typeface="Arial" panose="020B0604020202020204" pitchFamily="34" charset="0"/>
                <a:cs typeface="Arial" panose="020B0604020202020204" pitchFamily="34" charset="0"/>
              </a:rPr>
              <a:t>agosto del 2018 a julio del 2019.</a:t>
            </a:r>
            <a:endParaRPr lang="es-CO"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4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37B2EA69-4387-42B3-A96F-8A2F04AF24C7}"/>
              </a:ext>
            </a:extLst>
          </p:cNvPr>
          <p:cNvSpPr/>
          <p:nvPr/>
        </p:nvSpPr>
        <p:spPr>
          <a:xfrm>
            <a:off x="-407888" y="464547"/>
            <a:ext cx="12315132" cy="382284"/>
          </a:xfrm>
          <a:prstGeom prst="rect">
            <a:avLst/>
          </a:prstGeom>
        </p:spPr>
        <p:txBody>
          <a:bodyPr wrap="square">
            <a:spAutoFit/>
          </a:bodyPr>
          <a:lstStyle/>
          <a:p>
            <a:pPr marL="457200" algn="ctr">
              <a:lnSpc>
                <a:spcPct val="115000"/>
              </a:lnSpc>
              <a:spcAft>
                <a:spcPts val="0"/>
              </a:spcAft>
            </a:pPr>
            <a:r>
              <a:rPr lang="es-CO" b="1" dirty="0">
                <a:solidFill>
                  <a:schemeClr val="accent6"/>
                </a:solidFill>
                <a:latin typeface="Century Gothic" panose="020B0502020202020204" pitchFamily="34" charset="0"/>
                <a:ea typeface="Calibri" panose="020F0502020204030204" pitchFamily="34" charset="0"/>
                <a:cs typeface="Times New Roman" panose="02020603050405020304" pitchFamily="18" charset="0"/>
              </a:rPr>
              <a:t>¿Cuáles son las principales acciones de inspección y vigilancia que se aplican a los vigilados?</a:t>
            </a:r>
            <a:endParaRPr lang="es-CO" dirty="0">
              <a:solidFill>
                <a:schemeClr val="accent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Globo: línea doblada doble con borde y barra de énfasis 2">
            <a:extLst>
              <a:ext uri="{FF2B5EF4-FFF2-40B4-BE49-F238E27FC236}">
                <a16:creationId xmlns:a16="http://schemas.microsoft.com/office/drawing/2014/main" id="{92516325-B2CE-4FE1-9B2D-10CFB0292B05}"/>
              </a:ext>
            </a:extLst>
          </p:cNvPr>
          <p:cNvSpPr/>
          <p:nvPr/>
        </p:nvSpPr>
        <p:spPr>
          <a:xfrm>
            <a:off x="599814" y="1209178"/>
            <a:ext cx="2093054" cy="1270934"/>
          </a:xfrm>
          <a:prstGeom prst="accentBorderCallout3">
            <a:avLst>
              <a:gd name="adj1" fmla="val 18750"/>
              <a:gd name="adj2" fmla="val -8333"/>
              <a:gd name="adj3" fmla="val 18750"/>
              <a:gd name="adj4" fmla="val -16667"/>
              <a:gd name="adj5" fmla="val 100000"/>
              <a:gd name="adj6" fmla="val -16667"/>
              <a:gd name="adj7" fmla="val 199449"/>
              <a:gd name="adj8" fmla="val 28432"/>
            </a:avLst>
          </a:prstGeom>
          <a:solidFill>
            <a:srgbClr val="EFFFF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b="1" dirty="0">
                <a:solidFill>
                  <a:schemeClr val="accent6">
                    <a:lumMod val="50000"/>
                  </a:schemeClr>
                </a:solidFill>
                <a:latin typeface="Arial" panose="020B0604020202020204" pitchFamily="34" charset="0"/>
                <a:cs typeface="Arial" panose="020B0604020202020204" pitchFamily="34" charset="0"/>
              </a:rPr>
              <a:t>1. EJECUCIÓN DE AUDITORÍAS</a:t>
            </a:r>
          </a:p>
        </p:txBody>
      </p:sp>
      <p:sp>
        <p:nvSpPr>
          <p:cNvPr id="4" name="Rectángulo 3">
            <a:extLst>
              <a:ext uri="{FF2B5EF4-FFF2-40B4-BE49-F238E27FC236}">
                <a16:creationId xmlns:a16="http://schemas.microsoft.com/office/drawing/2014/main" id="{35E269DA-9E93-418C-BC02-717214FC7667}"/>
              </a:ext>
            </a:extLst>
          </p:cNvPr>
          <p:cNvSpPr/>
          <p:nvPr/>
        </p:nvSpPr>
        <p:spPr>
          <a:xfrm>
            <a:off x="1220888" y="3204806"/>
            <a:ext cx="3050796" cy="2031325"/>
          </a:xfrm>
          <a:prstGeom prst="rect">
            <a:avLst/>
          </a:prstGeom>
          <a:noFill/>
          <a:ln>
            <a:solidFill>
              <a:srgbClr val="00B05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400" dirty="0">
                <a:solidFill>
                  <a:srgbClr val="000000"/>
                </a:solidFill>
                <a:latin typeface="Arial" panose="020B0604020202020204" pitchFamily="34" charset="0"/>
              </a:rPr>
              <a:t>Durante el período que va </a:t>
            </a:r>
            <a:r>
              <a:rPr lang="es-MX" sz="1400" dirty="0">
                <a:solidFill>
                  <a:schemeClr val="accent6"/>
                </a:solidFill>
                <a:latin typeface="Arial" panose="020B0604020202020204" pitchFamily="34" charset="0"/>
              </a:rPr>
              <a:t>del 1 de agosto del 2018 al 31 de julio del 2019 </a:t>
            </a:r>
            <a:r>
              <a:rPr lang="es-MX" sz="1400" dirty="0">
                <a:solidFill>
                  <a:srgbClr val="000000"/>
                </a:solidFill>
                <a:latin typeface="Arial" panose="020B0604020202020204" pitchFamily="34" charset="0"/>
              </a:rPr>
              <a:t>se realizaron un total </a:t>
            </a:r>
            <a:r>
              <a:rPr lang="es-MX" sz="1400" dirty="0">
                <a:solidFill>
                  <a:schemeClr val="tx1"/>
                </a:solidFill>
                <a:latin typeface="Arial" panose="020B0604020202020204" pitchFamily="34" charset="0"/>
              </a:rPr>
              <a:t>de</a:t>
            </a:r>
            <a:r>
              <a:rPr lang="es-MX" sz="1400" dirty="0">
                <a:solidFill>
                  <a:srgbClr val="FF0000"/>
                </a:solidFill>
                <a:latin typeface="Arial" panose="020B0604020202020204" pitchFamily="34" charset="0"/>
              </a:rPr>
              <a:t> </a:t>
            </a:r>
            <a:r>
              <a:rPr lang="es-MX" sz="1400" b="1" dirty="0">
                <a:solidFill>
                  <a:schemeClr val="accent6">
                    <a:lumMod val="75000"/>
                  </a:schemeClr>
                </a:solidFill>
                <a:latin typeface="Arial" panose="020B0604020202020204" pitchFamily="34" charset="0"/>
              </a:rPr>
              <a:t>196</a:t>
            </a:r>
            <a:r>
              <a:rPr lang="es-MX" sz="1400" dirty="0">
                <a:solidFill>
                  <a:schemeClr val="accent6"/>
                </a:solidFill>
                <a:latin typeface="Arial" panose="020B0604020202020204" pitchFamily="34" charset="0"/>
              </a:rPr>
              <a:t> auditorías</a:t>
            </a:r>
            <a:r>
              <a:rPr lang="es-MX" sz="1400" b="1" dirty="0">
                <a:solidFill>
                  <a:srgbClr val="000000"/>
                </a:solidFill>
                <a:latin typeface="Arial" panose="020B0604020202020204" pitchFamily="34" charset="0"/>
              </a:rPr>
              <a:t> </a:t>
            </a:r>
            <a:r>
              <a:rPr lang="es-MX" sz="1400" b="1" dirty="0">
                <a:solidFill>
                  <a:schemeClr val="accent6">
                    <a:lumMod val="75000"/>
                  </a:schemeClr>
                </a:solidFill>
                <a:latin typeface="Arial" panose="020B0604020202020204" pitchFamily="34" charset="0"/>
              </a:rPr>
              <a:t>(integrales, visitas, documentales, forenses y especiales) </a:t>
            </a:r>
            <a:r>
              <a:rPr lang="es-MX" sz="1400" dirty="0">
                <a:solidFill>
                  <a:srgbClr val="000000"/>
                </a:solidFill>
                <a:latin typeface="Arial" panose="020B0604020202020204" pitchFamily="34" charset="0"/>
              </a:rPr>
              <a:t>que sirvieron de base, para la toma de decisiones. Las Auditorías por tipo de vigilado se relacionan a continuación: </a:t>
            </a:r>
            <a:endParaRPr lang="es-CO" sz="1400" dirty="0"/>
          </a:p>
        </p:txBody>
      </p:sp>
      <p:graphicFrame>
        <p:nvGraphicFramePr>
          <p:cNvPr id="5" name="Tabla 4">
            <a:extLst>
              <a:ext uri="{FF2B5EF4-FFF2-40B4-BE49-F238E27FC236}">
                <a16:creationId xmlns:a16="http://schemas.microsoft.com/office/drawing/2014/main" id="{06FA0747-723D-405E-BBD6-55B6E4F17C3E}"/>
              </a:ext>
            </a:extLst>
          </p:cNvPr>
          <p:cNvGraphicFramePr>
            <a:graphicFrameLocks noGrp="1"/>
          </p:cNvGraphicFramePr>
          <p:nvPr>
            <p:extLst>
              <p:ext uri="{D42A27DB-BD31-4B8C-83A1-F6EECF244321}">
                <p14:modId xmlns:p14="http://schemas.microsoft.com/office/powerpoint/2010/main" val="1663074659"/>
              </p:ext>
            </p:extLst>
          </p:nvPr>
        </p:nvGraphicFramePr>
        <p:xfrm>
          <a:off x="5867125" y="2402411"/>
          <a:ext cx="5596388" cy="2760652"/>
        </p:xfrm>
        <a:graphic>
          <a:graphicData uri="http://schemas.openxmlformats.org/drawingml/2006/table">
            <a:tbl>
              <a:tblPr firstRow="1" bandRow="1">
                <a:tableStyleId>{93296810-A885-4BE3-A3E7-6D5BEEA58F35}</a:tableStyleId>
              </a:tblPr>
              <a:tblGrid>
                <a:gridCol w="4021458">
                  <a:extLst>
                    <a:ext uri="{9D8B030D-6E8A-4147-A177-3AD203B41FA5}">
                      <a16:colId xmlns:a16="http://schemas.microsoft.com/office/drawing/2014/main" val="2961591261"/>
                    </a:ext>
                  </a:extLst>
                </a:gridCol>
                <a:gridCol w="1574930">
                  <a:extLst>
                    <a:ext uri="{9D8B030D-6E8A-4147-A177-3AD203B41FA5}">
                      <a16:colId xmlns:a16="http://schemas.microsoft.com/office/drawing/2014/main" val="225239121"/>
                    </a:ext>
                  </a:extLst>
                </a:gridCol>
              </a:tblGrid>
              <a:tr h="324403">
                <a:tc>
                  <a:txBody>
                    <a:bodyPr/>
                    <a:lstStyle/>
                    <a:p>
                      <a:pPr algn="ctr"/>
                      <a:endParaRPr lang="es-CO" sz="1200" dirty="0">
                        <a:latin typeface="Arial" panose="020B0604020202020204" pitchFamily="34" charset="0"/>
                        <a:cs typeface="Arial" panose="020B0604020202020204" pitchFamily="34" charset="0"/>
                      </a:endParaRPr>
                    </a:p>
                    <a:p>
                      <a:pPr algn="ctr"/>
                      <a:r>
                        <a:rPr lang="es-CO" sz="1200" dirty="0">
                          <a:latin typeface="Arial" panose="020B0604020202020204" pitchFamily="34" charset="0"/>
                          <a:cs typeface="Arial" panose="020B0604020202020204" pitchFamily="34" charset="0"/>
                        </a:rPr>
                        <a:t>TIPO DE VIGILADO</a:t>
                      </a:r>
                      <a:endParaRPr lang="es-CO" sz="12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CO" sz="1200" dirty="0">
                          <a:latin typeface="Arial" panose="020B0604020202020204" pitchFamily="34" charset="0"/>
                          <a:cs typeface="Arial" panose="020B0604020202020204" pitchFamily="34" charset="0"/>
                        </a:rPr>
                        <a:t>TOTAL AUDITORÍAS REALIZADAS (agosto 2018 a julio 2019)</a:t>
                      </a:r>
                      <a:endParaRPr lang="es-CO"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5131325"/>
                  </a:ext>
                </a:extLst>
              </a:tr>
              <a:tr h="324403">
                <a:tc>
                  <a:txBody>
                    <a:bodyPr/>
                    <a:lstStyle/>
                    <a:p>
                      <a:r>
                        <a:rPr lang="es-CO" sz="1200" dirty="0">
                          <a:latin typeface="Arial" panose="020B0604020202020204" pitchFamily="34" charset="0"/>
                          <a:cs typeface="Arial" panose="020B0604020202020204" pitchFamily="34" charset="0"/>
                        </a:rPr>
                        <a:t>Entidades Administradoras de Planes de Beneficios-EAPB</a:t>
                      </a:r>
                    </a:p>
                  </a:txBody>
                  <a:tcPr/>
                </a:tc>
                <a:tc>
                  <a:txBody>
                    <a:bodyPr/>
                    <a:lstStyle/>
                    <a:p>
                      <a:pPr algn="ctr"/>
                      <a:r>
                        <a:rPr lang="es-CO" sz="1200" dirty="0">
                          <a:solidFill>
                            <a:schemeClr val="tx1"/>
                          </a:solidFill>
                          <a:latin typeface="Arial" panose="020B0604020202020204" pitchFamily="34" charset="0"/>
                          <a:cs typeface="Arial" panose="020B0604020202020204" pitchFamily="34" charset="0"/>
                        </a:rPr>
                        <a:t>102</a:t>
                      </a:r>
                    </a:p>
                  </a:txBody>
                  <a:tcPr anchor="ctr"/>
                </a:tc>
                <a:extLst>
                  <a:ext uri="{0D108BD9-81ED-4DB2-BD59-A6C34878D82A}">
                    <a16:rowId xmlns:a16="http://schemas.microsoft.com/office/drawing/2014/main" val="3378791641"/>
                  </a:ext>
                </a:extLst>
              </a:tr>
              <a:tr h="324403">
                <a:tc>
                  <a:txBody>
                    <a:bodyPr/>
                    <a:lstStyle/>
                    <a:p>
                      <a:r>
                        <a:rPr lang="es-CO" sz="1200" dirty="0">
                          <a:latin typeface="Arial" panose="020B0604020202020204" pitchFamily="34" charset="0"/>
                          <a:cs typeface="Arial" panose="020B0604020202020204" pitchFamily="34" charset="0"/>
                        </a:rPr>
                        <a:t>Instituciones Prestadoras de Servicios de Salud-IPS</a:t>
                      </a:r>
                    </a:p>
                  </a:txBody>
                  <a:tcPr/>
                </a:tc>
                <a:tc>
                  <a:txBody>
                    <a:bodyPr/>
                    <a:lstStyle/>
                    <a:p>
                      <a:pPr algn="ctr"/>
                      <a:r>
                        <a:rPr lang="es-ES" sz="1200" dirty="0">
                          <a:solidFill>
                            <a:schemeClr val="tx1"/>
                          </a:solidFill>
                          <a:latin typeface="Arial" panose="020B0604020202020204" pitchFamily="34" charset="0"/>
                          <a:cs typeface="Arial" panose="020B0604020202020204" pitchFamily="34" charset="0"/>
                        </a:rPr>
                        <a:t>6</a:t>
                      </a:r>
                      <a:r>
                        <a:rPr lang="es-CO" sz="1200" dirty="0">
                          <a:solidFill>
                            <a:schemeClr val="tx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291482065"/>
                  </a:ext>
                </a:extLst>
              </a:tr>
              <a:tr h="324403">
                <a:tc>
                  <a:txBody>
                    <a:bodyPr/>
                    <a:lstStyle/>
                    <a:p>
                      <a:r>
                        <a:rPr lang="es-CO" sz="1200" dirty="0">
                          <a:latin typeface="Arial" panose="020B0604020202020204" pitchFamily="34" charset="0"/>
                          <a:cs typeface="Arial" panose="020B0604020202020204" pitchFamily="34" charset="0"/>
                        </a:rPr>
                        <a:t>Entidades Nacionales </a:t>
                      </a:r>
                    </a:p>
                  </a:txBody>
                  <a:tcPr/>
                </a:tc>
                <a:tc>
                  <a:txBody>
                    <a:bodyPr/>
                    <a:lstStyle/>
                    <a:p>
                      <a:pPr algn="ctr"/>
                      <a:r>
                        <a:rPr lang="es-CO" sz="1200" dirty="0">
                          <a:solidFill>
                            <a:schemeClr val="tx1"/>
                          </a:solidFill>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3317148839"/>
                  </a:ext>
                </a:extLst>
              </a:tr>
              <a:tr h="324403">
                <a:tc>
                  <a:txBody>
                    <a:bodyPr/>
                    <a:lstStyle/>
                    <a:p>
                      <a:r>
                        <a:rPr lang="es-CO" sz="1200" dirty="0">
                          <a:latin typeface="Arial" panose="020B0604020202020204" pitchFamily="34" charset="0"/>
                          <a:cs typeface="Arial" panose="020B0604020202020204" pitchFamily="34" charset="0"/>
                        </a:rPr>
                        <a:t>Entidades Territoriales (Departamentos y Municipios)</a:t>
                      </a:r>
                    </a:p>
                  </a:txBody>
                  <a:tcPr/>
                </a:tc>
                <a:tc>
                  <a:txBody>
                    <a:bodyPr/>
                    <a:lstStyle/>
                    <a:p>
                      <a:pPr algn="ctr"/>
                      <a:r>
                        <a:rPr lang="es-CO" sz="1200" dirty="0">
                          <a:solidFill>
                            <a:schemeClr val="tx1"/>
                          </a:solidFill>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189614075"/>
                  </a:ext>
                </a:extLst>
              </a:tr>
              <a:tr h="324403">
                <a:tc>
                  <a:txBody>
                    <a:bodyPr/>
                    <a:lstStyle/>
                    <a:p>
                      <a:r>
                        <a:rPr lang="es-CO" sz="1200" b="1" dirty="0">
                          <a:solidFill>
                            <a:schemeClr val="tx1"/>
                          </a:solidFill>
                          <a:latin typeface="Arial" panose="020B0604020202020204" pitchFamily="34" charset="0"/>
                          <a:cs typeface="Arial" panose="020B0604020202020204" pitchFamily="34" charset="0"/>
                        </a:rPr>
                        <a:t>TOTAL</a:t>
                      </a:r>
                    </a:p>
                  </a:txBody>
                  <a:tcPr/>
                </a:tc>
                <a:tc>
                  <a:txBody>
                    <a:bodyPr/>
                    <a:lstStyle/>
                    <a:p>
                      <a:pPr algn="ctr"/>
                      <a:r>
                        <a:rPr lang="es-CO" sz="1200" b="1" dirty="0">
                          <a:solidFill>
                            <a:schemeClr val="tx1"/>
                          </a:solidFill>
                          <a:latin typeface="Arial" panose="020B0604020202020204" pitchFamily="34" charset="0"/>
                          <a:cs typeface="Arial" panose="020B0604020202020204" pitchFamily="34" charset="0"/>
                        </a:rPr>
                        <a:t>196</a:t>
                      </a:r>
                    </a:p>
                  </a:txBody>
                  <a:tcPr/>
                </a:tc>
                <a:extLst>
                  <a:ext uri="{0D108BD9-81ED-4DB2-BD59-A6C34878D82A}">
                    <a16:rowId xmlns:a16="http://schemas.microsoft.com/office/drawing/2014/main" val="808131772"/>
                  </a:ext>
                </a:extLst>
              </a:tr>
            </a:tbl>
          </a:graphicData>
        </a:graphic>
      </p:graphicFrame>
      <p:sp>
        <p:nvSpPr>
          <p:cNvPr id="6" name="Rectángulo 5">
            <a:extLst>
              <a:ext uri="{FF2B5EF4-FFF2-40B4-BE49-F238E27FC236}">
                <a16:creationId xmlns:a16="http://schemas.microsoft.com/office/drawing/2014/main" id="{3B23C3C1-558D-410E-A8EC-3E1966821A35}"/>
              </a:ext>
            </a:extLst>
          </p:cNvPr>
          <p:cNvSpPr/>
          <p:nvPr/>
        </p:nvSpPr>
        <p:spPr>
          <a:xfrm>
            <a:off x="6728604" y="5227402"/>
            <a:ext cx="4242508" cy="246221"/>
          </a:xfrm>
          <a:prstGeom prst="rect">
            <a:avLst/>
          </a:prstGeom>
        </p:spPr>
        <p:txBody>
          <a:bodyPr wrap="square">
            <a:spAutoFit/>
          </a:bodyPr>
          <a:lstStyle/>
          <a:p>
            <a:r>
              <a:rPr lang="es-MX" sz="1000" dirty="0">
                <a:solidFill>
                  <a:srgbClr val="000000"/>
                </a:solidFill>
                <a:latin typeface="Arial" panose="020B0604020202020204" pitchFamily="34" charset="0"/>
              </a:rPr>
              <a:t>Fuente. Superintendencia Delegada para la Supervisión Institucional </a:t>
            </a:r>
            <a:endParaRPr lang="es-CO" sz="1000" dirty="0"/>
          </a:p>
        </p:txBody>
      </p:sp>
      <p:pic>
        <p:nvPicPr>
          <p:cNvPr id="8" name="Gráfico 7" descr="Flecha: recto">
            <a:extLst>
              <a:ext uri="{FF2B5EF4-FFF2-40B4-BE49-F238E27FC236}">
                <a16:creationId xmlns:a16="http://schemas.microsoft.com/office/drawing/2014/main" id="{5ECECCDA-C161-4E14-8AEA-DAEDBEE9D8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467851" y="3429000"/>
            <a:ext cx="1281827" cy="914400"/>
          </a:xfrm>
          <a:prstGeom prst="rect">
            <a:avLst/>
          </a:prstGeom>
        </p:spPr>
      </p:pic>
    </p:spTree>
    <p:extLst>
      <p:ext uri="{BB962C8B-B14F-4D97-AF65-F5344CB8AC3E}">
        <p14:creationId xmlns:p14="http://schemas.microsoft.com/office/powerpoint/2010/main" val="131174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37B2EA69-4387-42B3-A96F-8A2F04AF24C7}"/>
              </a:ext>
            </a:extLst>
          </p:cNvPr>
          <p:cNvSpPr/>
          <p:nvPr/>
        </p:nvSpPr>
        <p:spPr>
          <a:xfrm>
            <a:off x="-186703" y="246582"/>
            <a:ext cx="12306673" cy="382284"/>
          </a:xfrm>
          <a:prstGeom prst="rect">
            <a:avLst/>
          </a:prstGeom>
        </p:spPr>
        <p:txBody>
          <a:bodyPr wrap="square">
            <a:spAutoFit/>
          </a:bodyPr>
          <a:lstStyle/>
          <a:p>
            <a:pPr marL="457200" algn="just">
              <a:lnSpc>
                <a:spcPct val="115000"/>
              </a:lnSpc>
              <a:spcAft>
                <a:spcPts val="0"/>
              </a:spcAft>
            </a:pPr>
            <a:r>
              <a:rPr lang="es-CO" b="1" dirty="0">
                <a:solidFill>
                  <a:schemeClr val="accent6"/>
                </a:solidFill>
                <a:latin typeface="Century Gothic" panose="020B0502020202020204" pitchFamily="34" charset="0"/>
                <a:ea typeface="Calibri" panose="020F0502020204030204" pitchFamily="34" charset="0"/>
                <a:cs typeface="Times New Roman" panose="02020603050405020304" pitchFamily="18" charset="0"/>
              </a:rPr>
              <a:t>¿Cuáles son las principales acciones de inspección y vigilancia que se aplican a los vigilados?</a:t>
            </a:r>
            <a:endParaRPr lang="es-CO" dirty="0">
              <a:solidFill>
                <a:schemeClr val="accent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3B23C3C1-558D-410E-A8EC-3E1966821A35}"/>
              </a:ext>
            </a:extLst>
          </p:cNvPr>
          <p:cNvSpPr/>
          <p:nvPr/>
        </p:nvSpPr>
        <p:spPr>
          <a:xfrm>
            <a:off x="6167121" y="6204832"/>
            <a:ext cx="3530468" cy="215444"/>
          </a:xfrm>
          <a:prstGeom prst="rect">
            <a:avLst/>
          </a:prstGeom>
        </p:spPr>
        <p:txBody>
          <a:bodyPr wrap="square">
            <a:spAutoFit/>
          </a:bodyPr>
          <a:lstStyle/>
          <a:p>
            <a:r>
              <a:rPr lang="es-MX" sz="800" dirty="0">
                <a:solidFill>
                  <a:srgbClr val="000000"/>
                </a:solidFill>
                <a:latin typeface="Arial" panose="020B0604020202020204" pitchFamily="34" charset="0"/>
              </a:rPr>
              <a:t>Fuente. Superintendencia Delegada para la Supervisión Institucional </a:t>
            </a:r>
            <a:endParaRPr lang="es-CO" sz="800" dirty="0"/>
          </a:p>
        </p:txBody>
      </p:sp>
      <p:graphicFrame>
        <p:nvGraphicFramePr>
          <p:cNvPr id="2" name="Diagrama 1">
            <a:extLst>
              <a:ext uri="{FF2B5EF4-FFF2-40B4-BE49-F238E27FC236}">
                <a16:creationId xmlns:a16="http://schemas.microsoft.com/office/drawing/2014/main" id="{EF408E4D-14D1-452E-90F4-1FBF29D63D81}"/>
              </a:ext>
            </a:extLst>
          </p:cNvPr>
          <p:cNvGraphicFramePr/>
          <p:nvPr>
            <p:extLst>
              <p:ext uri="{D42A27DB-BD31-4B8C-83A1-F6EECF244321}">
                <p14:modId xmlns:p14="http://schemas.microsoft.com/office/powerpoint/2010/main" val="3371778431"/>
              </p:ext>
            </p:extLst>
          </p:nvPr>
        </p:nvGraphicFramePr>
        <p:xfrm>
          <a:off x="4714636" y="839303"/>
          <a:ext cx="7273255" cy="5236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áfico 11" descr="Flecha: curva ligera">
            <a:extLst>
              <a:ext uri="{FF2B5EF4-FFF2-40B4-BE49-F238E27FC236}">
                <a16:creationId xmlns:a16="http://schemas.microsoft.com/office/drawing/2014/main" id="{E4877F3B-CDCB-4E29-B309-F9050636B6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01277" y="2593883"/>
            <a:ext cx="2365695" cy="768415"/>
          </a:xfrm>
          <a:prstGeom prst="rect">
            <a:avLst/>
          </a:prstGeom>
        </p:spPr>
      </p:pic>
      <p:pic>
        <p:nvPicPr>
          <p:cNvPr id="4" name="Gráfico 3" descr="Lista de comprobación">
            <a:extLst>
              <a:ext uri="{FF2B5EF4-FFF2-40B4-BE49-F238E27FC236}">
                <a16:creationId xmlns:a16="http://schemas.microsoft.com/office/drawing/2014/main" id="{96640388-528A-4DE0-9D37-7F9096E23E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8135" y="1525807"/>
            <a:ext cx="3154261" cy="3384081"/>
          </a:xfrm>
          <a:prstGeom prst="rect">
            <a:avLst/>
          </a:prstGeom>
        </p:spPr>
      </p:pic>
    </p:spTree>
    <p:extLst>
      <p:ext uri="{BB962C8B-B14F-4D97-AF65-F5344CB8AC3E}">
        <p14:creationId xmlns:p14="http://schemas.microsoft.com/office/powerpoint/2010/main" val="1317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37B2EA69-4387-42B3-A96F-8A2F04AF24C7}"/>
              </a:ext>
            </a:extLst>
          </p:cNvPr>
          <p:cNvSpPr/>
          <p:nvPr/>
        </p:nvSpPr>
        <p:spPr>
          <a:xfrm>
            <a:off x="281963" y="365119"/>
            <a:ext cx="12255477" cy="382284"/>
          </a:xfrm>
          <a:prstGeom prst="rect">
            <a:avLst/>
          </a:prstGeom>
        </p:spPr>
        <p:txBody>
          <a:bodyPr wrap="square">
            <a:spAutoFit/>
          </a:bodyPr>
          <a:lstStyle/>
          <a:p>
            <a:pPr marL="457200" algn="just">
              <a:lnSpc>
                <a:spcPct val="115000"/>
              </a:lnSpc>
              <a:spcAft>
                <a:spcPts val="0"/>
              </a:spcAft>
            </a:pPr>
            <a:r>
              <a:rPr lang="es-CO" b="1" dirty="0">
                <a:solidFill>
                  <a:schemeClr val="accent6"/>
                </a:solidFill>
                <a:latin typeface="Century Gothic" panose="020B0502020202020204" pitchFamily="34" charset="0"/>
                <a:ea typeface="Calibri" panose="020F0502020204030204" pitchFamily="34" charset="0"/>
                <a:cs typeface="Times New Roman" panose="02020603050405020304" pitchFamily="18" charset="0"/>
              </a:rPr>
              <a:t>¿Cuáles son las principales acciones de inspección y vigilancia que se aplican a los vigilados?</a:t>
            </a:r>
            <a:endParaRPr lang="es-CO" dirty="0">
              <a:solidFill>
                <a:schemeClr val="accent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3B23C3C1-558D-410E-A8EC-3E1966821A35}"/>
              </a:ext>
            </a:extLst>
          </p:cNvPr>
          <p:cNvSpPr/>
          <p:nvPr/>
        </p:nvSpPr>
        <p:spPr>
          <a:xfrm>
            <a:off x="2377202" y="5694729"/>
            <a:ext cx="3540860" cy="215444"/>
          </a:xfrm>
          <a:prstGeom prst="rect">
            <a:avLst/>
          </a:prstGeom>
        </p:spPr>
        <p:txBody>
          <a:bodyPr wrap="square">
            <a:spAutoFit/>
          </a:bodyPr>
          <a:lstStyle/>
          <a:p>
            <a:r>
              <a:rPr lang="es-MX" sz="800" dirty="0">
                <a:latin typeface="Arial" panose="020B0604020202020204" pitchFamily="34" charset="0"/>
              </a:rPr>
              <a:t>Fuente. Superintendencia Delegada para la Supervisión Institucional </a:t>
            </a:r>
            <a:endParaRPr lang="es-CO" sz="800" dirty="0"/>
          </a:p>
        </p:txBody>
      </p:sp>
      <p:pic>
        <p:nvPicPr>
          <p:cNvPr id="4" name="Gráfico 3" descr="Persona confundida">
            <a:extLst>
              <a:ext uri="{FF2B5EF4-FFF2-40B4-BE49-F238E27FC236}">
                <a16:creationId xmlns:a16="http://schemas.microsoft.com/office/drawing/2014/main" id="{3349A5F0-9A6F-45AE-9B7A-0DAABF1836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985" y="1661793"/>
            <a:ext cx="2700077" cy="2961315"/>
          </a:xfrm>
          <a:prstGeom prst="rect">
            <a:avLst/>
          </a:prstGeom>
        </p:spPr>
      </p:pic>
      <p:sp>
        <p:nvSpPr>
          <p:cNvPr id="5" name="Flecha: pentágono 4">
            <a:extLst>
              <a:ext uri="{FF2B5EF4-FFF2-40B4-BE49-F238E27FC236}">
                <a16:creationId xmlns:a16="http://schemas.microsoft.com/office/drawing/2014/main" id="{901CF04A-F42D-45DF-AE6E-D48B3EE1EC6F}"/>
              </a:ext>
            </a:extLst>
          </p:cNvPr>
          <p:cNvSpPr/>
          <p:nvPr/>
        </p:nvSpPr>
        <p:spPr>
          <a:xfrm>
            <a:off x="732031" y="1410970"/>
            <a:ext cx="1224000" cy="864000"/>
          </a:xfrm>
          <a:prstGeom prst="homePlate">
            <a:avLst/>
          </a:prstGeom>
          <a:solidFill>
            <a:schemeClr val="accent6">
              <a:lumMod val="20000"/>
              <a:lumOff val="8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000" dirty="0">
                <a:solidFill>
                  <a:schemeClr val="tx1"/>
                </a:solidFill>
                <a:latin typeface="Arial" panose="020B0604020202020204" pitchFamily="34" charset="0"/>
                <a:cs typeface="Arial" panose="020B0604020202020204" pitchFamily="34" charset="0"/>
              </a:rPr>
              <a:t>88 Reformas Estatutarias</a:t>
            </a:r>
          </a:p>
        </p:txBody>
      </p:sp>
      <p:sp>
        <p:nvSpPr>
          <p:cNvPr id="7" name="Flecha: pentágono 6">
            <a:extLst>
              <a:ext uri="{FF2B5EF4-FFF2-40B4-BE49-F238E27FC236}">
                <a16:creationId xmlns:a16="http://schemas.microsoft.com/office/drawing/2014/main" id="{BC62A3E1-6C0B-4151-882E-1D27D5160ABC}"/>
              </a:ext>
            </a:extLst>
          </p:cNvPr>
          <p:cNvSpPr/>
          <p:nvPr/>
        </p:nvSpPr>
        <p:spPr>
          <a:xfrm>
            <a:off x="700930" y="2641225"/>
            <a:ext cx="1224000" cy="864000"/>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schemeClr val="tx1"/>
                </a:solidFill>
                <a:latin typeface="Arial" panose="020B0604020202020204" pitchFamily="34" charset="0"/>
                <a:cs typeface="Arial" panose="020B0604020202020204" pitchFamily="34" charset="0"/>
              </a:rPr>
              <a:t>573 Ordenes de Reintegro</a:t>
            </a:r>
          </a:p>
        </p:txBody>
      </p:sp>
      <p:sp>
        <p:nvSpPr>
          <p:cNvPr id="8" name="Flecha: pentágono 7">
            <a:extLst>
              <a:ext uri="{FF2B5EF4-FFF2-40B4-BE49-F238E27FC236}">
                <a16:creationId xmlns:a16="http://schemas.microsoft.com/office/drawing/2014/main" id="{0EA01783-66F3-485D-94CF-FDBBC2A02992}"/>
              </a:ext>
            </a:extLst>
          </p:cNvPr>
          <p:cNvSpPr/>
          <p:nvPr/>
        </p:nvSpPr>
        <p:spPr>
          <a:xfrm flipH="1">
            <a:off x="7278450" y="863186"/>
            <a:ext cx="1224000" cy="579363"/>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schemeClr val="tx1"/>
                </a:solidFill>
                <a:latin typeface="Arial" panose="020B0604020202020204" pitchFamily="34" charset="0"/>
                <a:cs typeface="Arial" panose="020B0604020202020204" pitchFamily="34" charset="0"/>
              </a:rPr>
              <a:t>Evaluación de Gerentes</a:t>
            </a:r>
          </a:p>
        </p:txBody>
      </p:sp>
      <p:sp>
        <p:nvSpPr>
          <p:cNvPr id="9" name="Flecha: pentágono 8">
            <a:extLst>
              <a:ext uri="{FF2B5EF4-FFF2-40B4-BE49-F238E27FC236}">
                <a16:creationId xmlns:a16="http://schemas.microsoft.com/office/drawing/2014/main" id="{528EE345-32E1-4F50-9FEA-7C0648389F58}"/>
              </a:ext>
            </a:extLst>
          </p:cNvPr>
          <p:cNvSpPr/>
          <p:nvPr/>
        </p:nvSpPr>
        <p:spPr>
          <a:xfrm flipH="1">
            <a:off x="7336582" y="2278450"/>
            <a:ext cx="1224000" cy="864000"/>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25 Habilitación y modificación de vigilados</a:t>
            </a:r>
          </a:p>
        </p:txBody>
      </p:sp>
      <p:sp>
        <p:nvSpPr>
          <p:cNvPr id="17" name="Rectángulo 16">
            <a:extLst>
              <a:ext uri="{FF2B5EF4-FFF2-40B4-BE49-F238E27FC236}">
                <a16:creationId xmlns:a16="http://schemas.microsoft.com/office/drawing/2014/main" id="{227FEBFF-E51F-4695-B52D-B362B12741EF}"/>
              </a:ext>
            </a:extLst>
          </p:cNvPr>
          <p:cNvSpPr/>
          <p:nvPr/>
        </p:nvSpPr>
        <p:spPr>
          <a:xfrm>
            <a:off x="2130539" y="1434903"/>
            <a:ext cx="1224000" cy="86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schemeClr val="tx1"/>
                </a:solidFill>
                <a:latin typeface="Arial" panose="020B0604020202020204" pitchFamily="34" charset="0"/>
                <a:cs typeface="Arial" panose="020B0604020202020204" pitchFamily="34" charset="0"/>
              </a:rPr>
              <a:t>3 EAPB</a:t>
            </a:r>
          </a:p>
          <a:p>
            <a:pPr algn="ctr"/>
            <a:endParaRPr lang="es-CO" sz="1000" dirty="0">
              <a:solidFill>
                <a:schemeClr val="tx1"/>
              </a:solidFill>
              <a:latin typeface="Arial" panose="020B0604020202020204" pitchFamily="34" charset="0"/>
              <a:cs typeface="Arial" panose="020B0604020202020204" pitchFamily="34" charset="0"/>
            </a:endParaRPr>
          </a:p>
          <a:p>
            <a:pPr algn="ctr"/>
            <a:r>
              <a:rPr lang="es-CO" sz="1000" dirty="0">
                <a:solidFill>
                  <a:schemeClr val="tx1"/>
                </a:solidFill>
                <a:latin typeface="Arial" panose="020B0604020202020204" pitchFamily="34" charset="0"/>
                <a:cs typeface="Arial" panose="020B0604020202020204" pitchFamily="34" charset="0"/>
              </a:rPr>
              <a:t>85 IPS</a:t>
            </a:r>
          </a:p>
        </p:txBody>
      </p:sp>
      <p:sp>
        <p:nvSpPr>
          <p:cNvPr id="22" name="Rectángulo 21">
            <a:extLst>
              <a:ext uri="{FF2B5EF4-FFF2-40B4-BE49-F238E27FC236}">
                <a16:creationId xmlns:a16="http://schemas.microsoft.com/office/drawing/2014/main" id="{6D9FC557-0D30-4C2B-9776-E5F31621331B}"/>
              </a:ext>
            </a:extLst>
          </p:cNvPr>
          <p:cNvSpPr/>
          <p:nvPr/>
        </p:nvSpPr>
        <p:spPr>
          <a:xfrm>
            <a:off x="2130539" y="2662968"/>
            <a:ext cx="1222057" cy="8640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schemeClr val="tx1"/>
                </a:solidFill>
                <a:latin typeface="Arial" panose="020B0604020202020204" pitchFamily="34" charset="0"/>
                <a:cs typeface="Arial" panose="020B0604020202020204" pitchFamily="34" charset="0"/>
              </a:rPr>
              <a:t>$676.389 millones de pesos</a:t>
            </a:r>
          </a:p>
        </p:txBody>
      </p:sp>
      <p:sp>
        <p:nvSpPr>
          <p:cNvPr id="25" name="Rectángulo 24">
            <a:extLst>
              <a:ext uri="{FF2B5EF4-FFF2-40B4-BE49-F238E27FC236}">
                <a16:creationId xmlns:a16="http://schemas.microsoft.com/office/drawing/2014/main" id="{BDFEDE9D-BD60-4505-9D21-8F55E2789B82}"/>
              </a:ext>
            </a:extLst>
          </p:cNvPr>
          <p:cNvSpPr/>
          <p:nvPr/>
        </p:nvSpPr>
        <p:spPr>
          <a:xfrm>
            <a:off x="5534932" y="855540"/>
            <a:ext cx="1470576" cy="57936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schemeClr val="tx1"/>
                </a:solidFill>
                <a:latin typeface="Arial" panose="020B0604020202020204" pitchFamily="34" charset="0"/>
                <a:cs typeface="Arial" panose="020B0604020202020204" pitchFamily="34" charset="0"/>
              </a:rPr>
              <a:t>Realizadas a 17 ESE</a:t>
            </a:r>
          </a:p>
        </p:txBody>
      </p:sp>
      <p:sp>
        <p:nvSpPr>
          <p:cNvPr id="27" name="Rectángulo 26">
            <a:extLst>
              <a:ext uri="{FF2B5EF4-FFF2-40B4-BE49-F238E27FC236}">
                <a16:creationId xmlns:a16="http://schemas.microsoft.com/office/drawing/2014/main" id="{85641BD1-B92A-49D7-A4BF-F63EF7078EDD}"/>
              </a:ext>
            </a:extLst>
          </p:cNvPr>
          <p:cNvSpPr/>
          <p:nvPr/>
        </p:nvSpPr>
        <p:spPr>
          <a:xfrm>
            <a:off x="5534932" y="1535648"/>
            <a:ext cx="1470576" cy="249331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schemeClr val="tx1"/>
                </a:solidFill>
                <a:latin typeface="Arial" panose="020B0604020202020204" pitchFamily="34" charset="0"/>
                <a:cs typeface="Arial" panose="020B0604020202020204" pitchFamily="34" charset="0"/>
              </a:rPr>
              <a:t>15 Capacidad de afiliación</a:t>
            </a:r>
          </a:p>
          <a:p>
            <a:pPr algn="ctr"/>
            <a:endParaRPr lang="es-CO" sz="1000" dirty="0">
              <a:solidFill>
                <a:schemeClr val="tx1"/>
              </a:solidFill>
              <a:latin typeface="Arial" panose="020B0604020202020204" pitchFamily="34" charset="0"/>
              <a:cs typeface="Arial" panose="020B0604020202020204" pitchFamily="34" charset="0"/>
            </a:endParaRPr>
          </a:p>
          <a:p>
            <a:pPr algn="ctr"/>
            <a:r>
              <a:rPr lang="es-CO" sz="1000" dirty="0">
                <a:solidFill>
                  <a:schemeClr val="tx1"/>
                </a:solidFill>
                <a:latin typeface="Arial" panose="020B0604020202020204" pitchFamily="34" charset="0"/>
                <a:cs typeface="Arial" panose="020B0604020202020204" pitchFamily="34" charset="0"/>
              </a:rPr>
              <a:t>6 Planes de Reorganización</a:t>
            </a:r>
          </a:p>
          <a:p>
            <a:pPr algn="ctr"/>
            <a:endParaRPr lang="es-CO" sz="1000" dirty="0">
              <a:solidFill>
                <a:schemeClr val="tx1"/>
              </a:solidFill>
              <a:latin typeface="Arial" panose="020B0604020202020204" pitchFamily="34" charset="0"/>
              <a:cs typeface="Arial" panose="020B0604020202020204" pitchFamily="34" charset="0"/>
            </a:endParaRPr>
          </a:p>
          <a:p>
            <a:pPr algn="ctr"/>
            <a:r>
              <a:rPr lang="es-CO" sz="1000" dirty="0">
                <a:solidFill>
                  <a:schemeClr val="tx1"/>
                </a:solidFill>
                <a:latin typeface="Arial" panose="020B0604020202020204" pitchFamily="34" charset="0"/>
                <a:cs typeface="Arial" panose="020B0604020202020204" pitchFamily="34" charset="0"/>
              </a:rPr>
              <a:t>1 Ampliación Cobertura SAP</a:t>
            </a:r>
          </a:p>
          <a:p>
            <a:pPr algn="ctr"/>
            <a:endParaRPr lang="es-CO" sz="1000" dirty="0">
              <a:solidFill>
                <a:schemeClr val="tx1"/>
              </a:solidFill>
              <a:latin typeface="Arial" panose="020B0604020202020204" pitchFamily="34" charset="0"/>
              <a:cs typeface="Arial" panose="020B0604020202020204" pitchFamily="34" charset="0"/>
            </a:endParaRPr>
          </a:p>
          <a:p>
            <a:pPr algn="ctr"/>
            <a:r>
              <a:rPr lang="es-CO" sz="1000" dirty="0">
                <a:solidFill>
                  <a:schemeClr val="tx1"/>
                </a:solidFill>
                <a:latin typeface="Arial" panose="020B0604020202020204" pitchFamily="34" charset="0"/>
                <a:cs typeface="Arial" panose="020B0604020202020204" pitchFamily="34" charset="0"/>
              </a:rPr>
              <a:t>1 Aprobación Compromiso Destinación Utilidades</a:t>
            </a:r>
          </a:p>
          <a:p>
            <a:pPr algn="ctr"/>
            <a:endParaRPr lang="es-CO" sz="1000" dirty="0">
              <a:solidFill>
                <a:schemeClr val="tx1"/>
              </a:solidFill>
              <a:latin typeface="Arial" panose="020B0604020202020204" pitchFamily="34" charset="0"/>
              <a:cs typeface="Arial" panose="020B0604020202020204" pitchFamily="34" charset="0"/>
            </a:endParaRPr>
          </a:p>
          <a:p>
            <a:pPr algn="ctr"/>
            <a:r>
              <a:rPr lang="es-CO" sz="1000" dirty="0">
                <a:solidFill>
                  <a:schemeClr val="tx1"/>
                </a:solidFill>
                <a:latin typeface="Arial" panose="020B0604020202020204" pitchFamily="34" charset="0"/>
                <a:cs typeface="Arial" panose="020B0604020202020204" pitchFamily="34" charset="0"/>
              </a:rPr>
              <a:t>2 Autorización Funcionamiento EPS Nuevo Régimen</a:t>
            </a:r>
          </a:p>
        </p:txBody>
      </p:sp>
      <p:sp>
        <p:nvSpPr>
          <p:cNvPr id="28" name="Rectángulo: esquinas superiores redondeadas 27">
            <a:extLst>
              <a:ext uri="{FF2B5EF4-FFF2-40B4-BE49-F238E27FC236}">
                <a16:creationId xmlns:a16="http://schemas.microsoft.com/office/drawing/2014/main" id="{7F49D9D3-D5FF-4963-8C3C-6AC6E02E5338}"/>
              </a:ext>
            </a:extLst>
          </p:cNvPr>
          <p:cNvSpPr/>
          <p:nvPr/>
        </p:nvSpPr>
        <p:spPr>
          <a:xfrm flipH="1">
            <a:off x="2192616" y="3992499"/>
            <a:ext cx="1224000" cy="864000"/>
          </a:xfrm>
          <a:prstGeom prst="round2SameRect">
            <a:avLst>
              <a:gd name="adj1" fmla="val 16667"/>
              <a:gd name="adj2" fmla="val 0"/>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schemeClr val="tx1"/>
                </a:solidFill>
                <a:latin typeface="Arial" panose="020B0604020202020204" pitchFamily="34" charset="0"/>
                <a:cs typeface="Arial" panose="020B0604020202020204" pitchFamily="34" charset="0"/>
              </a:rPr>
              <a:t>5</a:t>
            </a:r>
          </a:p>
          <a:p>
            <a:pPr algn="ctr"/>
            <a:r>
              <a:rPr lang="es-CO" sz="1000" dirty="0">
                <a:solidFill>
                  <a:schemeClr val="tx1"/>
                </a:solidFill>
                <a:latin typeface="Arial" panose="020B0604020202020204" pitchFamily="34" charset="0"/>
                <a:cs typeface="Arial" panose="020B0604020202020204" pitchFamily="34" charset="0"/>
              </a:rPr>
              <a:t>Revocatorias autorización de funcionamiento</a:t>
            </a:r>
          </a:p>
        </p:txBody>
      </p:sp>
      <p:sp>
        <p:nvSpPr>
          <p:cNvPr id="29" name="Rectángulo: esquinas superiores redondeadas 28">
            <a:extLst>
              <a:ext uri="{FF2B5EF4-FFF2-40B4-BE49-F238E27FC236}">
                <a16:creationId xmlns:a16="http://schemas.microsoft.com/office/drawing/2014/main" id="{F7A2BC91-E1D0-4BB3-A52B-7ED6FD513F98}"/>
              </a:ext>
            </a:extLst>
          </p:cNvPr>
          <p:cNvSpPr/>
          <p:nvPr/>
        </p:nvSpPr>
        <p:spPr>
          <a:xfrm>
            <a:off x="625787" y="3988525"/>
            <a:ext cx="1224000" cy="864000"/>
          </a:xfrm>
          <a:prstGeom prst="round2Same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schemeClr val="tx1"/>
                </a:solidFill>
                <a:latin typeface="Arial" panose="020B0604020202020204" pitchFamily="34" charset="0"/>
                <a:cs typeface="Arial" panose="020B0604020202020204" pitchFamily="34" charset="0"/>
              </a:rPr>
              <a:t>24 mesas técnicas para identificar acciones de IVC</a:t>
            </a:r>
          </a:p>
        </p:txBody>
      </p:sp>
      <p:sp>
        <p:nvSpPr>
          <p:cNvPr id="34" name="Diagrama de flujo: almacenamiento de acceso secuencial 33">
            <a:extLst>
              <a:ext uri="{FF2B5EF4-FFF2-40B4-BE49-F238E27FC236}">
                <a16:creationId xmlns:a16="http://schemas.microsoft.com/office/drawing/2014/main" id="{43594AB7-F180-43EB-B09C-5084AE03B50A}"/>
              </a:ext>
            </a:extLst>
          </p:cNvPr>
          <p:cNvSpPr/>
          <p:nvPr/>
        </p:nvSpPr>
        <p:spPr>
          <a:xfrm flipH="1">
            <a:off x="8891656" y="1842970"/>
            <a:ext cx="2965064" cy="2309545"/>
          </a:xfrm>
          <a:prstGeom prst="flowChartMagneticTap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s-CO" sz="1600" dirty="0">
                <a:solidFill>
                  <a:schemeClr val="tx1"/>
                </a:solidFill>
                <a:latin typeface="Arial" panose="020B0604020202020204" pitchFamily="34" charset="0"/>
                <a:cs typeface="Arial" panose="020B0604020202020204" pitchFamily="34" charset="0"/>
              </a:rPr>
              <a:t>Además de las Auditorías, ¿se realizaron </a:t>
            </a:r>
            <a:r>
              <a:rPr lang="es-CO" sz="1600" b="1" dirty="0">
                <a:solidFill>
                  <a:schemeClr val="tx1"/>
                </a:solidFill>
                <a:latin typeface="Arial" panose="020B0604020202020204" pitchFamily="34" charset="0"/>
                <a:cs typeface="Arial" panose="020B0604020202020204" pitchFamily="34" charset="0"/>
              </a:rPr>
              <a:t>otras acciones de Vigilancia?</a:t>
            </a:r>
          </a:p>
        </p:txBody>
      </p:sp>
      <p:sp>
        <p:nvSpPr>
          <p:cNvPr id="18" name="Flecha: pentágono 17">
            <a:extLst>
              <a:ext uri="{FF2B5EF4-FFF2-40B4-BE49-F238E27FC236}">
                <a16:creationId xmlns:a16="http://schemas.microsoft.com/office/drawing/2014/main" id="{DC94DC5D-6CFC-4985-97ED-11F3C20966D1}"/>
              </a:ext>
            </a:extLst>
          </p:cNvPr>
          <p:cNvSpPr/>
          <p:nvPr/>
        </p:nvSpPr>
        <p:spPr>
          <a:xfrm flipH="1">
            <a:off x="7422201" y="4241497"/>
            <a:ext cx="1224000" cy="864000"/>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Caracterización de Entidades Territoriales (Departamentos y Distritos)</a:t>
            </a:r>
          </a:p>
        </p:txBody>
      </p:sp>
      <p:sp>
        <p:nvSpPr>
          <p:cNvPr id="21" name="Rectángulo 20">
            <a:extLst>
              <a:ext uri="{FF2B5EF4-FFF2-40B4-BE49-F238E27FC236}">
                <a16:creationId xmlns:a16="http://schemas.microsoft.com/office/drawing/2014/main" id="{C8F5FD56-C46A-4D10-8474-45CB7DABA08F}"/>
              </a:ext>
            </a:extLst>
          </p:cNvPr>
          <p:cNvSpPr/>
          <p:nvPr/>
        </p:nvSpPr>
        <p:spPr>
          <a:xfrm>
            <a:off x="5532755" y="4129704"/>
            <a:ext cx="1470576" cy="119264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000" dirty="0">
                <a:solidFill>
                  <a:schemeClr val="tx1"/>
                </a:solidFill>
                <a:latin typeface="Arial" panose="020B0604020202020204" pitchFamily="34" charset="0"/>
                <a:cs typeface="Arial" panose="020B0604020202020204" pitchFamily="34" charset="0"/>
              </a:rPr>
              <a:t>37 Entidades, revisando parte financiera, avance en el aseguramiento de su población y prestación servicios de salud pública</a:t>
            </a:r>
          </a:p>
        </p:txBody>
      </p:sp>
      <p:sp>
        <p:nvSpPr>
          <p:cNvPr id="2" name="Rectángulo: esquinas superiores redondeadas 1">
            <a:extLst>
              <a:ext uri="{FF2B5EF4-FFF2-40B4-BE49-F238E27FC236}">
                <a16:creationId xmlns:a16="http://schemas.microsoft.com/office/drawing/2014/main" id="{0A69B830-0FF4-4DCE-B0A7-EB0FAACC3DDA}"/>
              </a:ext>
            </a:extLst>
          </p:cNvPr>
          <p:cNvSpPr/>
          <p:nvPr/>
        </p:nvSpPr>
        <p:spPr>
          <a:xfrm>
            <a:off x="7504873" y="5370451"/>
            <a:ext cx="1224000" cy="864000"/>
          </a:xfrm>
          <a:prstGeom prst="round2Same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Inspección y Vigilancia a los fraudes a través del SOAT</a:t>
            </a:r>
          </a:p>
        </p:txBody>
      </p:sp>
    </p:spTree>
    <p:extLst>
      <p:ext uri="{BB962C8B-B14F-4D97-AF65-F5344CB8AC3E}">
        <p14:creationId xmlns:p14="http://schemas.microsoft.com/office/powerpoint/2010/main" val="398458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37B2EA69-4387-42B3-A96F-8A2F04AF24C7}"/>
              </a:ext>
            </a:extLst>
          </p:cNvPr>
          <p:cNvSpPr/>
          <p:nvPr/>
        </p:nvSpPr>
        <p:spPr>
          <a:xfrm>
            <a:off x="378251" y="122316"/>
            <a:ext cx="11435498" cy="414472"/>
          </a:xfrm>
          <a:prstGeom prst="rect">
            <a:avLst/>
          </a:prstGeom>
        </p:spPr>
        <p:txBody>
          <a:bodyPr wrap="square">
            <a:spAutoFit/>
          </a:bodyPr>
          <a:lstStyle/>
          <a:p>
            <a:pPr marL="457200" algn="ctr">
              <a:lnSpc>
                <a:spcPct val="115000"/>
              </a:lnSpc>
              <a:spcAft>
                <a:spcPts val="0"/>
              </a:spcAft>
            </a:pPr>
            <a:r>
              <a:rPr lang="es-CO" sz="20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¿Y existen acciones de inspección y vigilancia preventivas?</a:t>
            </a:r>
            <a:endParaRPr lang="es-CO" sz="2000" dirty="0">
              <a:solidFill>
                <a:srgbClr val="7030A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3B23C3C1-558D-410E-A8EC-3E1966821A35}"/>
              </a:ext>
            </a:extLst>
          </p:cNvPr>
          <p:cNvSpPr/>
          <p:nvPr/>
        </p:nvSpPr>
        <p:spPr>
          <a:xfrm>
            <a:off x="4788352" y="6078454"/>
            <a:ext cx="3349530" cy="215444"/>
          </a:xfrm>
          <a:prstGeom prst="rect">
            <a:avLst/>
          </a:prstGeom>
        </p:spPr>
        <p:txBody>
          <a:bodyPr wrap="square">
            <a:spAutoFit/>
          </a:bodyPr>
          <a:lstStyle/>
          <a:p>
            <a:r>
              <a:rPr lang="es-MX" sz="800" dirty="0">
                <a:solidFill>
                  <a:srgbClr val="000000"/>
                </a:solidFill>
                <a:latin typeface="Arial" panose="020B0604020202020204" pitchFamily="34" charset="0"/>
              </a:rPr>
              <a:t>Fuente. Superintendencia Delegada para la Supervisión de Riesgos </a:t>
            </a:r>
            <a:endParaRPr lang="es-CO" sz="800" dirty="0"/>
          </a:p>
        </p:txBody>
      </p:sp>
      <p:sp>
        <p:nvSpPr>
          <p:cNvPr id="23" name="Rectángulo: esquinas diagonales cortadas 22">
            <a:extLst>
              <a:ext uri="{FF2B5EF4-FFF2-40B4-BE49-F238E27FC236}">
                <a16:creationId xmlns:a16="http://schemas.microsoft.com/office/drawing/2014/main" id="{F050F835-9DC9-4AF2-801D-E54FE4BBBFD7}"/>
              </a:ext>
            </a:extLst>
          </p:cNvPr>
          <p:cNvSpPr/>
          <p:nvPr/>
        </p:nvSpPr>
        <p:spPr>
          <a:xfrm flipH="1">
            <a:off x="542569" y="4753077"/>
            <a:ext cx="1871831" cy="632771"/>
          </a:xfrm>
          <a:prstGeom prst="snip2DiagRect">
            <a:avLst/>
          </a:prstGeom>
          <a:solidFill>
            <a:srgbClr val="F3EBF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Seguimiento a </a:t>
            </a:r>
            <a:r>
              <a:rPr lang="es-CO" sz="900" dirty="0">
                <a:solidFill>
                  <a:srgbClr val="7030A0"/>
                </a:solidFill>
                <a:latin typeface="Arial" panose="020B0604020202020204" pitchFamily="34" charset="0"/>
                <a:cs typeface="Arial" panose="020B0604020202020204" pitchFamily="34" charset="0"/>
              </a:rPr>
              <a:t>Giro Directo (2019)</a:t>
            </a:r>
          </a:p>
        </p:txBody>
      </p:sp>
      <p:sp>
        <p:nvSpPr>
          <p:cNvPr id="24" name="Rectángulo: esquinas superiores, una redondeada y la otra cortada 23">
            <a:extLst>
              <a:ext uri="{FF2B5EF4-FFF2-40B4-BE49-F238E27FC236}">
                <a16:creationId xmlns:a16="http://schemas.microsoft.com/office/drawing/2014/main" id="{5B462ED0-6730-4D90-A512-EE2A74DC995D}"/>
              </a:ext>
            </a:extLst>
          </p:cNvPr>
          <p:cNvSpPr/>
          <p:nvPr/>
        </p:nvSpPr>
        <p:spPr>
          <a:xfrm flipH="1">
            <a:off x="2363295" y="5316369"/>
            <a:ext cx="2297938" cy="632771"/>
          </a:xfrm>
          <a:prstGeom prst="snip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Se ordenó </a:t>
            </a:r>
            <a:r>
              <a:rPr lang="es-CO" sz="900" dirty="0">
                <a:solidFill>
                  <a:srgbClr val="7030A0"/>
                </a:solidFill>
                <a:latin typeface="Arial" panose="020B0604020202020204" pitchFamily="34" charset="0"/>
                <a:cs typeface="Arial" panose="020B0604020202020204" pitchFamily="34" charset="0"/>
              </a:rPr>
              <a:t>Cese Provisional de Giros </a:t>
            </a:r>
            <a:r>
              <a:rPr lang="es-CO" sz="900" dirty="0">
                <a:solidFill>
                  <a:schemeClr val="tx1"/>
                </a:solidFill>
                <a:latin typeface="Arial" panose="020B0604020202020204" pitchFamily="34" charset="0"/>
                <a:cs typeface="Arial" panose="020B0604020202020204" pitchFamily="34" charset="0"/>
              </a:rPr>
              <a:t>a las EPS SALUD VIDA, EMDISALUD, Y COMFACOR</a:t>
            </a:r>
          </a:p>
        </p:txBody>
      </p:sp>
      <p:sp>
        <p:nvSpPr>
          <p:cNvPr id="31" name="Rectángulo: esquinas diagonales cortadas 30">
            <a:extLst>
              <a:ext uri="{FF2B5EF4-FFF2-40B4-BE49-F238E27FC236}">
                <a16:creationId xmlns:a16="http://schemas.microsoft.com/office/drawing/2014/main" id="{A34AFA9C-9EE8-4B65-9D0B-13E340F3ACBD}"/>
              </a:ext>
            </a:extLst>
          </p:cNvPr>
          <p:cNvSpPr/>
          <p:nvPr/>
        </p:nvSpPr>
        <p:spPr>
          <a:xfrm flipH="1">
            <a:off x="216949" y="781050"/>
            <a:ext cx="2673778" cy="1154321"/>
          </a:xfrm>
          <a:prstGeom prst="snip2DiagRect">
            <a:avLst/>
          </a:prstGeom>
          <a:solidFill>
            <a:srgbClr val="F3EBF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900" b="1" dirty="0">
                <a:solidFill>
                  <a:srgbClr val="7030A0"/>
                </a:solidFill>
                <a:latin typeface="Arial" panose="020B0604020202020204" pitchFamily="34" charset="0"/>
                <a:cs typeface="Arial" panose="020B0604020202020204" pitchFamily="34" charset="0"/>
              </a:rPr>
              <a:t>Evaluación del Modelo de Atención en EPS </a:t>
            </a:r>
            <a:r>
              <a:rPr lang="es-MX" sz="900" dirty="0">
                <a:solidFill>
                  <a:schemeClr val="tx1"/>
                </a:solidFill>
                <a:latin typeface="Arial" panose="020B0604020202020204" pitchFamily="34" charset="0"/>
                <a:cs typeface="Arial" panose="020B0604020202020204" pitchFamily="34" charset="0"/>
              </a:rPr>
              <a:t>en los cuales deben: caracterizar la población, regular las Rutas Integrales de Atención, Implementar Gestión Integral de Riesgo en Salud, gestión de las Redes Integrales de Prestación de Servicios de Salud, definir el Modelo de Contratación y Requerimientos del Sistema de Información.</a:t>
            </a:r>
          </a:p>
        </p:txBody>
      </p:sp>
      <p:sp>
        <p:nvSpPr>
          <p:cNvPr id="33" name="Rectángulo: esquinas diagonales cortadas 32">
            <a:extLst>
              <a:ext uri="{FF2B5EF4-FFF2-40B4-BE49-F238E27FC236}">
                <a16:creationId xmlns:a16="http://schemas.microsoft.com/office/drawing/2014/main" id="{D3DA156B-74B7-4F00-92AC-ECF682F7E7C9}"/>
              </a:ext>
            </a:extLst>
          </p:cNvPr>
          <p:cNvSpPr/>
          <p:nvPr/>
        </p:nvSpPr>
        <p:spPr>
          <a:xfrm>
            <a:off x="10183801" y="2004796"/>
            <a:ext cx="1574702" cy="648240"/>
          </a:xfrm>
          <a:prstGeom prst="snip2DiagRect">
            <a:avLst/>
          </a:prstGeom>
          <a:solidFill>
            <a:srgbClr val="F3EBF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Evaluación de</a:t>
            </a:r>
            <a:r>
              <a:rPr lang="es-CO" sz="900" dirty="0">
                <a:solidFill>
                  <a:srgbClr val="7030A0"/>
                </a:solidFill>
                <a:latin typeface="Arial" panose="020B0604020202020204" pitchFamily="34" charset="0"/>
                <a:cs typeface="Arial" panose="020B0604020202020204" pitchFamily="34" charset="0"/>
              </a:rPr>
              <a:t> </a:t>
            </a:r>
            <a:r>
              <a:rPr lang="es-CO" sz="900" dirty="0">
                <a:solidFill>
                  <a:schemeClr val="tx1"/>
                </a:solidFill>
                <a:latin typeface="Arial" panose="020B0604020202020204" pitchFamily="34" charset="0"/>
                <a:cs typeface="Arial" panose="020B0604020202020204" pitchFamily="34" charset="0"/>
              </a:rPr>
              <a:t>la</a:t>
            </a:r>
            <a:r>
              <a:rPr lang="es-CO" sz="900" dirty="0">
                <a:solidFill>
                  <a:srgbClr val="7030A0"/>
                </a:solidFill>
                <a:latin typeface="Arial" panose="020B0604020202020204" pitchFamily="34" charset="0"/>
                <a:cs typeface="Arial" panose="020B0604020202020204" pitchFamily="34" charset="0"/>
              </a:rPr>
              <a:t> Gestión del Riesgo en Salud </a:t>
            </a:r>
            <a:r>
              <a:rPr lang="es-CO" sz="900" dirty="0">
                <a:solidFill>
                  <a:schemeClr val="tx1"/>
                </a:solidFill>
                <a:latin typeface="Arial" panose="020B0604020202020204" pitchFamily="34" charset="0"/>
                <a:cs typeface="Arial" panose="020B0604020202020204" pitchFamily="34" charset="0"/>
              </a:rPr>
              <a:t>de EPS del Régimen Contributivo</a:t>
            </a:r>
          </a:p>
        </p:txBody>
      </p:sp>
      <p:sp>
        <p:nvSpPr>
          <p:cNvPr id="35" name="Rectángulo: esquinas superiores, una redondeada y la otra cortada 34">
            <a:extLst>
              <a:ext uri="{FF2B5EF4-FFF2-40B4-BE49-F238E27FC236}">
                <a16:creationId xmlns:a16="http://schemas.microsoft.com/office/drawing/2014/main" id="{FBA82DFE-3D12-4F9E-9217-44DD154AE248}"/>
              </a:ext>
            </a:extLst>
          </p:cNvPr>
          <p:cNvSpPr/>
          <p:nvPr/>
        </p:nvSpPr>
        <p:spPr>
          <a:xfrm>
            <a:off x="8252410" y="2587151"/>
            <a:ext cx="1998742" cy="591854"/>
          </a:xfrm>
          <a:prstGeom prst="snip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Se encontraron en </a:t>
            </a:r>
            <a:r>
              <a:rPr lang="es-CO" sz="900" dirty="0">
                <a:solidFill>
                  <a:srgbClr val="7030A0"/>
                </a:solidFill>
                <a:latin typeface="Arial" panose="020B0604020202020204" pitchFamily="34" charset="0"/>
                <a:cs typeface="Arial" panose="020B0604020202020204" pitchFamily="34" charset="0"/>
              </a:rPr>
              <a:t>Riesgo Alto en Salud </a:t>
            </a:r>
            <a:r>
              <a:rPr lang="es-CO" sz="900" dirty="0">
                <a:solidFill>
                  <a:schemeClr val="tx1"/>
                </a:solidFill>
                <a:latin typeface="Arial" panose="020B0604020202020204" pitchFamily="34" charset="0"/>
                <a:cs typeface="Arial" panose="020B0604020202020204" pitchFamily="34" charset="0"/>
              </a:rPr>
              <a:t>a: CRUZ BLANCA, SALUD VIDA,COOMEVA</a:t>
            </a:r>
          </a:p>
        </p:txBody>
      </p:sp>
      <p:sp>
        <p:nvSpPr>
          <p:cNvPr id="36" name="Rectángulo: esquinas diagonales cortadas 35">
            <a:extLst>
              <a:ext uri="{FF2B5EF4-FFF2-40B4-BE49-F238E27FC236}">
                <a16:creationId xmlns:a16="http://schemas.microsoft.com/office/drawing/2014/main" id="{6B579843-8CD6-4B8C-85F3-E95E03BB7717}"/>
              </a:ext>
            </a:extLst>
          </p:cNvPr>
          <p:cNvSpPr/>
          <p:nvPr/>
        </p:nvSpPr>
        <p:spPr>
          <a:xfrm>
            <a:off x="10296579" y="3117477"/>
            <a:ext cx="1574702" cy="648240"/>
          </a:xfrm>
          <a:prstGeom prst="snip2DiagRect">
            <a:avLst/>
          </a:prstGeom>
          <a:solidFill>
            <a:srgbClr val="F3EBF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Evaluación de</a:t>
            </a:r>
            <a:r>
              <a:rPr lang="es-CO" sz="900" dirty="0">
                <a:solidFill>
                  <a:srgbClr val="7030A0"/>
                </a:solidFill>
                <a:latin typeface="Arial" panose="020B0604020202020204" pitchFamily="34" charset="0"/>
                <a:cs typeface="Arial" panose="020B0604020202020204" pitchFamily="34" charset="0"/>
              </a:rPr>
              <a:t> </a:t>
            </a:r>
            <a:r>
              <a:rPr lang="es-CO" sz="900" dirty="0">
                <a:solidFill>
                  <a:schemeClr val="tx1"/>
                </a:solidFill>
                <a:latin typeface="Arial" panose="020B0604020202020204" pitchFamily="34" charset="0"/>
                <a:cs typeface="Arial" panose="020B0604020202020204" pitchFamily="34" charset="0"/>
              </a:rPr>
              <a:t>la</a:t>
            </a:r>
            <a:r>
              <a:rPr lang="es-CO" sz="900" dirty="0">
                <a:solidFill>
                  <a:srgbClr val="7030A0"/>
                </a:solidFill>
                <a:latin typeface="Arial" panose="020B0604020202020204" pitchFamily="34" charset="0"/>
                <a:cs typeface="Arial" panose="020B0604020202020204" pitchFamily="34" charset="0"/>
              </a:rPr>
              <a:t> Gestión del Riesgo en Salud </a:t>
            </a:r>
            <a:r>
              <a:rPr lang="es-CO" sz="900" dirty="0">
                <a:solidFill>
                  <a:schemeClr val="tx1"/>
                </a:solidFill>
                <a:latin typeface="Arial" panose="020B0604020202020204" pitchFamily="34" charset="0"/>
                <a:cs typeface="Arial" panose="020B0604020202020204" pitchFamily="34" charset="0"/>
              </a:rPr>
              <a:t>de EPS del Régimen Subsidiado</a:t>
            </a:r>
          </a:p>
        </p:txBody>
      </p:sp>
      <p:sp>
        <p:nvSpPr>
          <p:cNvPr id="37" name="Rectángulo: esquinas superiores, una redondeada y la otra cortada 36">
            <a:extLst>
              <a:ext uri="{FF2B5EF4-FFF2-40B4-BE49-F238E27FC236}">
                <a16:creationId xmlns:a16="http://schemas.microsoft.com/office/drawing/2014/main" id="{D43E4092-D061-4B9A-B186-88378B43BBAB}"/>
              </a:ext>
            </a:extLst>
          </p:cNvPr>
          <p:cNvSpPr/>
          <p:nvPr/>
        </p:nvSpPr>
        <p:spPr>
          <a:xfrm>
            <a:off x="8265001" y="3704189"/>
            <a:ext cx="2058353" cy="693859"/>
          </a:xfrm>
          <a:prstGeom prst="snip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Se encontraron en </a:t>
            </a:r>
            <a:r>
              <a:rPr lang="es-CO" sz="900" dirty="0">
                <a:solidFill>
                  <a:srgbClr val="7030A0"/>
                </a:solidFill>
                <a:latin typeface="Arial" panose="020B0604020202020204" pitchFamily="34" charset="0"/>
                <a:cs typeface="Arial" panose="020B0604020202020204" pitchFamily="34" charset="0"/>
              </a:rPr>
              <a:t>Riesgo Alto en Salud </a:t>
            </a:r>
            <a:r>
              <a:rPr lang="es-CO" sz="900" dirty="0">
                <a:solidFill>
                  <a:schemeClr val="tx1"/>
                </a:solidFill>
                <a:latin typeface="Arial" panose="020B0604020202020204" pitchFamily="34" charset="0"/>
                <a:cs typeface="Arial" panose="020B0604020202020204" pitchFamily="34" charset="0"/>
              </a:rPr>
              <a:t>a: COMFACHOCO, COMFACUNDI, CAPITAL SALUD, CONVIDA Y COMFANARIÑO</a:t>
            </a:r>
          </a:p>
        </p:txBody>
      </p:sp>
      <p:sp>
        <p:nvSpPr>
          <p:cNvPr id="38" name="Rectángulo: esquinas diagonales cortadas 37">
            <a:extLst>
              <a:ext uri="{FF2B5EF4-FFF2-40B4-BE49-F238E27FC236}">
                <a16:creationId xmlns:a16="http://schemas.microsoft.com/office/drawing/2014/main" id="{D389E521-076A-4680-8A1F-02F7FF9798EC}"/>
              </a:ext>
            </a:extLst>
          </p:cNvPr>
          <p:cNvSpPr/>
          <p:nvPr/>
        </p:nvSpPr>
        <p:spPr>
          <a:xfrm>
            <a:off x="9850325" y="555906"/>
            <a:ext cx="2088157" cy="1015622"/>
          </a:xfrm>
          <a:prstGeom prst="snip2DiagRect">
            <a:avLst/>
          </a:prstGeom>
          <a:solidFill>
            <a:srgbClr val="F3EBF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Informes a Ministerio de Hacienda y Crédito Público sobre</a:t>
            </a:r>
            <a:r>
              <a:rPr lang="es-CO" sz="900" dirty="0">
                <a:solidFill>
                  <a:srgbClr val="7030A0"/>
                </a:solidFill>
                <a:latin typeface="Arial" panose="020B0604020202020204" pitchFamily="34" charset="0"/>
                <a:cs typeface="Arial" panose="020B0604020202020204" pitchFamily="34" charset="0"/>
              </a:rPr>
              <a:t> Riesgo Financiero</a:t>
            </a:r>
            <a:r>
              <a:rPr lang="es-CO" sz="900" dirty="0">
                <a:solidFill>
                  <a:schemeClr val="tx1"/>
                </a:solidFill>
                <a:latin typeface="Arial" panose="020B0604020202020204" pitchFamily="34" charset="0"/>
                <a:cs typeface="Arial" panose="020B0604020202020204" pitchFamily="34" charset="0"/>
              </a:rPr>
              <a:t> de Empresas Sociales del Estado-ESE </a:t>
            </a:r>
            <a:r>
              <a:rPr lang="es-CO" sz="900" dirty="0">
                <a:solidFill>
                  <a:srgbClr val="7030A0"/>
                </a:solidFill>
                <a:latin typeface="Arial" panose="020B0604020202020204" pitchFamily="34" charset="0"/>
                <a:cs typeface="Arial" panose="020B0604020202020204" pitchFamily="34" charset="0"/>
              </a:rPr>
              <a:t>categorizadas en riesgo medio o alto </a:t>
            </a:r>
            <a:r>
              <a:rPr lang="es-CO" sz="900" dirty="0">
                <a:solidFill>
                  <a:schemeClr val="tx1"/>
                </a:solidFill>
                <a:latin typeface="Arial" panose="020B0604020202020204" pitchFamily="34" charset="0"/>
                <a:cs typeface="Arial" panose="020B0604020202020204" pitchFamily="34" charset="0"/>
              </a:rPr>
              <a:t>por el Ministerio de Salud y Protección Social</a:t>
            </a:r>
          </a:p>
        </p:txBody>
      </p:sp>
      <p:sp>
        <p:nvSpPr>
          <p:cNvPr id="39" name="Rectángulo: esquinas superiores, una redondeada y la otra cortada 38">
            <a:extLst>
              <a:ext uri="{FF2B5EF4-FFF2-40B4-BE49-F238E27FC236}">
                <a16:creationId xmlns:a16="http://schemas.microsoft.com/office/drawing/2014/main" id="{0049CEB5-1589-4341-B494-3071047FAFF1}"/>
              </a:ext>
            </a:extLst>
          </p:cNvPr>
          <p:cNvSpPr/>
          <p:nvPr/>
        </p:nvSpPr>
        <p:spPr>
          <a:xfrm>
            <a:off x="8265939" y="1462517"/>
            <a:ext cx="1716261" cy="879467"/>
          </a:xfrm>
          <a:prstGeom prst="snip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rgbClr val="7030A0"/>
                </a:solidFill>
                <a:latin typeface="Arial" panose="020B0604020202020204" pitchFamily="34" charset="0"/>
                <a:cs typeface="Arial" panose="020B0604020202020204" pitchFamily="34" charset="0"/>
              </a:rPr>
              <a:t>76 Informes de ESE e</a:t>
            </a:r>
            <a:r>
              <a:rPr lang="es-CO" sz="900" dirty="0">
                <a:solidFill>
                  <a:schemeClr val="tx1"/>
                </a:solidFill>
                <a:latin typeface="Arial" panose="020B0604020202020204" pitchFamily="34" charset="0"/>
                <a:cs typeface="Arial" panose="020B0604020202020204" pitchFamily="34" charset="0"/>
              </a:rPr>
              <a:t>nviados al Ministerio de Hacienda y Crédito Público para valoración de sometimiento a </a:t>
            </a:r>
            <a:r>
              <a:rPr lang="es-CO" sz="900" dirty="0">
                <a:solidFill>
                  <a:srgbClr val="7030A0"/>
                </a:solidFill>
                <a:latin typeface="Arial" panose="020B0604020202020204" pitchFamily="34" charset="0"/>
                <a:cs typeface="Arial" panose="020B0604020202020204" pitchFamily="34" charset="0"/>
              </a:rPr>
              <a:t>Programa de Saneamiento Fiscal </a:t>
            </a:r>
          </a:p>
        </p:txBody>
      </p:sp>
      <p:sp>
        <p:nvSpPr>
          <p:cNvPr id="40" name="Rectángulo: esquinas diagonales cortadas 39">
            <a:extLst>
              <a:ext uri="{FF2B5EF4-FFF2-40B4-BE49-F238E27FC236}">
                <a16:creationId xmlns:a16="http://schemas.microsoft.com/office/drawing/2014/main" id="{E22068A1-6D38-4C7C-A941-664DAC2DD437}"/>
              </a:ext>
            </a:extLst>
          </p:cNvPr>
          <p:cNvSpPr/>
          <p:nvPr/>
        </p:nvSpPr>
        <p:spPr>
          <a:xfrm flipH="1">
            <a:off x="320719" y="2851130"/>
            <a:ext cx="2154833" cy="935419"/>
          </a:xfrm>
          <a:prstGeom prst="snip2DiagRect">
            <a:avLst/>
          </a:prstGeom>
          <a:solidFill>
            <a:srgbClr val="F3EBF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Realización de </a:t>
            </a:r>
            <a:r>
              <a:rPr lang="es-CO" sz="900" dirty="0">
                <a:solidFill>
                  <a:srgbClr val="7030A0"/>
                </a:solidFill>
                <a:latin typeface="Arial" panose="020B0604020202020204" pitchFamily="34" charset="0"/>
                <a:cs typeface="Arial" panose="020B0604020202020204" pitchFamily="34" charset="0"/>
              </a:rPr>
              <a:t>Mesas de Flujo de Recursos </a:t>
            </a:r>
            <a:r>
              <a:rPr lang="es-CO" sz="900" dirty="0">
                <a:solidFill>
                  <a:schemeClr val="tx1"/>
                </a:solidFill>
                <a:latin typeface="Arial" panose="020B0604020202020204" pitchFamily="34" charset="0"/>
                <a:cs typeface="Arial" panose="020B0604020202020204" pitchFamily="34" charset="0"/>
              </a:rPr>
              <a:t>para</a:t>
            </a:r>
            <a:r>
              <a:rPr lang="es-MX" sz="900" dirty="0">
                <a:solidFill>
                  <a:schemeClr val="tx1"/>
                </a:solidFill>
                <a:latin typeface="Arial" panose="020B0604020202020204" pitchFamily="34" charset="0"/>
                <a:cs typeface="Arial" panose="020B0604020202020204" pitchFamily="34" charset="0"/>
              </a:rPr>
              <a:t> seguimiento a los estados de cartera, flujo de recursos, radicación y estados de contratación con las ESE y EPS priorizadas.</a:t>
            </a:r>
            <a:endParaRPr lang="es-CO" sz="900" dirty="0">
              <a:solidFill>
                <a:schemeClr val="tx1"/>
              </a:solidFill>
              <a:latin typeface="Arial" panose="020B0604020202020204" pitchFamily="34" charset="0"/>
              <a:cs typeface="Arial" panose="020B0604020202020204" pitchFamily="34" charset="0"/>
            </a:endParaRPr>
          </a:p>
        </p:txBody>
      </p:sp>
      <p:sp>
        <p:nvSpPr>
          <p:cNvPr id="41" name="Rectángulo: esquinas superiores, una redondeada y la otra cortada 40">
            <a:extLst>
              <a:ext uri="{FF2B5EF4-FFF2-40B4-BE49-F238E27FC236}">
                <a16:creationId xmlns:a16="http://schemas.microsoft.com/office/drawing/2014/main" id="{6611DCB8-0B3D-4E96-9F16-FE69647B0AB2}"/>
              </a:ext>
            </a:extLst>
          </p:cNvPr>
          <p:cNvSpPr/>
          <p:nvPr/>
        </p:nvSpPr>
        <p:spPr>
          <a:xfrm flipH="1">
            <a:off x="2363295" y="3693306"/>
            <a:ext cx="2297938" cy="935419"/>
          </a:xfrm>
          <a:prstGeom prst="snip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Durante el período agosto a diciembre de 2018, se realizaron </a:t>
            </a:r>
            <a:r>
              <a:rPr lang="es-CO" sz="900" dirty="0">
                <a:solidFill>
                  <a:srgbClr val="7030A0"/>
                </a:solidFill>
                <a:latin typeface="Arial" panose="020B0604020202020204" pitchFamily="34" charset="0"/>
                <a:cs typeface="Arial" panose="020B0604020202020204" pitchFamily="34" charset="0"/>
              </a:rPr>
              <a:t>11 mesas</a:t>
            </a:r>
            <a:r>
              <a:rPr lang="es-CO" sz="900" dirty="0">
                <a:solidFill>
                  <a:schemeClr val="tx1"/>
                </a:solidFill>
                <a:latin typeface="Arial" panose="020B0604020202020204" pitchFamily="34" charset="0"/>
                <a:cs typeface="Arial" panose="020B0604020202020204" pitchFamily="34" charset="0"/>
              </a:rPr>
              <a:t>; mientras que de enero a julio de 2019, se han realizado </a:t>
            </a:r>
            <a:r>
              <a:rPr lang="es-CO" sz="900" dirty="0">
                <a:solidFill>
                  <a:srgbClr val="7030A0"/>
                </a:solidFill>
                <a:latin typeface="Arial" panose="020B0604020202020204" pitchFamily="34" charset="0"/>
                <a:cs typeface="Arial" panose="020B0604020202020204" pitchFamily="34" charset="0"/>
              </a:rPr>
              <a:t>22 mesas </a:t>
            </a:r>
            <a:r>
              <a:rPr lang="es-CO" sz="900" dirty="0">
                <a:solidFill>
                  <a:schemeClr val="tx1"/>
                </a:solidFill>
                <a:latin typeface="Arial" panose="020B0604020202020204" pitchFamily="34" charset="0"/>
                <a:cs typeface="Arial" panose="020B0604020202020204" pitchFamily="34" charset="0"/>
              </a:rPr>
              <a:t>de flujo de recursos, para un total de </a:t>
            </a:r>
            <a:r>
              <a:rPr lang="es-CO" sz="900" dirty="0">
                <a:solidFill>
                  <a:srgbClr val="7030A0"/>
                </a:solidFill>
                <a:latin typeface="Arial" panose="020B0604020202020204" pitchFamily="34" charset="0"/>
                <a:cs typeface="Arial" panose="020B0604020202020204" pitchFamily="34" charset="0"/>
              </a:rPr>
              <a:t>33 de mesas </a:t>
            </a:r>
            <a:r>
              <a:rPr lang="es-CO" sz="900" dirty="0">
                <a:solidFill>
                  <a:schemeClr val="tx1"/>
                </a:solidFill>
                <a:latin typeface="Arial" panose="020B0604020202020204" pitchFamily="34" charset="0"/>
                <a:cs typeface="Arial" panose="020B0604020202020204" pitchFamily="34" charset="0"/>
              </a:rPr>
              <a:t>de flujo de recursos.</a:t>
            </a:r>
          </a:p>
        </p:txBody>
      </p:sp>
      <p:sp>
        <p:nvSpPr>
          <p:cNvPr id="42" name="Rectángulo: esquinas diagonales cortadas 41">
            <a:extLst>
              <a:ext uri="{FF2B5EF4-FFF2-40B4-BE49-F238E27FC236}">
                <a16:creationId xmlns:a16="http://schemas.microsoft.com/office/drawing/2014/main" id="{3B485211-8BFA-4DA2-89B9-AB03A16B3391}"/>
              </a:ext>
            </a:extLst>
          </p:cNvPr>
          <p:cNvSpPr/>
          <p:nvPr/>
        </p:nvSpPr>
        <p:spPr>
          <a:xfrm>
            <a:off x="10251152" y="4492870"/>
            <a:ext cx="1440000" cy="648000"/>
          </a:xfrm>
          <a:prstGeom prst="snip2DiagRect">
            <a:avLst/>
          </a:prstGeom>
          <a:solidFill>
            <a:srgbClr val="F3EBF9"/>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Evaluación de</a:t>
            </a:r>
            <a:r>
              <a:rPr lang="es-CO" sz="900" dirty="0">
                <a:solidFill>
                  <a:srgbClr val="7030A0"/>
                </a:solidFill>
                <a:latin typeface="Arial" panose="020B0604020202020204" pitchFamily="34" charset="0"/>
                <a:cs typeface="Arial" panose="020B0604020202020204" pitchFamily="34" charset="0"/>
              </a:rPr>
              <a:t> </a:t>
            </a:r>
            <a:r>
              <a:rPr lang="es-CO" sz="900" dirty="0">
                <a:solidFill>
                  <a:schemeClr val="tx1"/>
                </a:solidFill>
                <a:latin typeface="Arial" panose="020B0604020202020204" pitchFamily="34" charset="0"/>
                <a:cs typeface="Arial" panose="020B0604020202020204" pitchFamily="34" charset="0"/>
              </a:rPr>
              <a:t>la</a:t>
            </a:r>
            <a:r>
              <a:rPr lang="es-CO" sz="900" dirty="0">
                <a:solidFill>
                  <a:srgbClr val="7030A0"/>
                </a:solidFill>
                <a:latin typeface="Arial" panose="020B0604020202020204" pitchFamily="34" charset="0"/>
                <a:cs typeface="Arial" panose="020B0604020202020204" pitchFamily="34" charset="0"/>
              </a:rPr>
              <a:t> Gestión del Riesgo en Salud </a:t>
            </a:r>
            <a:r>
              <a:rPr lang="es-CO" sz="900" dirty="0">
                <a:solidFill>
                  <a:schemeClr val="tx1"/>
                </a:solidFill>
                <a:latin typeface="Arial" panose="020B0604020202020204" pitchFamily="34" charset="0"/>
                <a:cs typeface="Arial" panose="020B0604020202020204" pitchFamily="34" charset="0"/>
              </a:rPr>
              <a:t>de Entidades Territoriales de Salud</a:t>
            </a:r>
          </a:p>
        </p:txBody>
      </p:sp>
      <p:sp>
        <p:nvSpPr>
          <p:cNvPr id="43" name="Rectángulo: esquinas superiores, una redondeada y la otra cortada 42">
            <a:extLst>
              <a:ext uri="{FF2B5EF4-FFF2-40B4-BE49-F238E27FC236}">
                <a16:creationId xmlns:a16="http://schemas.microsoft.com/office/drawing/2014/main" id="{0621CF04-573F-4DF5-9882-CEDD8CA9595C}"/>
              </a:ext>
            </a:extLst>
          </p:cNvPr>
          <p:cNvSpPr/>
          <p:nvPr/>
        </p:nvSpPr>
        <p:spPr>
          <a:xfrm>
            <a:off x="8252410" y="5062100"/>
            <a:ext cx="2058353" cy="887040"/>
          </a:xfrm>
          <a:prstGeom prst="snip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900" dirty="0">
                <a:solidFill>
                  <a:schemeClr val="tx1"/>
                </a:solidFill>
                <a:latin typeface="Arial" panose="020B0604020202020204" pitchFamily="34" charset="0"/>
                <a:cs typeface="Arial" panose="020B0604020202020204" pitchFamily="34" charset="0"/>
              </a:rPr>
              <a:t>Se encontraron en </a:t>
            </a:r>
            <a:r>
              <a:rPr lang="es-CO" sz="900" dirty="0">
                <a:solidFill>
                  <a:srgbClr val="7030A0"/>
                </a:solidFill>
                <a:latin typeface="Arial" panose="020B0604020202020204" pitchFamily="34" charset="0"/>
                <a:cs typeface="Arial" panose="020B0604020202020204" pitchFamily="34" charset="0"/>
              </a:rPr>
              <a:t>Riesgo Alto en Salud </a:t>
            </a:r>
            <a:r>
              <a:rPr lang="es-CO" sz="900" dirty="0">
                <a:solidFill>
                  <a:schemeClr val="tx1"/>
                </a:solidFill>
                <a:latin typeface="Arial" panose="020B0604020202020204" pitchFamily="34" charset="0"/>
                <a:cs typeface="Arial" panose="020B0604020202020204" pitchFamily="34" charset="0"/>
              </a:rPr>
              <a:t>a: Vichada, Chocó Vaupés, Norte de Santander, Buenaventura, Barranquilla, Mompox, Magdalena, Santa Marta, Riohacha</a:t>
            </a:r>
          </a:p>
        </p:txBody>
      </p:sp>
      <p:sp>
        <p:nvSpPr>
          <p:cNvPr id="44" name="Rectángulo: esquinas superiores, una redondeada y la otra cortada 43">
            <a:extLst>
              <a:ext uri="{FF2B5EF4-FFF2-40B4-BE49-F238E27FC236}">
                <a16:creationId xmlns:a16="http://schemas.microsoft.com/office/drawing/2014/main" id="{8452192B-80F1-4B7D-AE5E-5371C01B90EF}"/>
              </a:ext>
            </a:extLst>
          </p:cNvPr>
          <p:cNvSpPr/>
          <p:nvPr/>
        </p:nvSpPr>
        <p:spPr>
          <a:xfrm flipH="1">
            <a:off x="2790944" y="1773096"/>
            <a:ext cx="2485903" cy="1078034"/>
          </a:xfrm>
          <a:prstGeom prst="snip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900" dirty="0">
                <a:solidFill>
                  <a:schemeClr val="tx1"/>
                </a:solidFill>
                <a:latin typeface="Arial" panose="020B0604020202020204" pitchFamily="34" charset="0"/>
                <a:cs typeface="Arial" panose="020B0604020202020204" pitchFamily="34" charset="0"/>
              </a:rPr>
              <a:t>La distribución de resultados asociados al nivel de desarrollo del modelo de atención de las EPS fue:</a:t>
            </a:r>
          </a:p>
          <a:p>
            <a:pPr marL="171450" indent="-171450">
              <a:buFont typeface="Wingdings" panose="05000000000000000000" pitchFamily="2" charset="2"/>
              <a:buChar char="ü"/>
            </a:pPr>
            <a:r>
              <a:rPr lang="es-CO" sz="900" dirty="0">
                <a:solidFill>
                  <a:schemeClr val="tx1"/>
                </a:solidFill>
                <a:latin typeface="Arial" panose="020B0604020202020204" pitchFamily="34" charset="0"/>
                <a:cs typeface="Arial" panose="020B0604020202020204" pitchFamily="34" charset="0"/>
              </a:rPr>
              <a:t>Modelo con desarrollo nulo: 12%</a:t>
            </a:r>
          </a:p>
          <a:p>
            <a:pPr marL="171450" indent="-171450">
              <a:buFont typeface="Wingdings" panose="05000000000000000000" pitchFamily="2" charset="2"/>
              <a:buChar char="ü"/>
            </a:pPr>
            <a:r>
              <a:rPr lang="es-CO" sz="900" dirty="0">
                <a:solidFill>
                  <a:schemeClr val="tx1"/>
                </a:solidFill>
                <a:latin typeface="Arial" panose="020B0604020202020204" pitchFamily="34" charset="0"/>
                <a:cs typeface="Arial" panose="020B0604020202020204" pitchFamily="34" charset="0"/>
              </a:rPr>
              <a:t>Modelo con desarrollo bajo: 24%</a:t>
            </a:r>
          </a:p>
          <a:p>
            <a:pPr marL="171450" indent="-171450">
              <a:buFont typeface="Wingdings" panose="05000000000000000000" pitchFamily="2" charset="2"/>
              <a:buChar char="ü"/>
            </a:pPr>
            <a:r>
              <a:rPr lang="es-CO" sz="900" dirty="0">
                <a:solidFill>
                  <a:schemeClr val="tx1"/>
                </a:solidFill>
                <a:latin typeface="Arial" panose="020B0604020202020204" pitchFamily="34" charset="0"/>
                <a:cs typeface="Arial" panose="020B0604020202020204" pitchFamily="34" charset="0"/>
              </a:rPr>
              <a:t>Modelo con desarrollo parcial: 32%</a:t>
            </a:r>
          </a:p>
          <a:p>
            <a:pPr marL="171450" indent="-171450">
              <a:buFont typeface="Wingdings" panose="05000000000000000000" pitchFamily="2" charset="2"/>
              <a:buChar char="ü"/>
            </a:pPr>
            <a:r>
              <a:rPr lang="es-CO" sz="900" dirty="0">
                <a:solidFill>
                  <a:schemeClr val="tx1"/>
                </a:solidFill>
                <a:latin typeface="Arial" panose="020B0604020202020204" pitchFamily="34" charset="0"/>
                <a:cs typeface="Arial" panose="020B0604020202020204" pitchFamily="34" charset="0"/>
              </a:rPr>
              <a:t>Modelo con desarrollo completo: 32%</a:t>
            </a:r>
          </a:p>
        </p:txBody>
      </p:sp>
      <p:sp>
        <p:nvSpPr>
          <p:cNvPr id="34" name="Globo: flecha derecha e izquierda 33">
            <a:extLst>
              <a:ext uri="{FF2B5EF4-FFF2-40B4-BE49-F238E27FC236}">
                <a16:creationId xmlns:a16="http://schemas.microsoft.com/office/drawing/2014/main" id="{43594AB7-F180-43EB-B09C-5084AE03B50A}"/>
              </a:ext>
            </a:extLst>
          </p:cNvPr>
          <p:cNvSpPr/>
          <p:nvPr/>
        </p:nvSpPr>
        <p:spPr>
          <a:xfrm flipH="1">
            <a:off x="4862834" y="2632921"/>
            <a:ext cx="3603769" cy="1631034"/>
          </a:xfrm>
          <a:prstGeom prst="leftRightArrowCallout">
            <a:avLst>
              <a:gd name="adj1" fmla="val 13788"/>
              <a:gd name="adj2" fmla="val 12541"/>
              <a:gd name="adj3" fmla="val 25000"/>
              <a:gd name="adj4" fmla="val 59400"/>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1200" dirty="0">
                <a:solidFill>
                  <a:schemeClr val="tx1"/>
                </a:solidFill>
                <a:latin typeface="Arial" panose="020B0604020202020204" pitchFamily="34" charset="0"/>
                <a:cs typeface="Arial" panose="020B0604020202020204" pitchFamily="34" charset="0"/>
              </a:rPr>
              <a:t>Supersalud adelanta acciones de Inspección y Vigilancia preventivas, mediante la operación del </a:t>
            </a:r>
            <a:r>
              <a:rPr lang="es-CO" sz="1200" b="1" dirty="0">
                <a:solidFill>
                  <a:srgbClr val="7030A0"/>
                </a:solidFill>
                <a:latin typeface="Arial" panose="020B0604020202020204" pitchFamily="34" charset="0"/>
                <a:cs typeface="Arial" panose="020B0604020202020204" pitchFamily="34" charset="0"/>
              </a:rPr>
              <a:t>Modelo de Supervisión Basada en Riesgos. </a:t>
            </a:r>
            <a:r>
              <a:rPr lang="es-CO" sz="1200" dirty="0">
                <a:solidFill>
                  <a:schemeClr val="tx1"/>
                </a:solidFill>
                <a:latin typeface="Arial" panose="020B0604020202020204" pitchFamily="34" charset="0"/>
                <a:cs typeface="Arial" panose="020B0604020202020204" pitchFamily="34" charset="0"/>
              </a:rPr>
              <a:t>Entre ellas, las aquí mencionadas:</a:t>
            </a:r>
          </a:p>
        </p:txBody>
      </p:sp>
    </p:spTree>
    <p:extLst>
      <p:ext uri="{BB962C8B-B14F-4D97-AF65-F5344CB8AC3E}">
        <p14:creationId xmlns:p14="http://schemas.microsoft.com/office/powerpoint/2010/main" val="2029382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1059502" y="780338"/>
            <a:ext cx="5249019"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Rectángulo: esquinas redondeadas 1">
            <a:extLst>
              <a:ext uri="{FF2B5EF4-FFF2-40B4-BE49-F238E27FC236}">
                <a16:creationId xmlns:a16="http://schemas.microsoft.com/office/drawing/2014/main" id="{2161A261-5927-4B31-88B7-6F3E86588656}"/>
              </a:ext>
            </a:extLst>
          </p:cNvPr>
          <p:cNvSpPr/>
          <p:nvPr/>
        </p:nvSpPr>
        <p:spPr>
          <a:xfrm>
            <a:off x="355305" y="1731357"/>
            <a:ext cx="5449549" cy="3263305"/>
          </a:xfrm>
          <a:prstGeom prst="roundRect">
            <a:avLst/>
          </a:prstGeom>
          <a:ln w="12700">
            <a:solidFill>
              <a:schemeClr val="accent6"/>
            </a:solidFill>
          </a:ln>
        </p:spPr>
        <p:txBody>
          <a:bodyPr wrap="square">
            <a:spAutoFit/>
          </a:bodyPr>
          <a:lstStyle/>
          <a:p>
            <a:pPr algn="just">
              <a:lnSpc>
                <a:spcPct val="150000"/>
              </a:lnSpc>
            </a:pPr>
            <a:r>
              <a:rPr lang="es-MX" dirty="0">
                <a:latin typeface="Arial" panose="020B0604020202020204" pitchFamily="34" charset="0"/>
                <a:cs typeface="Arial" panose="020B0604020202020204" pitchFamily="34" charset="0"/>
              </a:rPr>
              <a:t>Los Derechos de los Usuarios del Sistema de Salud, se protegen ejerciendo las funciones de Inspección, Vigilancia y </a:t>
            </a:r>
            <a:r>
              <a:rPr lang="es-MX" dirty="0">
                <a:solidFill>
                  <a:schemeClr val="accent2"/>
                </a:solidFill>
                <a:latin typeface="Arial" panose="020B0604020202020204" pitchFamily="34" charset="0"/>
                <a:cs typeface="Arial" panose="020B0604020202020204" pitchFamily="34" charset="0"/>
              </a:rPr>
              <a:t>Control</a:t>
            </a:r>
            <a:r>
              <a:rPr lang="es-MX" dirty="0">
                <a:solidFill>
                  <a:schemeClr val="accent6"/>
                </a:solidFill>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que a la Supersalud le otorga la ley. En el presente título se describen las principales acciones realizadas en </a:t>
            </a:r>
            <a:r>
              <a:rPr lang="es-MX" b="1" dirty="0">
                <a:solidFill>
                  <a:schemeClr val="accent2"/>
                </a:solidFill>
                <a:latin typeface="Arial" panose="020B0604020202020204" pitchFamily="34" charset="0"/>
                <a:cs typeface="Arial" panose="020B0604020202020204" pitchFamily="34" charset="0"/>
              </a:rPr>
              <a:t>Control, </a:t>
            </a:r>
            <a:r>
              <a:rPr lang="es-MX" dirty="0">
                <a:latin typeface="Arial" panose="020B0604020202020204" pitchFamily="34" charset="0"/>
                <a:cs typeface="Arial" panose="020B0604020202020204" pitchFamily="34" charset="0"/>
              </a:rPr>
              <a:t>durante el período </a:t>
            </a:r>
            <a:r>
              <a:rPr lang="es-MX" dirty="0">
                <a:solidFill>
                  <a:schemeClr val="accent2"/>
                </a:solidFill>
                <a:latin typeface="Arial" panose="020B0604020202020204" pitchFamily="34" charset="0"/>
                <a:cs typeface="Arial" panose="020B0604020202020204" pitchFamily="34" charset="0"/>
              </a:rPr>
              <a:t>agosto de 2018 a julio de 2019</a:t>
            </a:r>
            <a:endParaRPr lang="es-CO" dirty="0">
              <a:solidFill>
                <a:schemeClr val="accent2"/>
              </a:solidFill>
              <a:latin typeface="Arial" panose="020B0604020202020204" pitchFamily="34" charset="0"/>
              <a:cs typeface="Arial" panose="020B0604020202020204" pitchFamily="34" charset="0"/>
            </a:endParaRPr>
          </a:p>
        </p:txBody>
      </p: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917599" y="40127"/>
            <a:ext cx="7108553"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2400" b="1" dirty="0">
                <a:solidFill>
                  <a:schemeClr val="accent2"/>
                </a:solidFill>
                <a:latin typeface="Century Gothic" panose="020B0502020202020204" pitchFamily="34" charset="0"/>
              </a:rPr>
              <a:t>EJECUCIÓN DEL CONTROL EN EL SECTOR SALUD</a:t>
            </a:r>
            <a:endParaRPr lang="es-CO" sz="2400" dirty="0">
              <a:solidFill>
                <a:schemeClr val="accent2"/>
              </a:solidFill>
              <a:latin typeface="Century Gothic" panose="020B0502020202020204" pitchFamily="34" charset="0"/>
            </a:endParaRPr>
          </a:p>
        </p:txBody>
      </p:sp>
      <p:sp>
        <p:nvSpPr>
          <p:cNvPr id="7" name="Google Shape;142;p22">
            <a:extLst>
              <a:ext uri="{FF2B5EF4-FFF2-40B4-BE49-F238E27FC236}">
                <a16:creationId xmlns:a16="http://schemas.microsoft.com/office/drawing/2014/main" id="{7335C350-6640-40B1-A168-015677BA0FAA}"/>
              </a:ext>
            </a:extLst>
          </p:cNvPr>
          <p:cNvSpPr txBox="1">
            <a:spLocks/>
          </p:cNvSpPr>
          <p:nvPr/>
        </p:nvSpPr>
        <p:spPr>
          <a:xfrm>
            <a:off x="-206988" y="136538"/>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2800" b="1" dirty="0">
                <a:solidFill>
                  <a:schemeClr val="accent2"/>
                </a:solidFill>
                <a:latin typeface="Century Gothic" panose="020B0502020202020204" pitchFamily="34" charset="0"/>
                <a:ea typeface="Work Sans"/>
                <a:cs typeface="Arial" panose="020B0604020202020204" pitchFamily="34" charset="0"/>
                <a:sym typeface="Work Sans"/>
              </a:rPr>
              <a:t>1.3</a:t>
            </a:r>
          </a:p>
        </p:txBody>
      </p:sp>
      <p:pic>
        <p:nvPicPr>
          <p:cNvPr id="4" name="Imagen 3">
            <a:extLst>
              <a:ext uri="{FF2B5EF4-FFF2-40B4-BE49-F238E27FC236}">
                <a16:creationId xmlns:a16="http://schemas.microsoft.com/office/drawing/2014/main" id="{3755604E-4006-4D34-9058-8FA367391CE7}"/>
              </a:ext>
            </a:extLst>
          </p:cNvPr>
          <p:cNvPicPr>
            <a:picLocks noChangeAspect="1"/>
          </p:cNvPicPr>
          <p:nvPr/>
        </p:nvPicPr>
        <p:blipFill rotWithShape="1">
          <a:blip r:embed="rId2"/>
          <a:srcRect t="-1" b="797"/>
          <a:stretch/>
        </p:blipFill>
        <p:spPr>
          <a:xfrm>
            <a:off x="6387147" y="1731357"/>
            <a:ext cx="4977389" cy="3379123"/>
          </a:xfrm>
          <a:prstGeom prst="rect">
            <a:avLst/>
          </a:prstGeom>
        </p:spPr>
      </p:pic>
    </p:spTree>
    <p:extLst>
      <p:ext uri="{BB962C8B-B14F-4D97-AF65-F5344CB8AC3E}">
        <p14:creationId xmlns:p14="http://schemas.microsoft.com/office/powerpoint/2010/main" val="150965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16839F7-EA94-41A5-A7C2-88D8877DC8BB}"/>
              </a:ext>
            </a:extLst>
          </p:cNvPr>
          <p:cNvSpPr/>
          <p:nvPr/>
        </p:nvSpPr>
        <p:spPr>
          <a:xfrm>
            <a:off x="233006" y="228425"/>
            <a:ext cx="11725987" cy="369332"/>
          </a:xfrm>
          <a:prstGeom prst="rect">
            <a:avLst/>
          </a:prstGeom>
        </p:spPr>
        <p:txBody>
          <a:bodyPr wrap="square">
            <a:spAutoFit/>
          </a:bodyPr>
          <a:lstStyle/>
          <a:p>
            <a:pPr algn="ctr"/>
            <a:r>
              <a:rPr lang="es-CO" b="1" dirty="0">
                <a:solidFill>
                  <a:schemeClr val="accent2"/>
                </a:solidFill>
                <a:latin typeface="Century Gothic" panose="020B0502020202020204" pitchFamily="34" charset="0"/>
              </a:rPr>
              <a:t>¿Cómo se ejerce</a:t>
            </a:r>
            <a:r>
              <a:rPr lang="es-CO" b="1" u="sng" dirty="0">
                <a:solidFill>
                  <a:schemeClr val="accent2"/>
                </a:solidFill>
                <a:latin typeface="Century Gothic" panose="020B0502020202020204" pitchFamily="34" charset="0"/>
              </a:rPr>
              <a:t> control </a:t>
            </a:r>
            <a:r>
              <a:rPr lang="es-CO" b="1" dirty="0">
                <a:solidFill>
                  <a:schemeClr val="accent2"/>
                </a:solidFill>
                <a:latin typeface="Century Gothic" panose="020B0502020202020204" pitchFamily="34" charset="0"/>
              </a:rPr>
              <a:t>a los vigilados, cuando se prueba que no cumplen con los usuarios?</a:t>
            </a:r>
          </a:p>
        </p:txBody>
      </p:sp>
      <p:sp>
        <p:nvSpPr>
          <p:cNvPr id="5" name="Globo: línea doblada doble con barra de énfasis 4">
            <a:extLst>
              <a:ext uri="{FF2B5EF4-FFF2-40B4-BE49-F238E27FC236}">
                <a16:creationId xmlns:a16="http://schemas.microsoft.com/office/drawing/2014/main" id="{8A1C7175-405C-455C-BC3D-DBAA033A2850}"/>
              </a:ext>
            </a:extLst>
          </p:cNvPr>
          <p:cNvSpPr/>
          <p:nvPr/>
        </p:nvSpPr>
        <p:spPr>
          <a:xfrm flipH="1">
            <a:off x="634812" y="1201290"/>
            <a:ext cx="4851587" cy="3851322"/>
          </a:xfrm>
          <a:prstGeom prst="accentCallout3">
            <a:avLst>
              <a:gd name="adj1" fmla="val 18750"/>
              <a:gd name="adj2" fmla="val -8333"/>
              <a:gd name="adj3" fmla="val 19154"/>
              <a:gd name="adj4" fmla="val -16667"/>
              <a:gd name="adj5" fmla="val 100000"/>
              <a:gd name="adj6" fmla="val -16667"/>
              <a:gd name="adj7" fmla="val 62695"/>
              <a:gd name="adj8" fmla="val -28042"/>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s-MX" sz="1400" dirty="0">
                <a:solidFill>
                  <a:srgbClr val="000000"/>
                </a:solidFill>
                <a:latin typeface="Arial" panose="020B0604020202020204" pitchFamily="34" charset="0"/>
                <a:cs typeface="Arial" panose="020B0604020202020204" pitchFamily="34" charset="0"/>
              </a:rPr>
              <a:t>Cuando la Supersalud identifica situaciones críticas o irregulares que se estén presentando en los actores del Sistema de Salud, se determinan los correctivos a implementar, así como su ejecución y seguimiento, con el propósito de lograr la adecuada prestación de los servicios de salud y la protección de los derechos de los usuarios. Estas acciones se denominan </a:t>
            </a:r>
            <a:r>
              <a:rPr lang="es-MX" sz="1400" b="1" dirty="0">
                <a:solidFill>
                  <a:schemeClr val="accent2"/>
                </a:solidFill>
                <a:latin typeface="Arial" panose="020B0604020202020204" pitchFamily="34" charset="0"/>
                <a:cs typeface="Arial" panose="020B0604020202020204" pitchFamily="34" charset="0"/>
              </a:rPr>
              <a:t>Medidas Especiales </a:t>
            </a:r>
            <a:r>
              <a:rPr lang="es-MX" sz="1400" dirty="0">
                <a:solidFill>
                  <a:srgbClr val="000000"/>
                </a:solidFill>
                <a:latin typeface="Arial" panose="020B0604020202020204" pitchFamily="34" charset="0"/>
                <a:cs typeface="Arial" panose="020B0604020202020204" pitchFamily="34" charset="0"/>
              </a:rPr>
              <a:t>y su comportamiento al </a:t>
            </a:r>
            <a:r>
              <a:rPr lang="es-MX" sz="1400" dirty="0">
                <a:solidFill>
                  <a:schemeClr val="accent2"/>
                </a:solidFill>
                <a:latin typeface="Arial" panose="020B0604020202020204" pitchFamily="34" charset="0"/>
                <a:cs typeface="Arial" panose="020B0604020202020204" pitchFamily="34" charset="0"/>
              </a:rPr>
              <a:t>31 de julio del 2019, </a:t>
            </a:r>
            <a:r>
              <a:rPr lang="es-MX" sz="1400" dirty="0">
                <a:solidFill>
                  <a:srgbClr val="000000"/>
                </a:solidFill>
                <a:latin typeface="Arial" panose="020B0604020202020204" pitchFamily="34" charset="0"/>
                <a:cs typeface="Arial" panose="020B0604020202020204" pitchFamily="34" charset="0"/>
              </a:rPr>
              <a:t>se muestra a continuación:  </a:t>
            </a:r>
            <a:endParaRPr lang="es-CO" sz="14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6504769D-A28E-4095-9446-82472FC6C4A1}"/>
              </a:ext>
            </a:extLst>
          </p:cNvPr>
          <p:cNvSpPr/>
          <p:nvPr/>
        </p:nvSpPr>
        <p:spPr>
          <a:xfrm>
            <a:off x="6932939" y="4410834"/>
            <a:ext cx="3281668" cy="230832"/>
          </a:xfrm>
          <a:prstGeom prst="rect">
            <a:avLst/>
          </a:prstGeom>
        </p:spPr>
        <p:txBody>
          <a:bodyPr wrap="none">
            <a:spAutoFit/>
          </a:bodyPr>
          <a:lstStyle/>
          <a:p>
            <a:r>
              <a:rPr lang="es-CO" sz="900" dirty="0">
                <a:solidFill>
                  <a:srgbClr val="000000"/>
                </a:solidFill>
                <a:latin typeface="Arial" panose="020B0604020202020204" pitchFamily="34" charset="0"/>
              </a:rPr>
              <a:t>Fuente. Superintendencia Delegada de Medidas Especiales </a:t>
            </a:r>
            <a:endParaRPr lang="es-CO" sz="900" dirty="0"/>
          </a:p>
        </p:txBody>
      </p:sp>
      <p:graphicFrame>
        <p:nvGraphicFramePr>
          <p:cNvPr id="2" name="Tabla 1">
            <a:extLst>
              <a:ext uri="{FF2B5EF4-FFF2-40B4-BE49-F238E27FC236}">
                <a16:creationId xmlns:a16="http://schemas.microsoft.com/office/drawing/2014/main" id="{63B30572-D9EB-4619-AF23-B1365E644E8E}"/>
              </a:ext>
            </a:extLst>
          </p:cNvPr>
          <p:cNvGraphicFramePr>
            <a:graphicFrameLocks noGrp="1"/>
          </p:cNvGraphicFramePr>
          <p:nvPr/>
        </p:nvGraphicFramePr>
        <p:xfrm>
          <a:off x="6000998" y="2071958"/>
          <a:ext cx="5145550" cy="1915005"/>
        </p:xfrm>
        <a:graphic>
          <a:graphicData uri="http://schemas.openxmlformats.org/drawingml/2006/table">
            <a:tbl>
              <a:tblPr firstRow="1" firstCol="1" bandRow="1">
                <a:tableStyleId>{72833802-FEF1-4C79-8D5D-14CF1EAF98D9}</a:tableStyleId>
              </a:tblPr>
              <a:tblGrid>
                <a:gridCol w="3268028">
                  <a:extLst>
                    <a:ext uri="{9D8B030D-6E8A-4147-A177-3AD203B41FA5}">
                      <a16:colId xmlns:a16="http://schemas.microsoft.com/office/drawing/2014/main" val="2257702170"/>
                    </a:ext>
                  </a:extLst>
                </a:gridCol>
                <a:gridCol w="462915">
                  <a:extLst>
                    <a:ext uri="{9D8B030D-6E8A-4147-A177-3AD203B41FA5}">
                      <a16:colId xmlns:a16="http://schemas.microsoft.com/office/drawing/2014/main" val="1279679698"/>
                    </a:ext>
                  </a:extLst>
                </a:gridCol>
                <a:gridCol w="372427">
                  <a:extLst>
                    <a:ext uri="{9D8B030D-6E8A-4147-A177-3AD203B41FA5}">
                      <a16:colId xmlns:a16="http://schemas.microsoft.com/office/drawing/2014/main" val="3911915769"/>
                    </a:ext>
                  </a:extLst>
                </a:gridCol>
                <a:gridCol w="1042180">
                  <a:extLst>
                    <a:ext uri="{9D8B030D-6E8A-4147-A177-3AD203B41FA5}">
                      <a16:colId xmlns:a16="http://schemas.microsoft.com/office/drawing/2014/main" val="140779164"/>
                    </a:ext>
                  </a:extLst>
                </a:gridCol>
              </a:tblGrid>
              <a:tr h="211084">
                <a:tc>
                  <a:txBody>
                    <a:bodyPr/>
                    <a:lstStyle/>
                    <a:p>
                      <a:pPr marR="31115" algn="ctr">
                        <a:lnSpc>
                          <a:spcPct val="150000"/>
                        </a:lnSpc>
                        <a:spcAft>
                          <a:spcPts val="0"/>
                        </a:spcAft>
                      </a:pPr>
                      <a:r>
                        <a:rPr lang="es-ES" sz="1100" dirty="0">
                          <a:effectLst/>
                        </a:rPr>
                        <a:t>MEDIDA</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EAPB</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IPS</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TOTAL</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30796936"/>
                  </a:ext>
                </a:extLst>
              </a:tr>
              <a:tr h="396480">
                <a:tc>
                  <a:txBody>
                    <a:bodyPr/>
                    <a:lstStyle/>
                    <a:p>
                      <a:pPr marR="31115" algn="just">
                        <a:lnSpc>
                          <a:spcPct val="150000"/>
                        </a:lnSpc>
                        <a:spcAft>
                          <a:spcPts val="0"/>
                        </a:spcAft>
                      </a:pPr>
                      <a:r>
                        <a:rPr lang="es-ES" sz="1100" dirty="0">
                          <a:effectLst/>
                        </a:rPr>
                        <a:t>Intervención Forzosa Administrativa para Liquidar</a:t>
                      </a:r>
                      <a:endParaRPr lang="es-CO" sz="1100" dirty="0">
                        <a:solidFill>
                          <a:srgbClr val="FFC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solidFill>
                            <a:schemeClr val="tx1"/>
                          </a:solidFill>
                          <a:effectLst/>
                          <a:latin typeface="Arial" panose="020B0604020202020204" pitchFamily="34" charset="0"/>
                          <a:ea typeface="Arial" panose="020B0604020202020204" pitchFamily="34" charset="0"/>
                          <a:cs typeface="Arial" panose="020B0604020202020204" pitchFamily="34" charset="0"/>
                        </a:rPr>
                        <a:t>4</a:t>
                      </a:r>
                      <a:endParaRPr lang="es-CO" sz="11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1</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5</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302785102"/>
                  </a:ext>
                </a:extLst>
              </a:tr>
              <a:tr h="211610">
                <a:tc>
                  <a:txBody>
                    <a:bodyPr/>
                    <a:lstStyle/>
                    <a:p>
                      <a:pPr marR="31115" algn="just">
                        <a:lnSpc>
                          <a:spcPct val="150000"/>
                        </a:lnSpc>
                        <a:spcAft>
                          <a:spcPts val="0"/>
                        </a:spcAft>
                      </a:pPr>
                      <a:r>
                        <a:rPr lang="es-ES" sz="1100" dirty="0">
                          <a:effectLst/>
                        </a:rPr>
                        <a:t>Intervención Forzosa Administrativa para Administrar</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CO" sz="1100" dirty="0">
                          <a:effectLst/>
                        </a:rPr>
                        <a:t>0</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10</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10</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058017870"/>
                  </a:ext>
                </a:extLst>
              </a:tr>
              <a:tr h="211084">
                <a:tc>
                  <a:txBody>
                    <a:bodyPr/>
                    <a:lstStyle/>
                    <a:p>
                      <a:pPr marR="31115" algn="just">
                        <a:lnSpc>
                          <a:spcPct val="150000"/>
                        </a:lnSpc>
                        <a:spcAft>
                          <a:spcPts val="0"/>
                        </a:spcAft>
                      </a:pPr>
                      <a:r>
                        <a:rPr lang="es-ES" sz="1100" dirty="0">
                          <a:effectLst/>
                        </a:rPr>
                        <a:t>Vigilancia Especial </a:t>
                      </a:r>
                      <a:endParaRPr lang="es-CO" sz="1100" dirty="0">
                        <a:solidFill>
                          <a:srgbClr val="FFC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strike="noStrike" dirty="0">
                          <a:effectLst/>
                        </a:rPr>
                        <a:t>20</a:t>
                      </a:r>
                      <a:endParaRPr lang="es-CO" sz="1100" strike="noStrike"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0</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20</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9535243"/>
                  </a:ext>
                </a:extLst>
              </a:tr>
              <a:tr h="186971">
                <a:tc>
                  <a:txBody>
                    <a:bodyPr/>
                    <a:lstStyle/>
                    <a:p>
                      <a:pPr marR="31115" algn="just">
                        <a:lnSpc>
                          <a:spcPct val="150000"/>
                        </a:lnSpc>
                        <a:spcAft>
                          <a:spcPts val="0"/>
                        </a:spcAft>
                      </a:pPr>
                      <a:r>
                        <a:rPr lang="es-ES" sz="1100" dirty="0">
                          <a:effectLst/>
                        </a:rPr>
                        <a:t>Programa de Recuperación</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1</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0</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1</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82535357"/>
                  </a:ext>
                </a:extLst>
              </a:tr>
              <a:tr h="396480">
                <a:tc>
                  <a:txBody>
                    <a:bodyPr/>
                    <a:lstStyle/>
                    <a:p>
                      <a:pPr marR="31115" algn="just">
                        <a:lnSpc>
                          <a:spcPct val="150000"/>
                        </a:lnSpc>
                        <a:spcAft>
                          <a:spcPts val="0"/>
                        </a:spcAft>
                      </a:pPr>
                      <a:r>
                        <a:rPr lang="es-ES" sz="1100" dirty="0">
                          <a:effectLst/>
                        </a:rPr>
                        <a:t>Liquidaciones Voluntarias </a:t>
                      </a:r>
                      <a:endParaRPr lang="es-CO" sz="1100" dirty="0">
                        <a:solidFill>
                          <a:srgbClr val="FFC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3</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119</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dirty="0">
                          <a:effectLst/>
                        </a:rPr>
                        <a:t>122</a:t>
                      </a:r>
                      <a:endParaRPr lang="es-CO" sz="11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530802855"/>
                  </a:ext>
                </a:extLst>
              </a:tr>
              <a:tr h="211084">
                <a:tc>
                  <a:txBody>
                    <a:bodyPr/>
                    <a:lstStyle/>
                    <a:p>
                      <a:pPr marR="31115" algn="r">
                        <a:lnSpc>
                          <a:spcPct val="150000"/>
                        </a:lnSpc>
                        <a:spcAft>
                          <a:spcPts val="0"/>
                        </a:spcAft>
                      </a:pPr>
                      <a:r>
                        <a:rPr lang="es-ES" sz="1100" b="1" dirty="0">
                          <a:effectLst/>
                        </a:rPr>
                        <a:t>TOTAL</a:t>
                      </a:r>
                      <a:endParaRPr lang="es-CO"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b="1" dirty="0">
                          <a:effectLst/>
                        </a:rPr>
                        <a:t>28</a:t>
                      </a:r>
                      <a:endParaRPr lang="es-CO"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b="1" dirty="0">
                          <a:effectLst/>
                        </a:rPr>
                        <a:t>130</a:t>
                      </a:r>
                      <a:endParaRPr lang="es-CO"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marR="31115" algn="ctr">
                        <a:lnSpc>
                          <a:spcPct val="150000"/>
                        </a:lnSpc>
                        <a:spcAft>
                          <a:spcPts val="0"/>
                        </a:spcAft>
                      </a:pPr>
                      <a:r>
                        <a:rPr lang="es-ES" sz="1100" b="1" dirty="0">
                          <a:effectLst/>
                        </a:rPr>
                        <a:t>158</a:t>
                      </a:r>
                      <a:endParaRPr lang="es-CO" sz="11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54138976"/>
                  </a:ext>
                </a:extLst>
              </a:tr>
            </a:tbl>
          </a:graphicData>
        </a:graphic>
      </p:graphicFrame>
      <p:sp>
        <p:nvSpPr>
          <p:cNvPr id="4" name="Rectángulo 3">
            <a:extLst>
              <a:ext uri="{FF2B5EF4-FFF2-40B4-BE49-F238E27FC236}">
                <a16:creationId xmlns:a16="http://schemas.microsoft.com/office/drawing/2014/main" id="{17198B5E-F1B4-414D-B485-F35901302AAC}"/>
              </a:ext>
            </a:extLst>
          </p:cNvPr>
          <p:cNvSpPr/>
          <p:nvPr/>
        </p:nvSpPr>
        <p:spPr>
          <a:xfrm>
            <a:off x="6908804" y="1665319"/>
            <a:ext cx="3078760" cy="293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solidFill>
                  <a:schemeClr val="accent2">
                    <a:lumMod val="75000"/>
                  </a:schemeClr>
                </a:solidFill>
                <a:latin typeface="Arial" panose="020B0604020202020204" pitchFamily="34" charset="0"/>
                <a:cs typeface="Arial" panose="020B0604020202020204" pitchFamily="34" charset="0"/>
              </a:rPr>
              <a:t>ENTIDADES EN MEDIDA ESPECIAL</a:t>
            </a:r>
          </a:p>
          <a:p>
            <a:pPr algn="ctr"/>
            <a:r>
              <a:rPr lang="es-CO" sz="1000" dirty="0">
                <a:solidFill>
                  <a:schemeClr val="accent2">
                    <a:lumMod val="75000"/>
                  </a:schemeClr>
                </a:solidFill>
                <a:latin typeface="Arial" panose="020B0604020202020204" pitchFamily="34" charset="0"/>
                <a:cs typeface="Arial" panose="020B0604020202020204" pitchFamily="34" charset="0"/>
              </a:rPr>
              <a:t>(A julio del 2019)</a:t>
            </a:r>
          </a:p>
        </p:txBody>
      </p:sp>
    </p:spTree>
    <p:extLst>
      <p:ext uri="{BB962C8B-B14F-4D97-AF65-F5344CB8AC3E}">
        <p14:creationId xmlns:p14="http://schemas.microsoft.com/office/powerpoint/2010/main" val="111990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26;p20">
            <a:extLst>
              <a:ext uri="{FF2B5EF4-FFF2-40B4-BE49-F238E27FC236}">
                <a16:creationId xmlns:a16="http://schemas.microsoft.com/office/drawing/2014/main" id="{101F8BA8-9FEA-45FC-81FB-A75E0838A950}"/>
              </a:ext>
            </a:extLst>
          </p:cNvPr>
          <p:cNvSpPr txBox="1">
            <a:spLocks/>
          </p:cNvSpPr>
          <p:nvPr/>
        </p:nvSpPr>
        <p:spPr>
          <a:xfrm>
            <a:off x="1923778" y="3796501"/>
            <a:ext cx="6741615" cy="1079840"/>
          </a:xfrm>
          <a:prstGeom prst="rect">
            <a:avLst/>
          </a:prstGeom>
          <a:noFill/>
          <a:ln>
            <a:noFill/>
          </a:ln>
        </p:spPr>
        <p:txBody>
          <a:bodyPr spcFirstLastPara="1" vert="horz" wrap="square" lIns="68575" tIns="34275" rIns="68575" bIns="3427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800"/>
              </a:spcBef>
              <a:buClr>
                <a:srgbClr val="0054BC"/>
              </a:buClr>
              <a:buSzPts val="2100"/>
              <a:buFont typeface="Arial"/>
              <a:buNone/>
            </a:pPr>
            <a:r>
              <a:rPr lang="es-ES" sz="1800" dirty="0">
                <a:solidFill>
                  <a:schemeClr val="tx1">
                    <a:lumMod val="50000"/>
                    <a:lumOff val="50000"/>
                  </a:schemeClr>
                </a:solidFill>
                <a:latin typeface="Century Gothic" panose="020B0502020202020204" pitchFamily="34" charset="0"/>
                <a:ea typeface="Work Sans SemiBold"/>
                <a:cs typeface="Arial" panose="020B0604020202020204" pitchFamily="34" charset="0"/>
                <a:sym typeface="Work Sans SemiBold"/>
              </a:rPr>
              <a:t>Lenguaje Ciudadano </a:t>
            </a:r>
          </a:p>
          <a:p>
            <a:pPr marL="0" indent="0">
              <a:lnSpc>
                <a:spcPct val="115000"/>
              </a:lnSpc>
              <a:spcBef>
                <a:spcPts val="800"/>
              </a:spcBef>
              <a:buClr>
                <a:srgbClr val="0054BC"/>
              </a:buClr>
              <a:buSzPts val="2100"/>
              <a:buFont typeface="Arial"/>
              <a:buNone/>
            </a:pPr>
            <a:r>
              <a:rPr lang="es-ES" sz="1800" i="1" dirty="0">
                <a:solidFill>
                  <a:schemeClr val="tx1">
                    <a:lumMod val="50000"/>
                    <a:lumOff val="50000"/>
                  </a:schemeClr>
                </a:solidFill>
                <a:latin typeface="Century Gothic" panose="020B0502020202020204" pitchFamily="34" charset="0"/>
                <a:ea typeface="Work Sans SemiBold"/>
                <a:cs typeface="Arial" panose="020B0604020202020204" pitchFamily="34" charset="0"/>
                <a:sym typeface="Work Sans SemiBold"/>
              </a:rPr>
              <a:t>Agosto de 2019</a:t>
            </a:r>
          </a:p>
        </p:txBody>
      </p:sp>
      <p:sp>
        <p:nvSpPr>
          <p:cNvPr id="11" name="Google Shape;127;p20">
            <a:extLst>
              <a:ext uri="{FF2B5EF4-FFF2-40B4-BE49-F238E27FC236}">
                <a16:creationId xmlns:a16="http://schemas.microsoft.com/office/drawing/2014/main" id="{B9E68BDD-1178-4CBC-B140-78A65FE4E3F7}"/>
              </a:ext>
            </a:extLst>
          </p:cNvPr>
          <p:cNvSpPr txBox="1">
            <a:spLocks/>
          </p:cNvSpPr>
          <p:nvPr/>
        </p:nvSpPr>
        <p:spPr>
          <a:xfrm>
            <a:off x="1735957" y="2073170"/>
            <a:ext cx="9887051" cy="1933202"/>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1400"/>
            </a:pPr>
            <a:r>
              <a:rPr lang="es-CO" b="1" dirty="0">
                <a:latin typeface="Century Gothic" panose="020B0502020202020204" pitchFamily="34" charset="0"/>
              </a:rPr>
              <a:t>INFORME DE GESTIÓN-SUPERSALUD</a:t>
            </a:r>
          </a:p>
          <a:p>
            <a:pPr>
              <a:lnSpc>
                <a:spcPct val="100000"/>
              </a:lnSpc>
              <a:spcBef>
                <a:spcPts val="0"/>
              </a:spcBef>
              <a:buSzPts val="1400"/>
            </a:pPr>
            <a:r>
              <a:rPr lang="es-CO" b="1" dirty="0">
                <a:latin typeface="Century Gothic" panose="020B0502020202020204" pitchFamily="34" charset="0"/>
              </a:rPr>
              <a:t>AGOSTO 2018-JULIO 2019</a:t>
            </a:r>
            <a:endParaRPr lang="es-CO" dirty="0">
              <a:latin typeface="Century Gothic" panose="020B0502020202020204" pitchFamily="34" charset="0"/>
            </a:endParaRPr>
          </a:p>
          <a:p>
            <a:pPr>
              <a:lnSpc>
                <a:spcPct val="100000"/>
              </a:lnSpc>
              <a:spcBef>
                <a:spcPts val="0"/>
              </a:spcBef>
              <a:buSzPts val="1400"/>
            </a:pPr>
            <a:endParaRPr lang="es-ES" sz="5000" b="1" dirty="0">
              <a:solidFill>
                <a:schemeClr val="tx1">
                  <a:lumMod val="50000"/>
                  <a:lumOff val="50000"/>
                </a:schemeClr>
              </a:solidFill>
              <a:latin typeface="Century Gothic" panose="020B0502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10BFA2A4-0996-4805-860F-EEC5EE07B3EA}"/>
              </a:ext>
            </a:extLst>
          </p:cNvPr>
          <p:cNvSpPr/>
          <p:nvPr/>
        </p:nvSpPr>
        <p:spPr>
          <a:xfrm>
            <a:off x="1923778" y="3638477"/>
            <a:ext cx="2798699" cy="45719"/>
          </a:xfrm>
          <a:prstGeom prst="rect">
            <a:avLst/>
          </a:prstGeom>
          <a:gradFill flip="none" rotWithShape="1">
            <a:gsLst>
              <a:gs pos="0">
                <a:srgbClr val="004521"/>
              </a:gs>
              <a:gs pos="100000">
                <a:srgbClr val="46AE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a:extLst>
              <a:ext uri="{FF2B5EF4-FFF2-40B4-BE49-F238E27FC236}">
                <a16:creationId xmlns:a16="http://schemas.microsoft.com/office/drawing/2014/main" id="{BF39FC02-05E5-429A-8DF7-11B597680CCE}"/>
              </a:ext>
            </a:extLst>
          </p:cNvPr>
          <p:cNvPicPr>
            <a:picLocks noChangeAspect="1"/>
          </p:cNvPicPr>
          <p:nvPr/>
        </p:nvPicPr>
        <p:blipFill>
          <a:blip r:embed="rId2"/>
          <a:stretch>
            <a:fillRect/>
          </a:stretch>
        </p:blipFill>
        <p:spPr>
          <a:xfrm>
            <a:off x="8770324" y="134947"/>
            <a:ext cx="3421675" cy="747555"/>
          </a:xfrm>
          <a:prstGeom prst="rect">
            <a:avLst/>
          </a:prstGeom>
        </p:spPr>
      </p:pic>
      <p:sp>
        <p:nvSpPr>
          <p:cNvPr id="2" name="Rectángulo 1">
            <a:extLst>
              <a:ext uri="{FF2B5EF4-FFF2-40B4-BE49-F238E27FC236}">
                <a16:creationId xmlns:a16="http://schemas.microsoft.com/office/drawing/2014/main" id="{4FCC440C-D6AA-45F7-8699-033A029FFDB6}"/>
              </a:ext>
            </a:extLst>
          </p:cNvPr>
          <p:cNvSpPr/>
          <p:nvPr/>
        </p:nvSpPr>
        <p:spPr>
          <a:xfrm>
            <a:off x="7546258" y="5423521"/>
            <a:ext cx="6096000" cy="708656"/>
          </a:xfrm>
          <a:prstGeom prst="rect">
            <a:avLst/>
          </a:prstGeom>
        </p:spPr>
        <p:txBody>
          <a:bodyPr>
            <a:spAutoFit/>
          </a:bodyPr>
          <a:lstStyle/>
          <a:p>
            <a:pPr>
              <a:lnSpc>
                <a:spcPct val="115000"/>
              </a:lnSpc>
              <a:spcAft>
                <a:spcPts val="0"/>
              </a:spcAft>
            </a:pPr>
            <a:r>
              <a:rPr lang="es-CO" b="1"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FABIO ARISTIZABAL ÁNGEL</a:t>
            </a:r>
            <a:endParaRPr lang="es-CO" sz="1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CO"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Superintendente Nacional de Salud</a:t>
            </a:r>
            <a:endParaRPr lang="es-CO"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6966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áfico 22" descr="Familia con niña">
            <a:extLst>
              <a:ext uri="{FF2B5EF4-FFF2-40B4-BE49-F238E27FC236}">
                <a16:creationId xmlns:a16="http://schemas.microsoft.com/office/drawing/2014/main" id="{5AD6A225-5171-499D-B41A-C29E3BC093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487" y="4584187"/>
            <a:ext cx="566721" cy="566721"/>
          </a:xfrm>
          <a:prstGeom prst="rect">
            <a:avLst/>
          </a:prstGeom>
        </p:spPr>
      </p:pic>
      <p:pic>
        <p:nvPicPr>
          <p:cNvPr id="16" name="Gráfico 15" descr="Medicina">
            <a:extLst>
              <a:ext uri="{FF2B5EF4-FFF2-40B4-BE49-F238E27FC236}">
                <a16:creationId xmlns:a16="http://schemas.microsoft.com/office/drawing/2014/main" id="{E3E6F9B0-F3F7-4A9A-8519-6E3DD3B6CB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9297" y="1443694"/>
            <a:ext cx="851103" cy="851103"/>
          </a:xfrm>
          <a:prstGeom prst="rect">
            <a:avLst/>
          </a:prstGeom>
        </p:spPr>
      </p:pic>
      <p:pic>
        <p:nvPicPr>
          <p:cNvPr id="25" name="Gráfico 24" descr="Médico">
            <a:extLst>
              <a:ext uri="{FF2B5EF4-FFF2-40B4-BE49-F238E27FC236}">
                <a16:creationId xmlns:a16="http://schemas.microsoft.com/office/drawing/2014/main" id="{4CD0F157-6027-415F-9E89-CD12B95A36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9888" y="1956180"/>
            <a:ext cx="1197929" cy="1197929"/>
          </a:xfrm>
          <a:prstGeom prst="rect">
            <a:avLst/>
          </a:prstGeom>
        </p:spPr>
      </p:pic>
      <p:pic>
        <p:nvPicPr>
          <p:cNvPr id="18" name="Gráfico 17" descr="Edificio">
            <a:extLst>
              <a:ext uri="{FF2B5EF4-FFF2-40B4-BE49-F238E27FC236}">
                <a16:creationId xmlns:a16="http://schemas.microsoft.com/office/drawing/2014/main" id="{5BFFFDD9-17AD-4E77-B075-69EEE4F61C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77802" y="3756410"/>
            <a:ext cx="1318814" cy="1461542"/>
          </a:xfrm>
          <a:prstGeom prst="rect">
            <a:avLst/>
          </a:prstGeom>
        </p:spPr>
      </p:pic>
      <p:sp>
        <p:nvSpPr>
          <p:cNvPr id="5" name="Globo: línea doblada doble con barra de énfasis 4">
            <a:extLst>
              <a:ext uri="{FF2B5EF4-FFF2-40B4-BE49-F238E27FC236}">
                <a16:creationId xmlns:a16="http://schemas.microsoft.com/office/drawing/2014/main" id="{8A1C7175-405C-455C-BC3D-DBAA033A2850}"/>
              </a:ext>
            </a:extLst>
          </p:cNvPr>
          <p:cNvSpPr/>
          <p:nvPr/>
        </p:nvSpPr>
        <p:spPr>
          <a:xfrm flipH="1">
            <a:off x="7681689" y="1956180"/>
            <a:ext cx="3755253" cy="2454299"/>
          </a:xfrm>
          <a:prstGeom prst="accentCallout3">
            <a:avLst>
              <a:gd name="adj1" fmla="val 21439"/>
              <a:gd name="adj2" fmla="val -3312"/>
              <a:gd name="adj3" fmla="val 38723"/>
              <a:gd name="adj4" fmla="val -14659"/>
              <a:gd name="adj5" fmla="val 122277"/>
              <a:gd name="adj6" fmla="val -14659"/>
              <a:gd name="adj7" fmla="val 125498"/>
              <a:gd name="adj8" fmla="val 105472"/>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b="1" dirty="0">
                <a:solidFill>
                  <a:schemeClr val="accent2">
                    <a:lumMod val="75000"/>
                  </a:schemeClr>
                </a:solidFill>
                <a:latin typeface="Arial" panose="020B0604020202020204" pitchFamily="34" charset="0"/>
                <a:cs typeface="Arial" panose="020B0604020202020204" pitchFamily="34" charset="0"/>
              </a:rPr>
              <a:t>Entidades en Intervención Forzosa Administrativa para liquidar.</a:t>
            </a:r>
          </a:p>
          <a:p>
            <a:pPr algn="just"/>
            <a:endParaRPr lang="es-CO" sz="1400" dirty="0">
              <a:solidFill>
                <a:schemeClr val="accent2">
                  <a:lumMod val="75000"/>
                </a:schemeClr>
              </a:solidFill>
              <a:latin typeface="Arial" panose="020B0604020202020204" pitchFamily="34" charset="0"/>
              <a:cs typeface="Arial" panose="020B0604020202020204" pitchFamily="34" charset="0"/>
            </a:endParaRPr>
          </a:p>
          <a:p>
            <a:pPr algn="just"/>
            <a:r>
              <a:rPr lang="es-MX" sz="1400" dirty="0">
                <a:solidFill>
                  <a:schemeClr val="tx1"/>
                </a:solidFill>
                <a:latin typeface="Arial" panose="020B0604020202020204" pitchFamily="34" charset="0"/>
                <a:cs typeface="Arial" panose="020B0604020202020204" pitchFamily="34" charset="0"/>
              </a:rPr>
              <a:t>Es la medida adoptada por la Supersalud a una entidad vigilada, que representa la intervención propia de la entidad vigilada, con el fin liquidarla como persona jurídica.</a:t>
            </a:r>
          </a:p>
          <a:p>
            <a:pPr algn="just"/>
            <a:endParaRPr lang="es-MX" sz="1400" dirty="0">
              <a:solidFill>
                <a:srgbClr val="FF0000"/>
              </a:solidFill>
              <a:latin typeface="Arial" panose="020B0604020202020204" pitchFamily="34" charset="0"/>
              <a:cs typeface="Arial" panose="020B0604020202020204" pitchFamily="34" charset="0"/>
            </a:endParaRPr>
          </a:p>
          <a:p>
            <a:pPr algn="just"/>
            <a:r>
              <a:rPr lang="es-MX" sz="1400" dirty="0">
                <a:solidFill>
                  <a:schemeClr val="accent2">
                    <a:lumMod val="75000"/>
                  </a:schemeClr>
                </a:solidFill>
                <a:latin typeface="Arial" panose="020B0604020202020204" pitchFamily="34" charset="0"/>
                <a:cs typeface="Arial" panose="020B0604020202020204" pitchFamily="34" charset="0"/>
              </a:rPr>
              <a:t>Al 31 de julio del 2019, se encontraban en esta medida 5 entidades</a:t>
            </a:r>
            <a:endParaRPr lang="es-CO" sz="1400" dirty="0">
              <a:solidFill>
                <a:schemeClr val="accent2">
                  <a:lumMod val="75000"/>
                </a:schemeClr>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9F1D1AC1-9968-4F44-82E4-AAE33CBC47C4}"/>
              </a:ext>
            </a:extLst>
          </p:cNvPr>
          <p:cNvSpPr/>
          <p:nvPr/>
        </p:nvSpPr>
        <p:spPr>
          <a:xfrm>
            <a:off x="2926909" y="1634921"/>
            <a:ext cx="1654019" cy="45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Arial" panose="020B0604020202020204" pitchFamily="34" charset="0"/>
                <a:cs typeface="Arial" panose="020B0604020202020204" pitchFamily="34" charset="0"/>
              </a:rPr>
              <a:t>1. ESE (Quibdó, Chocó)</a:t>
            </a:r>
          </a:p>
        </p:txBody>
      </p:sp>
      <p:sp>
        <p:nvSpPr>
          <p:cNvPr id="4" name="Rectángulo 3">
            <a:extLst>
              <a:ext uri="{FF2B5EF4-FFF2-40B4-BE49-F238E27FC236}">
                <a16:creationId xmlns:a16="http://schemas.microsoft.com/office/drawing/2014/main" id="{07DB7419-6D70-4B59-BF55-05DD21C14EAB}"/>
              </a:ext>
            </a:extLst>
          </p:cNvPr>
          <p:cNvSpPr/>
          <p:nvPr/>
        </p:nvSpPr>
        <p:spPr>
          <a:xfrm>
            <a:off x="2926909" y="2642233"/>
            <a:ext cx="1565082" cy="803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Arial" panose="020B0604020202020204" pitchFamily="34" charset="0"/>
                <a:cs typeface="Arial" panose="020B0604020202020204" pitchFamily="34" charset="0"/>
              </a:rPr>
              <a:t>2. EPS Régimen Contributivo (Bogotá)</a:t>
            </a:r>
          </a:p>
        </p:txBody>
      </p:sp>
      <p:sp>
        <p:nvSpPr>
          <p:cNvPr id="8" name="Rectángulo 7">
            <a:extLst>
              <a:ext uri="{FF2B5EF4-FFF2-40B4-BE49-F238E27FC236}">
                <a16:creationId xmlns:a16="http://schemas.microsoft.com/office/drawing/2014/main" id="{DC9A6C5D-986D-475F-AA7A-4578BA1540A5}"/>
              </a:ext>
            </a:extLst>
          </p:cNvPr>
          <p:cNvSpPr/>
          <p:nvPr/>
        </p:nvSpPr>
        <p:spPr>
          <a:xfrm>
            <a:off x="4546344" y="1409408"/>
            <a:ext cx="218291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b="1" dirty="0">
              <a:solidFill>
                <a:schemeClr val="tx1"/>
              </a:solidFill>
              <a:latin typeface="Arial" panose="020B0604020202020204" pitchFamily="34" charset="0"/>
              <a:cs typeface="Arial" panose="020B0604020202020204" pitchFamily="34" charset="0"/>
            </a:endParaRPr>
          </a:p>
          <a:p>
            <a:pPr algn="ctr"/>
            <a:endParaRPr lang="es-MX" sz="1400" b="1" dirty="0">
              <a:solidFill>
                <a:schemeClr val="tx1"/>
              </a:solidFill>
              <a:latin typeface="Arial" panose="020B0604020202020204" pitchFamily="34" charset="0"/>
              <a:cs typeface="Arial" panose="020B0604020202020204" pitchFamily="34" charset="0"/>
            </a:endParaRPr>
          </a:p>
          <a:p>
            <a:r>
              <a:rPr lang="es-MX" sz="1400" b="1" dirty="0">
                <a:solidFill>
                  <a:schemeClr val="tx1"/>
                </a:solidFill>
                <a:latin typeface="Arial" panose="020B0604020202020204" pitchFamily="34" charset="0"/>
                <a:cs typeface="Arial" panose="020B0604020202020204" pitchFamily="34" charset="0"/>
              </a:rPr>
              <a:t>1. HOSP. DEPTAL SAN FRANCISCO DE ASIS </a:t>
            </a:r>
            <a:r>
              <a:rPr lang="es-MX" sz="1400" dirty="0">
                <a:solidFill>
                  <a:schemeClr val="tx1"/>
                </a:solidFill>
                <a:latin typeface="Arial" panose="020B0604020202020204" pitchFamily="34" charset="0"/>
                <a:cs typeface="Arial" panose="020B0604020202020204" pitchFamily="34" charset="0"/>
              </a:rPr>
              <a:t>	</a:t>
            </a:r>
          </a:p>
          <a:p>
            <a:pPr algn="ctr"/>
            <a:endParaRPr lang="es-CO" sz="1400" dirty="0">
              <a:solidFill>
                <a:schemeClr val="tx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D687C314-C17D-4DC6-A4D3-26B1819FE326}"/>
              </a:ext>
            </a:extLst>
          </p:cNvPr>
          <p:cNvSpPr/>
          <p:nvPr/>
        </p:nvSpPr>
        <p:spPr>
          <a:xfrm>
            <a:off x="4460261" y="2549011"/>
            <a:ext cx="2252392" cy="701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400" b="1" dirty="0">
              <a:solidFill>
                <a:schemeClr val="tx1"/>
              </a:solidFill>
              <a:latin typeface="Arial" panose="020B0604020202020204" pitchFamily="34" charset="0"/>
              <a:cs typeface="Arial" panose="020B0604020202020204" pitchFamily="34" charset="0"/>
            </a:endParaRPr>
          </a:p>
          <a:p>
            <a:endParaRPr lang="es-CO" sz="1400" b="1" dirty="0">
              <a:solidFill>
                <a:schemeClr val="tx1"/>
              </a:solidFill>
              <a:latin typeface="Arial" panose="020B0604020202020204" pitchFamily="34" charset="0"/>
              <a:cs typeface="Arial" panose="020B0604020202020204" pitchFamily="34" charset="0"/>
            </a:endParaRPr>
          </a:p>
          <a:p>
            <a:r>
              <a:rPr lang="es-CO" sz="1400" b="1" dirty="0">
                <a:solidFill>
                  <a:schemeClr val="tx1"/>
                </a:solidFill>
                <a:latin typeface="Arial" panose="020B0604020202020204" pitchFamily="34" charset="0"/>
                <a:cs typeface="Arial" panose="020B0604020202020204" pitchFamily="34" charset="0"/>
              </a:rPr>
              <a:t>2. SALUDCOOP EPS OC</a:t>
            </a:r>
          </a:p>
          <a:p>
            <a:r>
              <a:rPr lang="es-CO" sz="1400" b="1" dirty="0">
                <a:solidFill>
                  <a:schemeClr val="tx1"/>
                </a:solidFill>
                <a:latin typeface="Arial" panose="020B0604020202020204" pitchFamily="34" charset="0"/>
                <a:cs typeface="Arial" panose="020B0604020202020204" pitchFamily="34" charset="0"/>
              </a:rPr>
              <a:t>3. CAFESALUD EPS</a:t>
            </a:r>
            <a:r>
              <a:rPr lang="es-CO" sz="1400" dirty="0">
                <a:solidFill>
                  <a:schemeClr val="tx1"/>
                </a:solidFill>
                <a:latin typeface="Arial" panose="020B0604020202020204" pitchFamily="34" charset="0"/>
                <a:cs typeface="Arial" panose="020B0604020202020204" pitchFamily="34" charset="0"/>
              </a:rPr>
              <a:t>	</a:t>
            </a:r>
          </a:p>
          <a:p>
            <a:endParaRPr lang="es-CO" sz="1400" dirty="0">
              <a:solidFill>
                <a:schemeClr val="tx1"/>
              </a:solidFill>
              <a:latin typeface="Arial" panose="020B060402020202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BFDDCF58-13EC-4AD2-B8B1-961251DA1B87}"/>
              </a:ext>
            </a:extLst>
          </p:cNvPr>
          <p:cNvCxnSpPr>
            <a:cxnSpLocks/>
          </p:cNvCxnSpPr>
          <p:nvPr/>
        </p:nvCxnSpPr>
        <p:spPr>
          <a:xfrm flipH="1">
            <a:off x="4460261" y="2520495"/>
            <a:ext cx="9575" cy="72987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9523EFFB-7392-4DCA-ADC6-6D3FCCDD5B0B}"/>
              </a:ext>
            </a:extLst>
          </p:cNvPr>
          <p:cNvCxnSpPr/>
          <p:nvPr/>
        </p:nvCxnSpPr>
        <p:spPr>
          <a:xfrm>
            <a:off x="4460760" y="4327547"/>
            <a:ext cx="0" cy="1080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errar llave 13">
            <a:extLst>
              <a:ext uri="{FF2B5EF4-FFF2-40B4-BE49-F238E27FC236}">
                <a16:creationId xmlns:a16="http://schemas.microsoft.com/office/drawing/2014/main" id="{5112ABC3-0779-44F5-B6AD-45B41913E3B0}"/>
              </a:ext>
            </a:extLst>
          </p:cNvPr>
          <p:cNvSpPr/>
          <p:nvPr/>
        </p:nvSpPr>
        <p:spPr>
          <a:xfrm>
            <a:off x="6582009" y="1223350"/>
            <a:ext cx="542092" cy="4225241"/>
          </a:xfrm>
          <a:prstGeom prst="rightBrace">
            <a:avLst>
              <a:gd name="adj1" fmla="val 72057"/>
              <a:gd name="adj2" fmla="val 50721"/>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26" name="Rectángulo 25">
            <a:extLst>
              <a:ext uri="{FF2B5EF4-FFF2-40B4-BE49-F238E27FC236}">
                <a16:creationId xmlns:a16="http://schemas.microsoft.com/office/drawing/2014/main" id="{8EF25F79-4EB0-4C03-95F2-46DB8F34A223}"/>
              </a:ext>
            </a:extLst>
          </p:cNvPr>
          <p:cNvSpPr/>
          <p:nvPr/>
        </p:nvSpPr>
        <p:spPr>
          <a:xfrm>
            <a:off x="4722224" y="5940493"/>
            <a:ext cx="2959465" cy="215444"/>
          </a:xfrm>
          <a:prstGeom prst="rect">
            <a:avLst/>
          </a:prstGeom>
        </p:spPr>
        <p:txBody>
          <a:bodyPr wrap="none">
            <a:spAutoFit/>
          </a:bodyPr>
          <a:lstStyle/>
          <a:p>
            <a:r>
              <a:rPr lang="es-CO" sz="800" dirty="0">
                <a:solidFill>
                  <a:srgbClr val="000000"/>
                </a:solidFill>
                <a:latin typeface="Arial" panose="020B0604020202020204" pitchFamily="34" charset="0"/>
              </a:rPr>
              <a:t>Fuente. Superintendencia Delegada de Medidas Especiales </a:t>
            </a:r>
            <a:endParaRPr lang="es-CO" sz="800" dirty="0"/>
          </a:p>
        </p:txBody>
      </p:sp>
      <p:cxnSp>
        <p:nvCxnSpPr>
          <p:cNvPr id="17" name="Conector recto 16">
            <a:extLst>
              <a:ext uri="{FF2B5EF4-FFF2-40B4-BE49-F238E27FC236}">
                <a16:creationId xmlns:a16="http://schemas.microsoft.com/office/drawing/2014/main" id="{8BFAF94F-68FA-41C6-A9F4-E0C775971148}"/>
              </a:ext>
            </a:extLst>
          </p:cNvPr>
          <p:cNvCxnSpPr/>
          <p:nvPr/>
        </p:nvCxnSpPr>
        <p:spPr>
          <a:xfrm>
            <a:off x="4469221" y="1223351"/>
            <a:ext cx="0" cy="1080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6840DE8C-B80B-4E8D-AC0B-2B0C570A5487}"/>
              </a:ext>
            </a:extLst>
          </p:cNvPr>
          <p:cNvSpPr/>
          <p:nvPr/>
        </p:nvSpPr>
        <p:spPr>
          <a:xfrm>
            <a:off x="2909924" y="4529914"/>
            <a:ext cx="1560736" cy="781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Arial" panose="020B0604020202020204" pitchFamily="34" charset="0"/>
                <a:cs typeface="Arial" panose="020B0604020202020204" pitchFamily="34" charset="0"/>
              </a:rPr>
              <a:t>EPS Indígena</a:t>
            </a:r>
          </a:p>
          <a:p>
            <a:pPr algn="ctr"/>
            <a:r>
              <a:rPr lang="es-CO" sz="1400" dirty="0">
                <a:solidFill>
                  <a:schemeClr val="tx1"/>
                </a:solidFill>
                <a:latin typeface="Arial" panose="020B0604020202020204" pitchFamily="34" charset="0"/>
                <a:cs typeface="Arial" panose="020B0604020202020204" pitchFamily="34" charset="0"/>
              </a:rPr>
              <a:t>(San Andrés de Sotavento, Sucre)</a:t>
            </a:r>
          </a:p>
        </p:txBody>
      </p:sp>
      <p:sp>
        <p:nvSpPr>
          <p:cNvPr id="21" name="Rectángulo 20">
            <a:extLst>
              <a:ext uri="{FF2B5EF4-FFF2-40B4-BE49-F238E27FC236}">
                <a16:creationId xmlns:a16="http://schemas.microsoft.com/office/drawing/2014/main" id="{088803D1-6527-4898-8D0A-E1DBC341F3EA}"/>
              </a:ext>
            </a:extLst>
          </p:cNvPr>
          <p:cNvSpPr/>
          <p:nvPr/>
        </p:nvSpPr>
        <p:spPr>
          <a:xfrm>
            <a:off x="4491991" y="4487181"/>
            <a:ext cx="2042398" cy="701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b="1" dirty="0">
              <a:solidFill>
                <a:schemeClr val="tx1"/>
              </a:solidFill>
              <a:latin typeface="Arial" panose="020B0604020202020204" pitchFamily="34" charset="0"/>
              <a:cs typeface="Arial" panose="020B0604020202020204" pitchFamily="34" charset="0"/>
            </a:endParaRPr>
          </a:p>
          <a:p>
            <a:pPr algn="ctr"/>
            <a:endParaRPr lang="es-CO" sz="1400" b="1" dirty="0">
              <a:solidFill>
                <a:schemeClr val="tx1"/>
              </a:solidFill>
              <a:latin typeface="Arial" panose="020B0604020202020204" pitchFamily="34" charset="0"/>
              <a:cs typeface="Arial" panose="020B0604020202020204" pitchFamily="34" charset="0"/>
            </a:endParaRPr>
          </a:p>
          <a:p>
            <a:pPr algn="ctr"/>
            <a:r>
              <a:rPr lang="es-CO" sz="1400" b="1" dirty="0">
                <a:solidFill>
                  <a:schemeClr val="tx1"/>
                </a:solidFill>
                <a:latin typeface="Arial" panose="020B0604020202020204" pitchFamily="34" charset="0"/>
                <a:cs typeface="Arial" panose="020B0604020202020204" pitchFamily="34" charset="0"/>
              </a:rPr>
              <a:t>5. MANEXKA  	</a:t>
            </a:r>
          </a:p>
          <a:p>
            <a:pPr algn="ctr"/>
            <a:endParaRPr lang="es-CO" sz="1400" b="1" dirty="0">
              <a:solidFill>
                <a:schemeClr val="tx1"/>
              </a:solidFill>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05736F8B-9705-4B2E-A26B-4B586B964CDE}"/>
              </a:ext>
            </a:extLst>
          </p:cNvPr>
          <p:cNvSpPr/>
          <p:nvPr/>
        </p:nvSpPr>
        <p:spPr>
          <a:xfrm>
            <a:off x="233006" y="228425"/>
            <a:ext cx="11725987" cy="369332"/>
          </a:xfrm>
          <a:prstGeom prst="rect">
            <a:avLst/>
          </a:prstGeom>
        </p:spPr>
        <p:txBody>
          <a:bodyPr wrap="square">
            <a:spAutoFit/>
          </a:bodyPr>
          <a:lstStyle/>
          <a:p>
            <a:pPr algn="ctr"/>
            <a:r>
              <a:rPr lang="es-CO" b="1" dirty="0">
                <a:solidFill>
                  <a:schemeClr val="accent2"/>
                </a:solidFill>
                <a:latin typeface="Century Gothic" panose="020B0502020202020204" pitchFamily="34" charset="0"/>
              </a:rPr>
              <a:t>¿Cómo se ejerce</a:t>
            </a:r>
            <a:r>
              <a:rPr lang="es-CO" b="1" u="sng" dirty="0">
                <a:solidFill>
                  <a:schemeClr val="accent2"/>
                </a:solidFill>
                <a:latin typeface="Century Gothic" panose="020B0502020202020204" pitchFamily="34" charset="0"/>
              </a:rPr>
              <a:t> control </a:t>
            </a:r>
            <a:r>
              <a:rPr lang="es-CO" b="1" dirty="0">
                <a:solidFill>
                  <a:schemeClr val="accent2"/>
                </a:solidFill>
                <a:latin typeface="Century Gothic" panose="020B0502020202020204" pitchFamily="34" charset="0"/>
              </a:rPr>
              <a:t>a los vigilados, cuando se prueba que no cumplen con los usuarios?</a:t>
            </a:r>
          </a:p>
        </p:txBody>
      </p:sp>
      <p:sp>
        <p:nvSpPr>
          <p:cNvPr id="19" name="Rectángulo 18">
            <a:extLst>
              <a:ext uri="{FF2B5EF4-FFF2-40B4-BE49-F238E27FC236}">
                <a16:creationId xmlns:a16="http://schemas.microsoft.com/office/drawing/2014/main" id="{BDF75C9E-C01C-4ED4-BC9B-A997FDF6B7EB}"/>
              </a:ext>
            </a:extLst>
          </p:cNvPr>
          <p:cNvSpPr/>
          <p:nvPr/>
        </p:nvSpPr>
        <p:spPr>
          <a:xfrm>
            <a:off x="2882600" y="3568125"/>
            <a:ext cx="1565082" cy="803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latin typeface="Arial" panose="020B0604020202020204" pitchFamily="34" charset="0"/>
                <a:cs typeface="Arial" panose="020B0604020202020204" pitchFamily="34" charset="0"/>
              </a:rPr>
              <a:t>3. EPS Régimen Subsidiado </a:t>
            </a:r>
          </a:p>
        </p:txBody>
      </p:sp>
      <p:cxnSp>
        <p:nvCxnSpPr>
          <p:cNvPr id="24" name="Conector recto 23">
            <a:extLst>
              <a:ext uri="{FF2B5EF4-FFF2-40B4-BE49-F238E27FC236}">
                <a16:creationId xmlns:a16="http://schemas.microsoft.com/office/drawing/2014/main" id="{A9974D9C-6FF2-41DB-8FB1-6B02A3FEE376}"/>
              </a:ext>
            </a:extLst>
          </p:cNvPr>
          <p:cNvCxnSpPr>
            <a:cxnSpLocks/>
          </p:cNvCxnSpPr>
          <p:nvPr/>
        </p:nvCxnSpPr>
        <p:spPr>
          <a:xfrm>
            <a:off x="4460261" y="3568125"/>
            <a:ext cx="0" cy="69079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EA6CD497-6C84-47F0-8021-FC808F7F97BD}"/>
              </a:ext>
            </a:extLst>
          </p:cNvPr>
          <p:cNvSpPr/>
          <p:nvPr/>
        </p:nvSpPr>
        <p:spPr>
          <a:xfrm>
            <a:off x="4487107" y="3682082"/>
            <a:ext cx="2042398" cy="701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b="1" dirty="0">
              <a:solidFill>
                <a:schemeClr val="tx1"/>
              </a:solidFill>
              <a:latin typeface="Arial" panose="020B0604020202020204" pitchFamily="34" charset="0"/>
              <a:cs typeface="Arial" panose="020B0604020202020204" pitchFamily="34" charset="0"/>
            </a:endParaRPr>
          </a:p>
          <a:p>
            <a:pPr algn="ctr"/>
            <a:endParaRPr lang="es-CO" sz="1400" b="1" dirty="0">
              <a:solidFill>
                <a:schemeClr val="tx1"/>
              </a:solidFill>
              <a:latin typeface="Arial" panose="020B0604020202020204" pitchFamily="34" charset="0"/>
              <a:cs typeface="Arial" panose="020B0604020202020204" pitchFamily="34" charset="0"/>
            </a:endParaRPr>
          </a:p>
          <a:p>
            <a:pPr algn="ctr"/>
            <a:r>
              <a:rPr lang="es-CO" sz="1400" b="1" dirty="0">
                <a:solidFill>
                  <a:schemeClr val="tx1"/>
                </a:solidFill>
                <a:latin typeface="Arial" panose="020B0604020202020204" pitchFamily="34" charset="0"/>
                <a:cs typeface="Arial" panose="020B0604020202020204" pitchFamily="34" charset="0"/>
              </a:rPr>
              <a:t>4. Programa de Salud Caja de Compensación Familiar COMFACOR  	</a:t>
            </a:r>
          </a:p>
          <a:p>
            <a:pPr algn="ctr"/>
            <a:endParaRPr lang="es-CO"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496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lobo: línea doblada doble con barra de énfasis 4">
            <a:extLst>
              <a:ext uri="{FF2B5EF4-FFF2-40B4-BE49-F238E27FC236}">
                <a16:creationId xmlns:a16="http://schemas.microsoft.com/office/drawing/2014/main" id="{8A1C7175-405C-455C-BC3D-DBAA033A2850}"/>
              </a:ext>
            </a:extLst>
          </p:cNvPr>
          <p:cNvSpPr/>
          <p:nvPr/>
        </p:nvSpPr>
        <p:spPr>
          <a:xfrm flipH="1">
            <a:off x="6095998" y="1711794"/>
            <a:ext cx="5405121" cy="2654975"/>
          </a:xfrm>
          <a:prstGeom prst="accentCallout3">
            <a:avLst>
              <a:gd name="adj1" fmla="val 21591"/>
              <a:gd name="adj2" fmla="val -3382"/>
              <a:gd name="adj3" fmla="val 27627"/>
              <a:gd name="adj4" fmla="val -11518"/>
              <a:gd name="adj5" fmla="val 109587"/>
              <a:gd name="adj6" fmla="val -11518"/>
              <a:gd name="adj7" fmla="val 109345"/>
              <a:gd name="adj8" fmla="val 118079"/>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b="1" dirty="0">
                <a:solidFill>
                  <a:schemeClr val="accent2">
                    <a:lumMod val="75000"/>
                  </a:schemeClr>
                </a:solidFill>
                <a:latin typeface="Arial" panose="020B0604020202020204" pitchFamily="34" charset="0"/>
                <a:cs typeface="Arial" panose="020B0604020202020204" pitchFamily="34" charset="0"/>
              </a:rPr>
              <a:t>Entidades en Intervención Forzosa Administrativa para administrar.</a:t>
            </a:r>
          </a:p>
          <a:p>
            <a:pPr algn="just"/>
            <a:endParaRPr lang="es-CO" sz="1400" dirty="0">
              <a:solidFill>
                <a:schemeClr val="accent2">
                  <a:lumMod val="75000"/>
                </a:schemeClr>
              </a:solidFill>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Es la medida adoptada por la Supersalud a una entidad vigilada, que consiste en la intervención, la cual tiene por objeto el salvamento de la entidad, si es posible colocarla en condiciones de desarrollar adecuadamente su objeto social o establecer si la entidad debe ser objeto de otro tipo de medida incluyendo su liquidación.</a:t>
            </a:r>
          </a:p>
          <a:p>
            <a:pPr algn="just"/>
            <a:endParaRPr lang="es-MX" sz="1400" dirty="0">
              <a:solidFill>
                <a:schemeClr val="accent2">
                  <a:lumMod val="75000"/>
                </a:schemeClr>
              </a:solidFill>
              <a:latin typeface="Arial" panose="020B0604020202020204" pitchFamily="34" charset="0"/>
              <a:cs typeface="Arial" panose="020B0604020202020204" pitchFamily="34" charset="0"/>
            </a:endParaRPr>
          </a:p>
          <a:p>
            <a:pPr algn="just"/>
            <a:r>
              <a:rPr lang="es-MX" sz="1400" dirty="0">
                <a:solidFill>
                  <a:schemeClr val="accent2">
                    <a:lumMod val="75000"/>
                  </a:schemeClr>
                </a:solidFill>
                <a:latin typeface="Arial" panose="020B0604020202020204" pitchFamily="34" charset="0"/>
                <a:cs typeface="Arial" panose="020B0604020202020204" pitchFamily="34" charset="0"/>
              </a:rPr>
              <a:t>Al 31 de julio del 2019, se encontraban en esta medida 10 entidades:</a:t>
            </a:r>
            <a:endParaRPr lang="es-CO" sz="1400" dirty="0">
              <a:solidFill>
                <a:schemeClr val="accent2">
                  <a:lumMod val="75000"/>
                </a:schemeClr>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9F1D1AC1-9968-4F44-82E4-AAE33CBC47C4}"/>
              </a:ext>
            </a:extLst>
          </p:cNvPr>
          <p:cNvSpPr/>
          <p:nvPr/>
        </p:nvSpPr>
        <p:spPr>
          <a:xfrm>
            <a:off x="578465" y="951506"/>
            <a:ext cx="1849054"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1. ESE (Ibagué, Tolima)</a:t>
            </a:r>
          </a:p>
        </p:txBody>
      </p:sp>
      <p:sp>
        <p:nvSpPr>
          <p:cNvPr id="8" name="Rectángulo 7">
            <a:extLst>
              <a:ext uri="{FF2B5EF4-FFF2-40B4-BE49-F238E27FC236}">
                <a16:creationId xmlns:a16="http://schemas.microsoft.com/office/drawing/2014/main" id="{DC9A6C5D-986D-475F-AA7A-4578BA1540A5}"/>
              </a:ext>
            </a:extLst>
          </p:cNvPr>
          <p:cNvSpPr/>
          <p:nvPr/>
        </p:nvSpPr>
        <p:spPr>
          <a:xfrm>
            <a:off x="2631575" y="1515028"/>
            <a:ext cx="2130006"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 DEPARTAMENTAL DE VILLAVICENCIO </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BFDDCF58-13EC-4AD2-B8B1-961251DA1B87}"/>
              </a:ext>
            </a:extLst>
          </p:cNvPr>
          <p:cNvCxnSpPr>
            <a:cxnSpLocks/>
          </p:cNvCxnSpPr>
          <p:nvPr/>
        </p:nvCxnSpPr>
        <p:spPr>
          <a:xfrm>
            <a:off x="2559875" y="879506"/>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errar llave 13">
            <a:extLst>
              <a:ext uri="{FF2B5EF4-FFF2-40B4-BE49-F238E27FC236}">
                <a16:creationId xmlns:a16="http://schemas.microsoft.com/office/drawing/2014/main" id="{5112ABC3-0779-44F5-B6AD-45B41913E3B0}"/>
              </a:ext>
            </a:extLst>
          </p:cNvPr>
          <p:cNvSpPr/>
          <p:nvPr/>
        </p:nvSpPr>
        <p:spPr>
          <a:xfrm>
            <a:off x="4901878" y="951506"/>
            <a:ext cx="542092" cy="4801759"/>
          </a:xfrm>
          <a:prstGeom prst="rightBrace">
            <a:avLst>
              <a:gd name="adj1" fmla="val 53314"/>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cxnSp>
        <p:nvCxnSpPr>
          <p:cNvPr id="20" name="Conector recto 19">
            <a:extLst>
              <a:ext uri="{FF2B5EF4-FFF2-40B4-BE49-F238E27FC236}">
                <a16:creationId xmlns:a16="http://schemas.microsoft.com/office/drawing/2014/main" id="{B39F2F6F-8E3B-4F39-ADBC-1D136FA65913}"/>
              </a:ext>
            </a:extLst>
          </p:cNvPr>
          <p:cNvCxnSpPr>
            <a:cxnSpLocks/>
          </p:cNvCxnSpPr>
          <p:nvPr/>
        </p:nvCxnSpPr>
        <p:spPr>
          <a:xfrm>
            <a:off x="2559875" y="1847779"/>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32941D6-5350-449E-88DF-2D865C7EE958}"/>
              </a:ext>
            </a:extLst>
          </p:cNvPr>
          <p:cNvSpPr/>
          <p:nvPr/>
        </p:nvSpPr>
        <p:spPr>
          <a:xfrm>
            <a:off x="578466" y="1434115"/>
            <a:ext cx="1849053"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2. ESE (Villavicencio, Meta)</a:t>
            </a:r>
          </a:p>
        </p:txBody>
      </p:sp>
      <p:sp>
        <p:nvSpPr>
          <p:cNvPr id="22" name="Rectángulo 21">
            <a:extLst>
              <a:ext uri="{FF2B5EF4-FFF2-40B4-BE49-F238E27FC236}">
                <a16:creationId xmlns:a16="http://schemas.microsoft.com/office/drawing/2014/main" id="{6519C4B9-83B8-4FAF-AD1B-68F620529A51}"/>
              </a:ext>
            </a:extLst>
          </p:cNvPr>
          <p:cNvSpPr/>
          <p:nvPr/>
        </p:nvSpPr>
        <p:spPr>
          <a:xfrm>
            <a:off x="2632722" y="1039305"/>
            <a:ext cx="2127713"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 FEDERICO LLERAS </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cxnSp>
        <p:nvCxnSpPr>
          <p:cNvPr id="24" name="Conector recto 23">
            <a:extLst>
              <a:ext uri="{FF2B5EF4-FFF2-40B4-BE49-F238E27FC236}">
                <a16:creationId xmlns:a16="http://schemas.microsoft.com/office/drawing/2014/main" id="{1D72272C-34E6-4B05-AC40-ED393C44D3A1}"/>
              </a:ext>
            </a:extLst>
          </p:cNvPr>
          <p:cNvCxnSpPr>
            <a:cxnSpLocks/>
          </p:cNvCxnSpPr>
          <p:nvPr/>
        </p:nvCxnSpPr>
        <p:spPr>
          <a:xfrm>
            <a:off x="2561548" y="2330318"/>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1F899C7D-EEA6-4FBB-8C26-6EE43D2186B6}"/>
              </a:ext>
            </a:extLst>
          </p:cNvPr>
          <p:cNvSpPr/>
          <p:nvPr/>
        </p:nvSpPr>
        <p:spPr>
          <a:xfrm>
            <a:off x="590303" y="1919779"/>
            <a:ext cx="1838224"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3. ESE (Maicao, La Guajira)</a:t>
            </a:r>
          </a:p>
        </p:txBody>
      </p:sp>
      <p:sp>
        <p:nvSpPr>
          <p:cNvPr id="28" name="Rectángulo 27">
            <a:extLst>
              <a:ext uri="{FF2B5EF4-FFF2-40B4-BE49-F238E27FC236}">
                <a16:creationId xmlns:a16="http://schemas.microsoft.com/office/drawing/2014/main" id="{013070BF-6C20-4679-83E3-0BF60EAF87E2}"/>
              </a:ext>
            </a:extLst>
          </p:cNvPr>
          <p:cNvSpPr/>
          <p:nvPr/>
        </p:nvSpPr>
        <p:spPr>
          <a:xfrm>
            <a:off x="2625625" y="2026999"/>
            <a:ext cx="2134808"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 SAN JOSÉ DE MAICAO </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sp>
        <p:nvSpPr>
          <p:cNvPr id="29" name="Rectángulo 28">
            <a:extLst>
              <a:ext uri="{FF2B5EF4-FFF2-40B4-BE49-F238E27FC236}">
                <a16:creationId xmlns:a16="http://schemas.microsoft.com/office/drawing/2014/main" id="{C53B1F65-B368-4345-AF43-C4B2A176CC9B}"/>
              </a:ext>
            </a:extLst>
          </p:cNvPr>
          <p:cNvSpPr/>
          <p:nvPr/>
        </p:nvSpPr>
        <p:spPr>
          <a:xfrm>
            <a:off x="590303" y="2402318"/>
            <a:ext cx="1838224"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4. ESE (Cartagena, Bolivar)</a:t>
            </a:r>
          </a:p>
        </p:txBody>
      </p:sp>
      <p:cxnSp>
        <p:nvCxnSpPr>
          <p:cNvPr id="30" name="Conector recto 29">
            <a:extLst>
              <a:ext uri="{FF2B5EF4-FFF2-40B4-BE49-F238E27FC236}">
                <a16:creationId xmlns:a16="http://schemas.microsoft.com/office/drawing/2014/main" id="{5FECAB19-BA53-4D46-B758-C65492F95089}"/>
              </a:ext>
            </a:extLst>
          </p:cNvPr>
          <p:cNvCxnSpPr>
            <a:cxnSpLocks/>
          </p:cNvCxnSpPr>
          <p:nvPr/>
        </p:nvCxnSpPr>
        <p:spPr>
          <a:xfrm>
            <a:off x="2556230" y="3315527"/>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560811F5-80F4-4B34-BF77-3D020F31A958}"/>
              </a:ext>
            </a:extLst>
          </p:cNvPr>
          <p:cNvSpPr/>
          <p:nvPr/>
        </p:nvSpPr>
        <p:spPr>
          <a:xfrm>
            <a:off x="2632722" y="2535026"/>
            <a:ext cx="2097945"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 UNIVERSITARIO DEL CARIBE </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sp>
        <p:nvSpPr>
          <p:cNvPr id="32" name="Rectángulo 31">
            <a:extLst>
              <a:ext uri="{FF2B5EF4-FFF2-40B4-BE49-F238E27FC236}">
                <a16:creationId xmlns:a16="http://schemas.microsoft.com/office/drawing/2014/main" id="{B4ABDFDF-D568-4802-A95D-75787031CB0B}"/>
              </a:ext>
            </a:extLst>
          </p:cNvPr>
          <p:cNvSpPr/>
          <p:nvPr/>
        </p:nvSpPr>
        <p:spPr>
          <a:xfrm>
            <a:off x="598375" y="2903801"/>
            <a:ext cx="1838221"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5. ESE (Tumaco, Nariño)</a:t>
            </a:r>
          </a:p>
        </p:txBody>
      </p:sp>
      <p:sp>
        <p:nvSpPr>
          <p:cNvPr id="33" name="Rectángulo 32">
            <a:extLst>
              <a:ext uri="{FF2B5EF4-FFF2-40B4-BE49-F238E27FC236}">
                <a16:creationId xmlns:a16="http://schemas.microsoft.com/office/drawing/2014/main" id="{D152132F-FBC5-439A-B682-F31C9C32642D}"/>
              </a:ext>
            </a:extLst>
          </p:cNvPr>
          <p:cNvSpPr/>
          <p:nvPr/>
        </p:nvSpPr>
        <p:spPr>
          <a:xfrm>
            <a:off x="2625625" y="2992636"/>
            <a:ext cx="2098847"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 SAN ANDRÉS DE TUMACO</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sp>
        <p:nvSpPr>
          <p:cNvPr id="35" name="Rectángulo 34">
            <a:extLst>
              <a:ext uri="{FF2B5EF4-FFF2-40B4-BE49-F238E27FC236}">
                <a16:creationId xmlns:a16="http://schemas.microsoft.com/office/drawing/2014/main" id="{B1BAB86A-6F0E-4C27-B8A4-019F0E73DA52}"/>
              </a:ext>
            </a:extLst>
          </p:cNvPr>
          <p:cNvSpPr/>
          <p:nvPr/>
        </p:nvSpPr>
        <p:spPr>
          <a:xfrm>
            <a:off x="607080" y="3379093"/>
            <a:ext cx="1838220"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6. ESE (Magangué, Bolivar)</a:t>
            </a:r>
          </a:p>
        </p:txBody>
      </p:sp>
      <p:sp>
        <p:nvSpPr>
          <p:cNvPr id="36" name="Rectángulo 35">
            <a:extLst>
              <a:ext uri="{FF2B5EF4-FFF2-40B4-BE49-F238E27FC236}">
                <a16:creationId xmlns:a16="http://schemas.microsoft.com/office/drawing/2014/main" id="{A6E392E8-4281-4348-9F3E-FC4756C81F57}"/>
              </a:ext>
            </a:extLst>
          </p:cNvPr>
          <p:cNvSpPr/>
          <p:nvPr/>
        </p:nvSpPr>
        <p:spPr>
          <a:xfrm>
            <a:off x="2625625" y="3486711"/>
            <a:ext cx="2095928"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 RIO GRANDE DE LA MAGDALENA</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sp>
        <p:nvSpPr>
          <p:cNvPr id="49" name="Rectángulo 48">
            <a:extLst>
              <a:ext uri="{FF2B5EF4-FFF2-40B4-BE49-F238E27FC236}">
                <a16:creationId xmlns:a16="http://schemas.microsoft.com/office/drawing/2014/main" id="{4C48DA97-4010-4787-9EC7-669B0BCA1D87}"/>
              </a:ext>
            </a:extLst>
          </p:cNvPr>
          <p:cNvSpPr/>
          <p:nvPr/>
        </p:nvSpPr>
        <p:spPr>
          <a:xfrm>
            <a:off x="4066198" y="6026801"/>
            <a:ext cx="2959465" cy="215444"/>
          </a:xfrm>
          <a:prstGeom prst="rect">
            <a:avLst/>
          </a:prstGeom>
        </p:spPr>
        <p:txBody>
          <a:bodyPr wrap="none">
            <a:spAutoFit/>
          </a:bodyPr>
          <a:lstStyle/>
          <a:p>
            <a:r>
              <a:rPr lang="es-CO" sz="800" dirty="0">
                <a:solidFill>
                  <a:srgbClr val="000000"/>
                </a:solidFill>
                <a:latin typeface="Arial" panose="020B0604020202020204" pitchFamily="34" charset="0"/>
              </a:rPr>
              <a:t>Fuente. Superintendencia Delegada de Medidas Especiales </a:t>
            </a:r>
            <a:endParaRPr lang="es-CO" sz="800" dirty="0"/>
          </a:p>
        </p:txBody>
      </p:sp>
      <p:sp>
        <p:nvSpPr>
          <p:cNvPr id="26" name="Rectángulo 25">
            <a:extLst>
              <a:ext uri="{FF2B5EF4-FFF2-40B4-BE49-F238E27FC236}">
                <a16:creationId xmlns:a16="http://schemas.microsoft.com/office/drawing/2014/main" id="{987AAF12-E99C-480F-A232-0B24F82CFCB8}"/>
              </a:ext>
            </a:extLst>
          </p:cNvPr>
          <p:cNvSpPr/>
          <p:nvPr/>
        </p:nvSpPr>
        <p:spPr>
          <a:xfrm>
            <a:off x="607080" y="3861632"/>
            <a:ext cx="1838220"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7. ESE (Sincelejo, Sucre)</a:t>
            </a:r>
          </a:p>
        </p:txBody>
      </p:sp>
      <p:sp>
        <p:nvSpPr>
          <p:cNvPr id="38" name="Rectángulo 37">
            <a:extLst>
              <a:ext uri="{FF2B5EF4-FFF2-40B4-BE49-F238E27FC236}">
                <a16:creationId xmlns:a16="http://schemas.microsoft.com/office/drawing/2014/main" id="{0DB37622-23B9-401C-B8C1-2A9604C669E1}"/>
              </a:ext>
            </a:extLst>
          </p:cNvPr>
          <p:cNvSpPr/>
          <p:nvPr/>
        </p:nvSpPr>
        <p:spPr>
          <a:xfrm>
            <a:off x="607080" y="4336924"/>
            <a:ext cx="1838220"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8. ESE (Chiriguaná, Cesar)</a:t>
            </a:r>
          </a:p>
        </p:txBody>
      </p:sp>
      <p:sp>
        <p:nvSpPr>
          <p:cNvPr id="39" name="Rectángulo 38">
            <a:extLst>
              <a:ext uri="{FF2B5EF4-FFF2-40B4-BE49-F238E27FC236}">
                <a16:creationId xmlns:a16="http://schemas.microsoft.com/office/drawing/2014/main" id="{8A2DD3DE-2BAF-414D-9590-7B8C07710941}"/>
              </a:ext>
            </a:extLst>
          </p:cNvPr>
          <p:cNvSpPr/>
          <p:nvPr/>
        </p:nvSpPr>
        <p:spPr>
          <a:xfrm>
            <a:off x="607080" y="4812216"/>
            <a:ext cx="1838220"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9. ESE (Montería, Córdoba)</a:t>
            </a:r>
          </a:p>
        </p:txBody>
      </p:sp>
      <p:sp>
        <p:nvSpPr>
          <p:cNvPr id="40" name="Rectángulo 39">
            <a:extLst>
              <a:ext uri="{FF2B5EF4-FFF2-40B4-BE49-F238E27FC236}">
                <a16:creationId xmlns:a16="http://schemas.microsoft.com/office/drawing/2014/main" id="{608E383C-AC24-49B4-919F-85E5306B5904}"/>
              </a:ext>
            </a:extLst>
          </p:cNvPr>
          <p:cNvSpPr/>
          <p:nvPr/>
        </p:nvSpPr>
        <p:spPr>
          <a:xfrm>
            <a:off x="607080" y="5292052"/>
            <a:ext cx="1838220"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s-CO" sz="1000" dirty="0">
                <a:solidFill>
                  <a:schemeClr val="tx1"/>
                </a:solidFill>
                <a:latin typeface="Arial" panose="020B0604020202020204" pitchFamily="34" charset="0"/>
                <a:cs typeface="Arial" panose="020B0604020202020204" pitchFamily="34" charset="0"/>
              </a:rPr>
              <a:t>10. ESE (Santa Marta,     Magdalena)</a:t>
            </a:r>
          </a:p>
        </p:txBody>
      </p:sp>
      <p:cxnSp>
        <p:nvCxnSpPr>
          <p:cNvPr id="41" name="Conector recto 40">
            <a:extLst>
              <a:ext uri="{FF2B5EF4-FFF2-40B4-BE49-F238E27FC236}">
                <a16:creationId xmlns:a16="http://schemas.microsoft.com/office/drawing/2014/main" id="{B0C345A0-7C58-411C-8B53-801CBBE6843C}"/>
              </a:ext>
            </a:extLst>
          </p:cNvPr>
          <p:cNvCxnSpPr>
            <a:cxnSpLocks/>
          </p:cNvCxnSpPr>
          <p:nvPr/>
        </p:nvCxnSpPr>
        <p:spPr>
          <a:xfrm>
            <a:off x="2559875" y="1362115"/>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A2D3B530-AFC9-456C-B193-EBEFFBEB2EB1}"/>
              </a:ext>
            </a:extLst>
          </p:cNvPr>
          <p:cNvCxnSpPr>
            <a:cxnSpLocks/>
          </p:cNvCxnSpPr>
          <p:nvPr/>
        </p:nvCxnSpPr>
        <p:spPr>
          <a:xfrm>
            <a:off x="2556230" y="2827677"/>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6405575D-AC31-46CB-85CE-504421524B44}"/>
              </a:ext>
            </a:extLst>
          </p:cNvPr>
          <p:cNvCxnSpPr>
            <a:cxnSpLocks/>
          </p:cNvCxnSpPr>
          <p:nvPr/>
        </p:nvCxnSpPr>
        <p:spPr>
          <a:xfrm>
            <a:off x="2556230" y="3789632"/>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tángulo 44">
            <a:extLst>
              <a:ext uri="{FF2B5EF4-FFF2-40B4-BE49-F238E27FC236}">
                <a16:creationId xmlns:a16="http://schemas.microsoft.com/office/drawing/2014/main" id="{16050599-11AE-4323-BD97-2B90543323F8}"/>
              </a:ext>
            </a:extLst>
          </p:cNvPr>
          <p:cNvSpPr/>
          <p:nvPr/>
        </p:nvSpPr>
        <p:spPr>
          <a:xfrm>
            <a:off x="2634739" y="3958273"/>
            <a:ext cx="2095928"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 UNIVERSITARIO DE SINCELEJO</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sp>
        <p:nvSpPr>
          <p:cNvPr id="46" name="Rectángulo 45">
            <a:extLst>
              <a:ext uri="{FF2B5EF4-FFF2-40B4-BE49-F238E27FC236}">
                <a16:creationId xmlns:a16="http://schemas.microsoft.com/office/drawing/2014/main" id="{2C74F039-2133-4ABB-99B6-BB8F51E281BF}"/>
              </a:ext>
            </a:extLst>
          </p:cNvPr>
          <p:cNvSpPr/>
          <p:nvPr/>
        </p:nvSpPr>
        <p:spPr>
          <a:xfrm>
            <a:off x="2633730" y="4437506"/>
            <a:ext cx="2095928"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 REGIONAL DE SAN ANDRÉS</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sp>
        <p:nvSpPr>
          <p:cNvPr id="47" name="Rectángulo 46">
            <a:extLst>
              <a:ext uri="{FF2B5EF4-FFF2-40B4-BE49-F238E27FC236}">
                <a16:creationId xmlns:a16="http://schemas.microsoft.com/office/drawing/2014/main" id="{9FC0D7BC-6558-4BD7-AE89-D54CBD3AEFFD}"/>
              </a:ext>
            </a:extLst>
          </p:cNvPr>
          <p:cNvSpPr/>
          <p:nvPr/>
        </p:nvSpPr>
        <p:spPr>
          <a:xfrm>
            <a:off x="2625625" y="4923871"/>
            <a:ext cx="2095928"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 SAN JERÓNIMO DE MONTERÍA</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sp>
        <p:nvSpPr>
          <p:cNvPr id="50" name="Rectángulo 49">
            <a:extLst>
              <a:ext uri="{FF2B5EF4-FFF2-40B4-BE49-F238E27FC236}">
                <a16:creationId xmlns:a16="http://schemas.microsoft.com/office/drawing/2014/main" id="{06AAED6D-4784-43C5-918F-B2BB67210ECF}"/>
              </a:ext>
            </a:extLst>
          </p:cNvPr>
          <p:cNvSpPr/>
          <p:nvPr/>
        </p:nvSpPr>
        <p:spPr>
          <a:xfrm>
            <a:off x="2625625" y="5381520"/>
            <a:ext cx="2095928" cy="360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000" b="1" dirty="0">
              <a:solidFill>
                <a:schemeClr val="tx1"/>
              </a:solidFill>
              <a:latin typeface="Arial" panose="020B0604020202020204" pitchFamily="34" charset="0"/>
              <a:cs typeface="Arial" panose="020B0604020202020204" pitchFamily="34" charset="0"/>
            </a:endParaRPr>
          </a:p>
          <a:p>
            <a:endParaRPr lang="es-MX" sz="1000" b="1" dirty="0">
              <a:solidFill>
                <a:schemeClr val="tx1"/>
              </a:solidFill>
              <a:latin typeface="Arial" panose="020B0604020202020204" pitchFamily="34" charset="0"/>
              <a:cs typeface="Arial" panose="020B0604020202020204" pitchFamily="34" charset="0"/>
            </a:endParaRPr>
          </a:p>
          <a:p>
            <a:r>
              <a:rPr lang="es-MX" sz="1000" b="1" dirty="0">
                <a:solidFill>
                  <a:schemeClr val="tx1"/>
                </a:solidFill>
                <a:latin typeface="Arial" panose="020B0604020202020204" pitchFamily="34" charset="0"/>
                <a:cs typeface="Arial" panose="020B0604020202020204" pitchFamily="34" charset="0"/>
              </a:rPr>
              <a:t>HOSP.PROSPERO REVEREND</a:t>
            </a:r>
            <a:r>
              <a:rPr lang="es-MX" sz="1000" dirty="0">
                <a:solidFill>
                  <a:schemeClr val="tx1"/>
                </a:solidFill>
                <a:latin typeface="Arial" panose="020B0604020202020204" pitchFamily="34" charset="0"/>
                <a:cs typeface="Arial" panose="020B0604020202020204" pitchFamily="34" charset="0"/>
              </a:rPr>
              <a:t>	</a:t>
            </a:r>
          </a:p>
          <a:p>
            <a:pPr algn="ctr"/>
            <a:endParaRPr lang="es-CO" sz="1000" dirty="0">
              <a:solidFill>
                <a:schemeClr val="tx1"/>
              </a:solidFill>
              <a:latin typeface="Arial" panose="020B0604020202020204" pitchFamily="34" charset="0"/>
              <a:cs typeface="Arial" panose="020B0604020202020204" pitchFamily="34" charset="0"/>
            </a:endParaRPr>
          </a:p>
        </p:txBody>
      </p:sp>
      <p:cxnSp>
        <p:nvCxnSpPr>
          <p:cNvPr id="51" name="Conector recto 50">
            <a:extLst>
              <a:ext uri="{FF2B5EF4-FFF2-40B4-BE49-F238E27FC236}">
                <a16:creationId xmlns:a16="http://schemas.microsoft.com/office/drawing/2014/main" id="{830B3B72-E50A-4A12-B072-1912F49C2128}"/>
              </a:ext>
            </a:extLst>
          </p:cNvPr>
          <p:cNvCxnSpPr>
            <a:cxnSpLocks/>
          </p:cNvCxnSpPr>
          <p:nvPr/>
        </p:nvCxnSpPr>
        <p:spPr>
          <a:xfrm>
            <a:off x="2556230" y="4264924"/>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a:extLst>
              <a:ext uri="{FF2B5EF4-FFF2-40B4-BE49-F238E27FC236}">
                <a16:creationId xmlns:a16="http://schemas.microsoft.com/office/drawing/2014/main" id="{58CC4B60-E9AC-4207-A88D-C763BFE00EBB}"/>
              </a:ext>
            </a:extLst>
          </p:cNvPr>
          <p:cNvCxnSpPr>
            <a:cxnSpLocks/>
          </p:cNvCxnSpPr>
          <p:nvPr/>
        </p:nvCxnSpPr>
        <p:spPr>
          <a:xfrm>
            <a:off x="2553552" y="4739482"/>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18CD56C1-5893-4EBC-AAC1-72D7B8BBFBC7}"/>
              </a:ext>
            </a:extLst>
          </p:cNvPr>
          <p:cNvCxnSpPr>
            <a:cxnSpLocks/>
          </p:cNvCxnSpPr>
          <p:nvPr/>
        </p:nvCxnSpPr>
        <p:spPr>
          <a:xfrm>
            <a:off x="2553552" y="5220052"/>
            <a:ext cx="0" cy="432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C9468303-317E-4F0A-8C26-998BA6D2BC74}"/>
              </a:ext>
            </a:extLst>
          </p:cNvPr>
          <p:cNvSpPr/>
          <p:nvPr/>
        </p:nvSpPr>
        <p:spPr>
          <a:xfrm>
            <a:off x="233006" y="228425"/>
            <a:ext cx="11725987" cy="369332"/>
          </a:xfrm>
          <a:prstGeom prst="rect">
            <a:avLst/>
          </a:prstGeom>
        </p:spPr>
        <p:txBody>
          <a:bodyPr wrap="square">
            <a:spAutoFit/>
          </a:bodyPr>
          <a:lstStyle/>
          <a:p>
            <a:pPr algn="ctr"/>
            <a:r>
              <a:rPr lang="es-CO" b="1" dirty="0">
                <a:solidFill>
                  <a:schemeClr val="accent2"/>
                </a:solidFill>
                <a:latin typeface="Century Gothic" panose="020B0502020202020204" pitchFamily="34" charset="0"/>
              </a:rPr>
              <a:t>¿Cómo se ejerce</a:t>
            </a:r>
            <a:r>
              <a:rPr lang="es-CO" b="1" u="sng" dirty="0">
                <a:solidFill>
                  <a:schemeClr val="accent2"/>
                </a:solidFill>
                <a:latin typeface="Century Gothic" panose="020B0502020202020204" pitchFamily="34" charset="0"/>
              </a:rPr>
              <a:t> control </a:t>
            </a:r>
            <a:r>
              <a:rPr lang="es-CO" b="1" dirty="0">
                <a:solidFill>
                  <a:schemeClr val="accent2"/>
                </a:solidFill>
                <a:latin typeface="Century Gothic" panose="020B0502020202020204" pitchFamily="34" charset="0"/>
              </a:rPr>
              <a:t>a los vigilados, cuando se prueba que no cumplen con los usuarios?</a:t>
            </a:r>
          </a:p>
        </p:txBody>
      </p:sp>
      <p:pic>
        <p:nvPicPr>
          <p:cNvPr id="4" name="Imagen 3">
            <a:extLst>
              <a:ext uri="{FF2B5EF4-FFF2-40B4-BE49-F238E27FC236}">
                <a16:creationId xmlns:a16="http://schemas.microsoft.com/office/drawing/2014/main" id="{0034847F-F181-4980-A09A-B591E21ABCCC}"/>
              </a:ext>
            </a:extLst>
          </p:cNvPr>
          <p:cNvPicPr>
            <a:picLocks noChangeAspect="1"/>
          </p:cNvPicPr>
          <p:nvPr/>
        </p:nvPicPr>
        <p:blipFill>
          <a:blip r:embed="rId2"/>
          <a:stretch>
            <a:fillRect/>
          </a:stretch>
        </p:blipFill>
        <p:spPr>
          <a:xfrm>
            <a:off x="7784298" y="4177828"/>
            <a:ext cx="2284261" cy="1933706"/>
          </a:xfrm>
          <a:prstGeom prst="rect">
            <a:avLst/>
          </a:prstGeom>
        </p:spPr>
      </p:pic>
    </p:spTree>
    <p:extLst>
      <p:ext uri="{BB962C8B-B14F-4D97-AF65-F5344CB8AC3E}">
        <p14:creationId xmlns:p14="http://schemas.microsoft.com/office/powerpoint/2010/main" val="338139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descr="Acercar">
            <a:extLst>
              <a:ext uri="{FF2B5EF4-FFF2-40B4-BE49-F238E27FC236}">
                <a16:creationId xmlns:a16="http://schemas.microsoft.com/office/drawing/2014/main" id="{54970BA3-CC76-42E0-A0DB-78B5443E5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136482">
            <a:off x="339985" y="2074678"/>
            <a:ext cx="2471219" cy="2471219"/>
          </a:xfrm>
          <a:prstGeom prst="rect">
            <a:avLst/>
          </a:prstGeom>
        </p:spPr>
      </p:pic>
      <p:sp>
        <p:nvSpPr>
          <p:cNvPr id="5" name="Globo: línea doblada doble con barra de énfasis 4">
            <a:extLst>
              <a:ext uri="{FF2B5EF4-FFF2-40B4-BE49-F238E27FC236}">
                <a16:creationId xmlns:a16="http://schemas.microsoft.com/office/drawing/2014/main" id="{8A1C7175-405C-455C-BC3D-DBAA033A2850}"/>
              </a:ext>
            </a:extLst>
          </p:cNvPr>
          <p:cNvSpPr/>
          <p:nvPr/>
        </p:nvSpPr>
        <p:spPr>
          <a:xfrm flipH="1">
            <a:off x="7524913" y="2138036"/>
            <a:ext cx="3896101" cy="2344501"/>
          </a:xfrm>
          <a:prstGeom prst="accentCallout3">
            <a:avLst>
              <a:gd name="adj1" fmla="val 21967"/>
              <a:gd name="adj2" fmla="val -3252"/>
              <a:gd name="adj3" fmla="val 27596"/>
              <a:gd name="adj4" fmla="val -13280"/>
              <a:gd name="adj5" fmla="val 123321"/>
              <a:gd name="adj6" fmla="val -9650"/>
              <a:gd name="adj7" fmla="val 124224"/>
              <a:gd name="adj8" fmla="val 104528"/>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200" b="1" dirty="0">
                <a:solidFill>
                  <a:schemeClr val="accent2">
                    <a:lumMod val="75000"/>
                  </a:schemeClr>
                </a:solidFill>
                <a:latin typeface="Arial" panose="020B0604020202020204" pitchFamily="34" charset="0"/>
                <a:cs typeface="Arial" panose="020B0604020202020204" pitchFamily="34" charset="0"/>
              </a:rPr>
              <a:t>Entidades en Vigilancia Especial.</a:t>
            </a:r>
          </a:p>
          <a:p>
            <a:pPr algn="just"/>
            <a:endParaRPr lang="es-CO" sz="1200" dirty="0">
              <a:solidFill>
                <a:schemeClr val="accent2">
                  <a:lumMod val="75000"/>
                </a:schemeClr>
              </a:solidFill>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Es la medida adoptada por la Supersalud tiene como objetivo adelantar un seguimiento y monitoreo riguroso, a través del cual se logre que las entidades se recuperen técnica, administrativa y financieramente, a fin de que operen en condiciones óptimas el aseguramiento en salud y el flujo de recursos del Sistema de Salud. </a:t>
            </a:r>
          </a:p>
          <a:p>
            <a:pPr algn="just"/>
            <a:endParaRPr lang="es-MX" sz="1200" dirty="0">
              <a:solidFill>
                <a:schemeClr val="accent2">
                  <a:lumMod val="75000"/>
                </a:schemeClr>
              </a:solidFill>
              <a:latin typeface="Arial" panose="020B0604020202020204" pitchFamily="34" charset="0"/>
              <a:cs typeface="Arial" panose="020B0604020202020204" pitchFamily="34" charset="0"/>
            </a:endParaRPr>
          </a:p>
          <a:p>
            <a:pPr algn="just"/>
            <a:r>
              <a:rPr lang="es-MX" sz="1200" dirty="0">
                <a:solidFill>
                  <a:schemeClr val="accent2">
                    <a:lumMod val="75000"/>
                  </a:schemeClr>
                </a:solidFill>
                <a:latin typeface="Arial" panose="020B0604020202020204" pitchFamily="34" charset="0"/>
                <a:cs typeface="Arial" panose="020B0604020202020204" pitchFamily="34" charset="0"/>
              </a:rPr>
              <a:t>Al 31 de julio del 2019, se encontraban en esta medida 20 entidades</a:t>
            </a:r>
            <a:endParaRPr lang="es-CO" sz="1200" dirty="0">
              <a:solidFill>
                <a:schemeClr val="accent2">
                  <a:lumMod val="75000"/>
                </a:schemeClr>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9F1D1AC1-9968-4F44-82E4-AAE33CBC47C4}"/>
              </a:ext>
            </a:extLst>
          </p:cNvPr>
          <p:cNvSpPr/>
          <p:nvPr/>
        </p:nvSpPr>
        <p:spPr>
          <a:xfrm>
            <a:off x="3312740" y="923210"/>
            <a:ext cx="772316" cy="468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s-CO" sz="1200" dirty="0">
                <a:solidFill>
                  <a:schemeClr val="tx1"/>
                </a:solidFill>
                <a:latin typeface="Arial" panose="020B0604020202020204" pitchFamily="34" charset="0"/>
                <a:cs typeface="Arial" panose="020B0604020202020204" pitchFamily="34" charset="0"/>
              </a:rPr>
              <a:t>1 EPSI</a:t>
            </a:r>
          </a:p>
        </p:txBody>
      </p:sp>
      <p:sp>
        <p:nvSpPr>
          <p:cNvPr id="8" name="Rectángulo 7">
            <a:extLst>
              <a:ext uri="{FF2B5EF4-FFF2-40B4-BE49-F238E27FC236}">
                <a16:creationId xmlns:a16="http://schemas.microsoft.com/office/drawing/2014/main" id="{DC9A6C5D-986D-475F-AA7A-4578BA1540A5}"/>
              </a:ext>
            </a:extLst>
          </p:cNvPr>
          <p:cNvSpPr/>
          <p:nvPr/>
        </p:nvSpPr>
        <p:spPr>
          <a:xfrm>
            <a:off x="4308097" y="1555902"/>
            <a:ext cx="2177096" cy="242554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200" b="1" dirty="0">
              <a:solidFill>
                <a:schemeClr val="tx1"/>
              </a:solidFill>
              <a:latin typeface="Arial" panose="020B0604020202020204" pitchFamily="34" charset="0"/>
              <a:cs typeface="Arial" panose="020B0604020202020204" pitchFamily="34" charset="0"/>
            </a:endParaRPr>
          </a:p>
          <a:p>
            <a:r>
              <a:rPr lang="es-MX" sz="1200" b="1" dirty="0">
                <a:solidFill>
                  <a:schemeClr val="tx1"/>
                </a:solidFill>
                <a:latin typeface="Arial" panose="020B0604020202020204" pitchFamily="34" charset="0"/>
                <a:cs typeface="Arial" panose="020B0604020202020204" pitchFamily="34" charset="0"/>
              </a:rPr>
              <a:t>COMFACUNDI, CONVIDA, CAPITAL SALUD, CAPRESOCA, SAVIA SALUD,  AMBUQ,COMPARTA,</a:t>
            </a:r>
          </a:p>
          <a:p>
            <a:r>
              <a:rPr lang="es-MX" sz="1200" b="1" dirty="0">
                <a:solidFill>
                  <a:schemeClr val="tx1"/>
                </a:solidFill>
                <a:latin typeface="Arial" panose="020B0604020202020204" pitchFamily="34" charset="0"/>
                <a:cs typeface="Arial" panose="020B0604020202020204" pitchFamily="34" charset="0"/>
              </a:rPr>
              <a:t>EMDSIALUD, COMFAMILIAR DE CARTAGENA, ASMET SALUD, ECOOPSOS SAS,  EMSSANAR,  COMFASUCRE, COMFAMILIAR HUILA,</a:t>
            </a:r>
          </a:p>
          <a:p>
            <a:pPr algn="ctr"/>
            <a:endParaRPr lang="es-CO" sz="1200" b="1" dirty="0">
              <a:solidFill>
                <a:schemeClr val="tx1"/>
              </a:solidFill>
              <a:latin typeface="Arial" panose="020B060402020202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BFDDCF58-13EC-4AD2-B8B1-961251DA1B87}"/>
              </a:ext>
            </a:extLst>
          </p:cNvPr>
          <p:cNvCxnSpPr>
            <a:cxnSpLocks/>
          </p:cNvCxnSpPr>
          <p:nvPr/>
        </p:nvCxnSpPr>
        <p:spPr>
          <a:xfrm>
            <a:off x="4171373" y="837362"/>
            <a:ext cx="0" cy="576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Cerrar llave 13">
            <a:extLst>
              <a:ext uri="{FF2B5EF4-FFF2-40B4-BE49-F238E27FC236}">
                <a16:creationId xmlns:a16="http://schemas.microsoft.com/office/drawing/2014/main" id="{5112ABC3-0779-44F5-B6AD-45B41913E3B0}"/>
              </a:ext>
            </a:extLst>
          </p:cNvPr>
          <p:cNvSpPr/>
          <p:nvPr/>
        </p:nvSpPr>
        <p:spPr>
          <a:xfrm>
            <a:off x="6590210" y="1070913"/>
            <a:ext cx="542092" cy="4501387"/>
          </a:xfrm>
          <a:prstGeom prst="rightBrace">
            <a:avLst>
              <a:gd name="adj1" fmla="val 81428"/>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cxnSp>
        <p:nvCxnSpPr>
          <p:cNvPr id="20" name="Conector recto 19">
            <a:extLst>
              <a:ext uri="{FF2B5EF4-FFF2-40B4-BE49-F238E27FC236}">
                <a16:creationId xmlns:a16="http://schemas.microsoft.com/office/drawing/2014/main" id="{B39F2F6F-8E3B-4F39-ADBC-1D136FA65913}"/>
              </a:ext>
            </a:extLst>
          </p:cNvPr>
          <p:cNvCxnSpPr>
            <a:cxnSpLocks/>
          </p:cNvCxnSpPr>
          <p:nvPr/>
        </p:nvCxnSpPr>
        <p:spPr>
          <a:xfrm>
            <a:off x="4171373" y="1561664"/>
            <a:ext cx="14598" cy="241978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32941D6-5350-449E-88DF-2D865C7EE958}"/>
              </a:ext>
            </a:extLst>
          </p:cNvPr>
          <p:cNvSpPr/>
          <p:nvPr/>
        </p:nvSpPr>
        <p:spPr>
          <a:xfrm>
            <a:off x="2999586" y="2527296"/>
            <a:ext cx="1088994" cy="468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s-CO" sz="1200" dirty="0">
                <a:solidFill>
                  <a:schemeClr val="tx1"/>
                </a:solidFill>
                <a:latin typeface="Arial" panose="020B0604020202020204" pitchFamily="34" charset="0"/>
                <a:cs typeface="Arial" panose="020B0604020202020204" pitchFamily="34" charset="0"/>
              </a:rPr>
              <a:t>14 EPS-Subsidiadas</a:t>
            </a:r>
          </a:p>
        </p:txBody>
      </p:sp>
      <p:sp>
        <p:nvSpPr>
          <p:cNvPr id="22" name="Rectángulo 21">
            <a:extLst>
              <a:ext uri="{FF2B5EF4-FFF2-40B4-BE49-F238E27FC236}">
                <a16:creationId xmlns:a16="http://schemas.microsoft.com/office/drawing/2014/main" id="{6519C4B9-83B8-4FAF-AD1B-68F620529A51}"/>
              </a:ext>
            </a:extLst>
          </p:cNvPr>
          <p:cNvSpPr/>
          <p:nvPr/>
        </p:nvSpPr>
        <p:spPr>
          <a:xfrm>
            <a:off x="4308097" y="874838"/>
            <a:ext cx="1620000" cy="39215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200" b="1" dirty="0">
              <a:solidFill>
                <a:schemeClr val="tx1"/>
              </a:solidFill>
              <a:latin typeface="Arial" panose="020B0604020202020204" pitchFamily="34" charset="0"/>
              <a:cs typeface="Arial" panose="020B0604020202020204" pitchFamily="34" charset="0"/>
            </a:endParaRPr>
          </a:p>
          <a:p>
            <a:pPr algn="ctr"/>
            <a:endParaRPr lang="es-MX" sz="1200" b="1" dirty="0">
              <a:solidFill>
                <a:schemeClr val="tx1"/>
              </a:solidFill>
              <a:latin typeface="Arial" panose="020B0604020202020204" pitchFamily="34" charset="0"/>
              <a:cs typeface="Arial" panose="020B0604020202020204" pitchFamily="34" charset="0"/>
            </a:endParaRPr>
          </a:p>
          <a:p>
            <a:r>
              <a:rPr lang="es-MX" sz="1200" b="1" dirty="0">
                <a:solidFill>
                  <a:schemeClr val="tx1"/>
                </a:solidFill>
                <a:latin typeface="Arial" panose="020B0604020202020204" pitchFamily="34" charset="0"/>
                <a:cs typeface="Arial" panose="020B0604020202020204" pitchFamily="34" charset="0"/>
              </a:rPr>
              <a:t>DUSAKAWI 	</a:t>
            </a:r>
          </a:p>
          <a:p>
            <a:pPr algn="ctr"/>
            <a:endParaRPr lang="es-CO" sz="1200" b="1" dirty="0">
              <a:solidFill>
                <a:schemeClr val="tx1"/>
              </a:solidFill>
              <a:latin typeface="Arial" panose="020B0604020202020204" pitchFamily="34" charset="0"/>
              <a:cs typeface="Arial" panose="020B0604020202020204" pitchFamily="34" charset="0"/>
            </a:endParaRPr>
          </a:p>
        </p:txBody>
      </p:sp>
      <p:sp>
        <p:nvSpPr>
          <p:cNvPr id="35" name="Rectángulo 34">
            <a:extLst>
              <a:ext uri="{FF2B5EF4-FFF2-40B4-BE49-F238E27FC236}">
                <a16:creationId xmlns:a16="http://schemas.microsoft.com/office/drawing/2014/main" id="{B1BAB86A-6F0E-4C27-B8A4-019F0E73DA52}"/>
              </a:ext>
            </a:extLst>
          </p:cNvPr>
          <p:cNvSpPr/>
          <p:nvPr/>
        </p:nvSpPr>
        <p:spPr>
          <a:xfrm>
            <a:off x="2856421" y="4207164"/>
            <a:ext cx="1121291" cy="468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s-CO" sz="1200" dirty="0">
                <a:solidFill>
                  <a:schemeClr val="tx1"/>
                </a:solidFill>
                <a:latin typeface="Arial" panose="020B0604020202020204" pitchFamily="34" charset="0"/>
                <a:cs typeface="Arial" panose="020B0604020202020204" pitchFamily="34" charset="0"/>
              </a:rPr>
              <a:t>1 EPS – Contributivo</a:t>
            </a:r>
          </a:p>
          <a:p>
            <a:endParaRPr lang="es-CO" sz="1200" dirty="0">
              <a:solidFill>
                <a:schemeClr val="tx1"/>
              </a:solidFill>
              <a:latin typeface="Arial" panose="020B0604020202020204" pitchFamily="34" charset="0"/>
              <a:cs typeface="Arial" panose="020B0604020202020204" pitchFamily="34" charset="0"/>
            </a:endParaRPr>
          </a:p>
        </p:txBody>
      </p:sp>
      <p:sp>
        <p:nvSpPr>
          <p:cNvPr id="36" name="Rectángulo 35">
            <a:extLst>
              <a:ext uri="{FF2B5EF4-FFF2-40B4-BE49-F238E27FC236}">
                <a16:creationId xmlns:a16="http://schemas.microsoft.com/office/drawing/2014/main" id="{A6E392E8-4281-4348-9F3E-FC4756C81F57}"/>
              </a:ext>
            </a:extLst>
          </p:cNvPr>
          <p:cNvSpPr/>
          <p:nvPr/>
        </p:nvSpPr>
        <p:spPr>
          <a:xfrm>
            <a:off x="4308097" y="4167122"/>
            <a:ext cx="2182917" cy="576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200" b="1" dirty="0">
              <a:solidFill>
                <a:schemeClr val="tx1"/>
              </a:solidFill>
              <a:latin typeface="Arial" panose="020B0604020202020204" pitchFamily="34" charset="0"/>
              <a:cs typeface="Arial" panose="020B0604020202020204" pitchFamily="34" charset="0"/>
            </a:endParaRPr>
          </a:p>
          <a:p>
            <a:r>
              <a:rPr lang="es-MX" sz="1200" b="1" dirty="0">
                <a:solidFill>
                  <a:schemeClr val="tx1"/>
                </a:solidFill>
                <a:latin typeface="Arial" panose="020B0604020202020204" pitchFamily="34" charset="0"/>
                <a:cs typeface="Arial" panose="020B0604020202020204" pitchFamily="34" charset="0"/>
              </a:rPr>
              <a:t>CRUZ BLANCA, </a:t>
            </a:r>
          </a:p>
          <a:p>
            <a:pPr algn="ctr"/>
            <a:endParaRPr lang="es-CO" sz="1200" b="1" dirty="0">
              <a:solidFill>
                <a:schemeClr val="tx1"/>
              </a:solidFill>
              <a:latin typeface="Arial" panose="020B0604020202020204" pitchFamily="34" charset="0"/>
              <a:cs typeface="Arial" panose="020B0604020202020204" pitchFamily="34" charset="0"/>
            </a:endParaRPr>
          </a:p>
        </p:txBody>
      </p:sp>
      <p:cxnSp>
        <p:nvCxnSpPr>
          <p:cNvPr id="37" name="Conector recto 36">
            <a:extLst>
              <a:ext uri="{FF2B5EF4-FFF2-40B4-BE49-F238E27FC236}">
                <a16:creationId xmlns:a16="http://schemas.microsoft.com/office/drawing/2014/main" id="{892D5BFC-9A6A-46D5-8DC3-494D5A0FED94}"/>
              </a:ext>
            </a:extLst>
          </p:cNvPr>
          <p:cNvCxnSpPr>
            <a:cxnSpLocks/>
          </p:cNvCxnSpPr>
          <p:nvPr/>
        </p:nvCxnSpPr>
        <p:spPr>
          <a:xfrm>
            <a:off x="4185971" y="4160194"/>
            <a:ext cx="0" cy="576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Rectángulo 38">
            <a:extLst>
              <a:ext uri="{FF2B5EF4-FFF2-40B4-BE49-F238E27FC236}">
                <a16:creationId xmlns:a16="http://schemas.microsoft.com/office/drawing/2014/main" id="{82488C5B-62DD-48E0-9298-D5FDE84D1362}"/>
              </a:ext>
            </a:extLst>
          </p:cNvPr>
          <p:cNvSpPr/>
          <p:nvPr/>
        </p:nvSpPr>
        <p:spPr>
          <a:xfrm>
            <a:off x="8041887" y="4591489"/>
            <a:ext cx="3017178" cy="215444"/>
          </a:xfrm>
          <a:prstGeom prst="rect">
            <a:avLst/>
          </a:prstGeom>
        </p:spPr>
        <p:txBody>
          <a:bodyPr wrap="square">
            <a:spAutoFit/>
          </a:bodyPr>
          <a:lstStyle/>
          <a:p>
            <a:r>
              <a:rPr lang="es-CO" sz="800" dirty="0">
                <a:solidFill>
                  <a:srgbClr val="000000"/>
                </a:solidFill>
                <a:latin typeface="Arial" panose="020B0604020202020204" pitchFamily="34" charset="0"/>
              </a:rPr>
              <a:t>Fuente. Superintendencia Delegada de Medidas Especiales </a:t>
            </a:r>
            <a:endParaRPr lang="es-CO" sz="800" dirty="0"/>
          </a:p>
        </p:txBody>
      </p:sp>
      <p:sp>
        <p:nvSpPr>
          <p:cNvPr id="18" name="Rectángulo 17">
            <a:extLst>
              <a:ext uri="{FF2B5EF4-FFF2-40B4-BE49-F238E27FC236}">
                <a16:creationId xmlns:a16="http://schemas.microsoft.com/office/drawing/2014/main" id="{CBFAE777-BC05-481A-A8E2-8C8842B6078F}"/>
              </a:ext>
            </a:extLst>
          </p:cNvPr>
          <p:cNvSpPr/>
          <p:nvPr/>
        </p:nvSpPr>
        <p:spPr>
          <a:xfrm>
            <a:off x="233006" y="228425"/>
            <a:ext cx="11725987" cy="369332"/>
          </a:xfrm>
          <a:prstGeom prst="rect">
            <a:avLst/>
          </a:prstGeom>
        </p:spPr>
        <p:txBody>
          <a:bodyPr wrap="square">
            <a:spAutoFit/>
          </a:bodyPr>
          <a:lstStyle/>
          <a:p>
            <a:pPr algn="ctr"/>
            <a:r>
              <a:rPr lang="es-CO" b="1" dirty="0">
                <a:solidFill>
                  <a:schemeClr val="accent2"/>
                </a:solidFill>
                <a:latin typeface="Century Gothic" panose="020B0502020202020204" pitchFamily="34" charset="0"/>
              </a:rPr>
              <a:t>¿Cómo se ejerce</a:t>
            </a:r>
            <a:r>
              <a:rPr lang="es-CO" b="1" u="sng" dirty="0">
                <a:solidFill>
                  <a:schemeClr val="accent2"/>
                </a:solidFill>
                <a:latin typeface="Century Gothic" panose="020B0502020202020204" pitchFamily="34" charset="0"/>
              </a:rPr>
              <a:t> control </a:t>
            </a:r>
            <a:r>
              <a:rPr lang="es-CO" b="1" dirty="0">
                <a:solidFill>
                  <a:schemeClr val="accent2"/>
                </a:solidFill>
                <a:latin typeface="Century Gothic" panose="020B0502020202020204" pitchFamily="34" charset="0"/>
              </a:rPr>
              <a:t>a los vigilados, cuando se prueba que no cumplen con los usuarios?</a:t>
            </a:r>
          </a:p>
        </p:txBody>
      </p:sp>
      <p:sp>
        <p:nvSpPr>
          <p:cNvPr id="16" name="Rectángulo 15">
            <a:extLst>
              <a:ext uri="{FF2B5EF4-FFF2-40B4-BE49-F238E27FC236}">
                <a16:creationId xmlns:a16="http://schemas.microsoft.com/office/drawing/2014/main" id="{F0FC9577-14A2-49CC-A589-033862DA6EBF}"/>
              </a:ext>
            </a:extLst>
          </p:cNvPr>
          <p:cNvSpPr/>
          <p:nvPr/>
        </p:nvSpPr>
        <p:spPr>
          <a:xfrm>
            <a:off x="2862740" y="5104301"/>
            <a:ext cx="1121291" cy="468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s-CO" sz="1200" dirty="0">
                <a:solidFill>
                  <a:schemeClr val="tx1"/>
                </a:solidFill>
                <a:latin typeface="Arial" panose="020B0604020202020204" pitchFamily="34" charset="0"/>
                <a:cs typeface="Arial" panose="020B0604020202020204" pitchFamily="34" charset="0"/>
              </a:rPr>
              <a:t>4 EPS – Contributivo y Subsidiado</a:t>
            </a:r>
          </a:p>
          <a:p>
            <a:endParaRPr lang="es-CO" sz="1200" dirty="0">
              <a:solidFill>
                <a:schemeClr val="tx1"/>
              </a:solidFill>
              <a:latin typeface="Arial" panose="020B0604020202020204" pitchFamily="34" charset="0"/>
              <a:cs typeface="Arial" panose="020B0604020202020204" pitchFamily="34" charset="0"/>
            </a:endParaRPr>
          </a:p>
        </p:txBody>
      </p:sp>
      <p:cxnSp>
        <p:nvCxnSpPr>
          <p:cNvPr id="17" name="Conector recto 16">
            <a:extLst>
              <a:ext uri="{FF2B5EF4-FFF2-40B4-BE49-F238E27FC236}">
                <a16:creationId xmlns:a16="http://schemas.microsoft.com/office/drawing/2014/main" id="{3107401E-74CE-48BD-8816-3B20F1707D47}"/>
              </a:ext>
            </a:extLst>
          </p:cNvPr>
          <p:cNvCxnSpPr>
            <a:cxnSpLocks/>
          </p:cNvCxnSpPr>
          <p:nvPr/>
        </p:nvCxnSpPr>
        <p:spPr>
          <a:xfrm>
            <a:off x="4153772" y="4926648"/>
            <a:ext cx="0" cy="57600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97734EC4-9DDC-40AB-8A5B-63015B7ABCB1}"/>
              </a:ext>
            </a:extLst>
          </p:cNvPr>
          <p:cNvSpPr/>
          <p:nvPr/>
        </p:nvSpPr>
        <p:spPr>
          <a:xfrm>
            <a:off x="4328145" y="4945165"/>
            <a:ext cx="2182917" cy="5760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200" b="1" dirty="0">
              <a:solidFill>
                <a:schemeClr val="tx1"/>
              </a:solidFill>
              <a:latin typeface="Arial" panose="020B0604020202020204" pitchFamily="34" charset="0"/>
              <a:cs typeface="Arial" panose="020B0604020202020204" pitchFamily="34" charset="0"/>
            </a:endParaRPr>
          </a:p>
          <a:p>
            <a:r>
              <a:rPr lang="es-MX" sz="1200" b="1" dirty="0">
                <a:solidFill>
                  <a:schemeClr val="tx1"/>
                </a:solidFill>
                <a:latin typeface="Arial" panose="020B0604020202020204" pitchFamily="34" charset="0"/>
                <a:cs typeface="Arial" panose="020B0604020202020204" pitchFamily="34" charset="0"/>
              </a:rPr>
              <a:t>MEDIMAS, SALUD VIDA, SOS SAS, COOMEVA</a:t>
            </a:r>
          </a:p>
          <a:p>
            <a:pPr algn="ctr"/>
            <a:endParaRPr lang="es-CO"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30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16839F7-EA94-41A5-A7C2-88D8877DC8BB}"/>
              </a:ext>
            </a:extLst>
          </p:cNvPr>
          <p:cNvSpPr/>
          <p:nvPr/>
        </p:nvSpPr>
        <p:spPr>
          <a:xfrm>
            <a:off x="945128" y="220130"/>
            <a:ext cx="11724392" cy="400110"/>
          </a:xfrm>
          <a:prstGeom prst="rect">
            <a:avLst/>
          </a:prstGeom>
        </p:spPr>
        <p:txBody>
          <a:bodyPr wrap="square">
            <a:spAutoFit/>
          </a:bodyPr>
          <a:lstStyle/>
          <a:p>
            <a:r>
              <a:rPr lang="es-CO" sz="2000" b="1" dirty="0">
                <a:solidFill>
                  <a:schemeClr val="accent2"/>
                </a:solidFill>
                <a:latin typeface="Century Gothic" panose="020B0502020202020204" pitchFamily="34" charset="0"/>
              </a:rPr>
              <a:t>¿Qué resultados en el sector se logran con la aplicación de las Medidas Especiales?</a:t>
            </a:r>
          </a:p>
        </p:txBody>
      </p:sp>
      <p:graphicFrame>
        <p:nvGraphicFramePr>
          <p:cNvPr id="2" name="Tabla 1">
            <a:extLst>
              <a:ext uri="{FF2B5EF4-FFF2-40B4-BE49-F238E27FC236}">
                <a16:creationId xmlns:a16="http://schemas.microsoft.com/office/drawing/2014/main" id="{A1F5E5D8-9E80-4CBB-9027-A5D738A1030B}"/>
              </a:ext>
            </a:extLst>
          </p:cNvPr>
          <p:cNvGraphicFramePr>
            <a:graphicFrameLocks noGrp="1"/>
          </p:cNvGraphicFramePr>
          <p:nvPr>
            <p:extLst>
              <p:ext uri="{D42A27DB-BD31-4B8C-83A1-F6EECF244321}">
                <p14:modId xmlns:p14="http://schemas.microsoft.com/office/powerpoint/2010/main" val="1899602019"/>
              </p:ext>
            </p:extLst>
          </p:nvPr>
        </p:nvGraphicFramePr>
        <p:xfrm>
          <a:off x="5111387" y="1257757"/>
          <a:ext cx="6495899" cy="4021611"/>
        </p:xfrm>
        <a:graphic>
          <a:graphicData uri="http://schemas.openxmlformats.org/drawingml/2006/table">
            <a:tbl>
              <a:tblPr firstRow="1" firstCol="1" bandRow="1">
                <a:tableStyleId>{9DCAF9ED-07DC-4A11-8D7F-57B35C25682E}</a:tableStyleId>
              </a:tblPr>
              <a:tblGrid>
                <a:gridCol w="1311504">
                  <a:extLst>
                    <a:ext uri="{9D8B030D-6E8A-4147-A177-3AD203B41FA5}">
                      <a16:colId xmlns:a16="http://schemas.microsoft.com/office/drawing/2014/main" val="3134591469"/>
                    </a:ext>
                  </a:extLst>
                </a:gridCol>
                <a:gridCol w="1551963">
                  <a:extLst>
                    <a:ext uri="{9D8B030D-6E8A-4147-A177-3AD203B41FA5}">
                      <a16:colId xmlns:a16="http://schemas.microsoft.com/office/drawing/2014/main" val="1228053139"/>
                    </a:ext>
                  </a:extLst>
                </a:gridCol>
                <a:gridCol w="2611967">
                  <a:extLst>
                    <a:ext uri="{9D8B030D-6E8A-4147-A177-3AD203B41FA5}">
                      <a16:colId xmlns:a16="http://schemas.microsoft.com/office/drawing/2014/main" val="2009318738"/>
                    </a:ext>
                  </a:extLst>
                </a:gridCol>
                <a:gridCol w="1020465">
                  <a:extLst>
                    <a:ext uri="{9D8B030D-6E8A-4147-A177-3AD203B41FA5}">
                      <a16:colId xmlns:a16="http://schemas.microsoft.com/office/drawing/2014/main" val="2736048711"/>
                    </a:ext>
                  </a:extLst>
                </a:gridCol>
              </a:tblGrid>
              <a:tr h="343717">
                <a:tc>
                  <a:txBody>
                    <a:bodyPr/>
                    <a:lstStyle/>
                    <a:p>
                      <a:pPr algn="ctr">
                        <a:spcAft>
                          <a:spcPts val="0"/>
                        </a:spcAft>
                      </a:pPr>
                      <a:r>
                        <a:rPr lang="es-CO" sz="1000" dirty="0">
                          <a:effectLst/>
                          <a:latin typeface="Arial" panose="020B0604020202020204" pitchFamily="34" charset="0"/>
                          <a:cs typeface="Arial" panose="020B0604020202020204" pitchFamily="34" charset="0"/>
                        </a:rPr>
                        <a:t>ENTIDAD</a:t>
                      </a:r>
                      <a:endParaRPr lang="es-CO" sz="10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1000" dirty="0">
                          <a:effectLst/>
                          <a:latin typeface="Arial" panose="020B0604020202020204" pitchFamily="34" charset="0"/>
                          <a:cs typeface="Arial" panose="020B0604020202020204" pitchFamily="34" charset="0"/>
                        </a:rPr>
                        <a:t>Tipo de Medida</a:t>
                      </a:r>
                      <a:endParaRPr lang="es-CO" sz="10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1000" dirty="0">
                          <a:effectLst/>
                          <a:latin typeface="Arial" panose="020B0604020202020204" pitchFamily="34" charset="0"/>
                          <a:cs typeface="Arial" panose="020B0604020202020204" pitchFamily="34" charset="0"/>
                        </a:rPr>
                        <a:t>DESCRIPCIÓN</a:t>
                      </a:r>
                      <a:endParaRPr lang="es-CO" sz="10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1000" dirty="0">
                          <a:effectLst/>
                          <a:latin typeface="Arial" panose="020B0604020202020204" pitchFamily="34" charset="0"/>
                          <a:cs typeface="Arial" panose="020B0604020202020204" pitchFamily="34" charset="0"/>
                        </a:rPr>
                        <a:t>RECURSOS</a:t>
                      </a:r>
                      <a:br>
                        <a:rPr lang="es-CO" sz="1000" dirty="0">
                          <a:effectLst/>
                          <a:latin typeface="Arial" panose="020B0604020202020204" pitchFamily="34" charset="0"/>
                          <a:cs typeface="Arial" panose="020B0604020202020204" pitchFamily="34" charset="0"/>
                        </a:rPr>
                      </a:br>
                      <a:r>
                        <a:rPr lang="es-CO" sz="1000" dirty="0">
                          <a:effectLst/>
                          <a:latin typeface="Arial" panose="020B0604020202020204" pitchFamily="34" charset="0"/>
                          <a:cs typeface="Arial" panose="020B0604020202020204" pitchFamily="34" charset="0"/>
                        </a:rPr>
                        <a:t>(millones de $)</a:t>
                      </a:r>
                      <a:endParaRPr lang="es-CO" sz="10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1531649946"/>
                  </a:ext>
                </a:extLst>
              </a:tr>
              <a:tr h="743841">
                <a:tc>
                  <a:txBody>
                    <a:bodyPr/>
                    <a:lstStyle/>
                    <a:p>
                      <a:pPr algn="ctr">
                        <a:spcAft>
                          <a:spcPts val="0"/>
                        </a:spcAft>
                      </a:pPr>
                      <a:r>
                        <a:rPr lang="es-CO" sz="900" dirty="0">
                          <a:effectLst/>
                          <a:latin typeface="Arial" panose="020B0604020202020204" pitchFamily="34" charset="0"/>
                          <a:cs typeface="Arial" panose="020B0604020202020204" pitchFamily="34" charset="0"/>
                        </a:rPr>
                        <a:t>CAPRECOM</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Intervención Forzosa para Liquidar</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spcAft>
                          <a:spcPts val="0"/>
                        </a:spcAft>
                      </a:pPr>
                      <a:r>
                        <a:rPr lang="es-CO" sz="900" dirty="0">
                          <a:effectLst/>
                          <a:latin typeface="Arial" panose="020B0604020202020204" pitchFamily="34" charset="0"/>
                          <a:cs typeface="Arial" panose="020B0604020202020204" pitchFamily="34" charset="0"/>
                        </a:rPr>
                        <a:t>Asignación del Gobierno Nacional para el pago de acreencias por valor de $1 billón de pesos. </a:t>
                      </a:r>
                    </a:p>
                    <a:p>
                      <a:pPr>
                        <a:spcAft>
                          <a:spcPts val="0"/>
                        </a:spcAft>
                      </a:pPr>
                      <a:r>
                        <a:rPr lang="es-CO" sz="900" dirty="0">
                          <a:effectLst/>
                          <a:latin typeface="Arial" panose="020B0604020202020204" pitchFamily="34" charset="0"/>
                          <a:cs typeface="Arial" panose="020B0604020202020204" pitchFamily="34" charset="0"/>
                        </a:rPr>
                        <a:t>Recuperación de activos por $74.315.120.099</a:t>
                      </a:r>
                    </a:p>
                    <a:p>
                      <a:pPr>
                        <a:spcAft>
                          <a:spcPts val="0"/>
                        </a:spcAft>
                      </a:pPr>
                      <a:r>
                        <a:rPr lang="es-CO" sz="900" dirty="0">
                          <a:effectLst/>
                          <a:latin typeface="Arial" panose="020B0604020202020204" pitchFamily="34" charset="0"/>
                          <a:cs typeface="Arial" panose="020B0604020202020204" pitchFamily="34" charset="0"/>
                        </a:rPr>
                        <a:t>Recursos del Ministerio de Salud (giro directo) $ 3.689.789.591</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1.014.319</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1205918176"/>
                  </a:ext>
                </a:extLst>
              </a:tr>
              <a:tr h="411376">
                <a:tc>
                  <a:txBody>
                    <a:bodyPr/>
                    <a:lstStyle/>
                    <a:p>
                      <a:pPr algn="ctr">
                        <a:spcAft>
                          <a:spcPts val="0"/>
                        </a:spcAft>
                      </a:pPr>
                      <a:r>
                        <a:rPr lang="es-CO" sz="900" dirty="0">
                          <a:effectLst/>
                          <a:latin typeface="Arial" panose="020B0604020202020204" pitchFamily="34" charset="0"/>
                          <a:cs typeface="Arial" panose="020B0604020202020204" pitchFamily="34" charset="0"/>
                        </a:rPr>
                        <a:t>SALUDCOOP</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Intervención Forzosa para Liquidar</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spcAft>
                          <a:spcPts val="0"/>
                        </a:spcAft>
                      </a:pPr>
                      <a:r>
                        <a:rPr lang="es-CO" sz="900" dirty="0">
                          <a:effectLst/>
                          <a:latin typeface="Arial" panose="020B0604020202020204" pitchFamily="34" charset="0"/>
                          <a:cs typeface="Arial" panose="020B0604020202020204" pitchFamily="34" charset="0"/>
                        </a:rPr>
                        <a:t>Pago de acreencias a Red de Prestadores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381.142</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164418414"/>
                  </a:ext>
                </a:extLst>
              </a:tr>
              <a:tr h="313709">
                <a:tc>
                  <a:txBody>
                    <a:bodyPr/>
                    <a:lstStyle/>
                    <a:p>
                      <a:pPr algn="ctr">
                        <a:spcAft>
                          <a:spcPts val="0"/>
                        </a:spcAft>
                      </a:pPr>
                      <a:r>
                        <a:rPr lang="es-CO" sz="900" dirty="0">
                          <a:effectLst/>
                          <a:latin typeface="Arial" panose="020B0604020202020204" pitchFamily="34" charset="0"/>
                          <a:cs typeface="Arial" panose="020B0604020202020204" pitchFamily="34" charset="0"/>
                        </a:rPr>
                        <a:t>CONVIDA</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Vigilancia Especial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spcAft>
                          <a:spcPts val="0"/>
                        </a:spcAft>
                      </a:pPr>
                      <a:r>
                        <a:rPr lang="es-CO" sz="900" dirty="0">
                          <a:effectLst/>
                          <a:latin typeface="Arial" panose="020B0604020202020204" pitchFamily="34" charset="0"/>
                          <a:cs typeface="Arial" panose="020B0604020202020204" pitchFamily="34" charset="0"/>
                        </a:rPr>
                        <a:t>Ingreso por capitalización - vía convenio con Gobernación de Cundinamarca</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38.548</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4089826215"/>
                  </a:ext>
                </a:extLst>
              </a:tr>
              <a:tr h="225775">
                <a:tc>
                  <a:txBody>
                    <a:bodyPr/>
                    <a:lstStyle/>
                    <a:p>
                      <a:pPr algn="ctr">
                        <a:spcAft>
                          <a:spcPts val="0"/>
                        </a:spcAft>
                      </a:pPr>
                      <a:r>
                        <a:rPr lang="es-CO" sz="900" dirty="0">
                          <a:effectLst/>
                          <a:latin typeface="Arial" panose="020B0604020202020204" pitchFamily="34" charset="0"/>
                          <a:cs typeface="Arial" panose="020B0604020202020204" pitchFamily="34" charset="0"/>
                        </a:rPr>
                        <a:t>SALUD VIDA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Vigilancia Especial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spcAft>
                          <a:spcPts val="0"/>
                        </a:spcAft>
                      </a:pPr>
                      <a:r>
                        <a:rPr lang="es-CO" sz="900" dirty="0">
                          <a:effectLst/>
                          <a:latin typeface="Arial" panose="020B0604020202020204" pitchFamily="34" charset="0"/>
                          <a:cs typeface="Arial" panose="020B0604020202020204" pitchFamily="34" charset="0"/>
                        </a:rPr>
                        <a:t>Capitalización por acreencias</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19.485</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1469113492"/>
                  </a:ext>
                </a:extLst>
              </a:tr>
              <a:tr h="313709">
                <a:tc>
                  <a:txBody>
                    <a:bodyPr/>
                    <a:lstStyle/>
                    <a:p>
                      <a:pPr algn="ctr">
                        <a:spcAft>
                          <a:spcPts val="0"/>
                        </a:spcAft>
                      </a:pPr>
                      <a:r>
                        <a:rPr lang="es-CO" sz="900" dirty="0">
                          <a:effectLst/>
                          <a:latin typeface="Arial" panose="020B0604020202020204" pitchFamily="34" charset="0"/>
                          <a:cs typeface="Arial" panose="020B0604020202020204" pitchFamily="34" charset="0"/>
                        </a:rPr>
                        <a:t>S.O.S. S.A.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Vigilancia Especial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spcAft>
                          <a:spcPts val="0"/>
                        </a:spcAft>
                      </a:pPr>
                      <a:r>
                        <a:rPr lang="es-CO" sz="900" dirty="0">
                          <a:effectLst/>
                          <a:latin typeface="Arial" panose="020B0604020202020204" pitchFamily="34" charset="0"/>
                          <a:cs typeface="Arial" panose="020B0604020202020204" pitchFamily="34" charset="0"/>
                        </a:rPr>
                        <a:t>Capitalización destinada al pago de pasivos de la red prestadora</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3.499</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1654461454"/>
                  </a:ext>
                </a:extLst>
              </a:tr>
              <a:tr h="313709">
                <a:tc>
                  <a:txBody>
                    <a:bodyPr/>
                    <a:lstStyle/>
                    <a:p>
                      <a:pPr algn="ctr">
                        <a:spcAft>
                          <a:spcPts val="0"/>
                        </a:spcAft>
                      </a:pPr>
                      <a:r>
                        <a:rPr lang="es-CO" sz="900" dirty="0">
                          <a:effectLst/>
                          <a:latin typeface="Arial" panose="020B0604020202020204" pitchFamily="34" charset="0"/>
                          <a:cs typeface="Arial" panose="020B0604020202020204" pitchFamily="34" charset="0"/>
                        </a:rPr>
                        <a:t>MEDIMAS SAS</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Vigilancia Especial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spcAft>
                          <a:spcPts val="0"/>
                        </a:spcAft>
                      </a:pPr>
                      <a:r>
                        <a:rPr lang="es-CO" sz="900" dirty="0">
                          <a:effectLst/>
                          <a:latin typeface="Arial" panose="020B0604020202020204" pitchFamily="34" charset="0"/>
                          <a:cs typeface="Arial" panose="020B0604020202020204" pitchFamily="34" charset="0"/>
                        </a:rPr>
                        <a:t>Capitalización vía reconocimiento de acreencias por Cafesalud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460.319</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3895742782"/>
                  </a:ext>
                </a:extLst>
              </a:tr>
              <a:tr h="280250">
                <a:tc>
                  <a:txBody>
                    <a:bodyPr/>
                    <a:lstStyle/>
                    <a:p>
                      <a:pPr algn="ctr">
                        <a:spcAft>
                          <a:spcPts val="0"/>
                        </a:spcAft>
                      </a:pPr>
                      <a:r>
                        <a:rPr lang="es-CO" sz="900" dirty="0">
                          <a:effectLst/>
                          <a:latin typeface="Arial" panose="020B0604020202020204" pitchFamily="34" charset="0"/>
                          <a:cs typeface="Arial" panose="020B0604020202020204" pitchFamily="34" charset="0"/>
                        </a:rPr>
                        <a:t>COOMEVA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Vigilancia Especial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spcAft>
                          <a:spcPts val="0"/>
                        </a:spcAft>
                      </a:pPr>
                      <a:r>
                        <a:rPr lang="es-CO" sz="900" dirty="0">
                          <a:effectLst/>
                          <a:latin typeface="Arial" panose="020B0604020202020204" pitchFamily="34" charset="0"/>
                          <a:cs typeface="Arial" panose="020B0604020202020204" pitchFamily="34" charset="0"/>
                        </a:rPr>
                        <a:t>Ingreso de nuevos recursos con la figura de capitalización</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53.663</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569732351"/>
                  </a:ext>
                </a:extLst>
              </a:tr>
              <a:tr h="209140">
                <a:tc rowSpan="2">
                  <a:txBody>
                    <a:bodyPr/>
                    <a:lstStyle/>
                    <a:p>
                      <a:pPr algn="ctr">
                        <a:spcAft>
                          <a:spcPts val="0"/>
                        </a:spcAft>
                      </a:pPr>
                      <a:r>
                        <a:rPr lang="es-CO" sz="900" dirty="0">
                          <a:effectLst/>
                          <a:latin typeface="Arial" panose="020B0604020202020204" pitchFamily="34" charset="0"/>
                          <a:cs typeface="Arial" panose="020B0604020202020204" pitchFamily="34" charset="0"/>
                        </a:rPr>
                        <a:t>CAPITAL SALUD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rowSpan="2">
                  <a:txBody>
                    <a:bodyPr/>
                    <a:lstStyle/>
                    <a:p>
                      <a:pPr algn="ctr">
                        <a:spcAft>
                          <a:spcPts val="0"/>
                        </a:spcAft>
                      </a:pPr>
                      <a:r>
                        <a:rPr lang="es-CO" sz="900" dirty="0">
                          <a:effectLst/>
                          <a:latin typeface="Arial" panose="020B0604020202020204" pitchFamily="34" charset="0"/>
                          <a:cs typeface="Arial" panose="020B0604020202020204" pitchFamily="34" charset="0"/>
                        </a:rPr>
                        <a:t>Vigilancia Especial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spcAft>
                          <a:spcPts val="0"/>
                        </a:spcAft>
                      </a:pPr>
                      <a:r>
                        <a:rPr lang="es-CO" sz="900" dirty="0">
                          <a:effectLst/>
                          <a:latin typeface="Arial" panose="020B0604020202020204" pitchFamily="34" charset="0"/>
                          <a:cs typeface="Arial" panose="020B0604020202020204" pitchFamily="34" charset="0"/>
                        </a:rPr>
                        <a:t>Capitalización por ingreso de nuevos recursos.</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rowSpan="2">
                  <a:txBody>
                    <a:bodyPr/>
                    <a:lstStyle/>
                    <a:p>
                      <a:pPr algn="ctr">
                        <a:spcAft>
                          <a:spcPts val="0"/>
                        </a:spcAft>
                      </a:pPr>
                      <a:r>
                        <a:rPr lang="es-CO" sz="900" dirty="0">
                          <a:effectLst/>
                          <a:latin typeface="Arial" panose="020B0604020202020204" pitchFamily="34" charset="0"/>
                          <a:cs typeface="Arial" panose="020B0604020202020204" pitchFamily="34" charset="0"/>
                        </a:rPr>
                        <a:t>180.000</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1900465847"/>
                  </a:ext>
                </a:extLst>
              </a:tr>
              <a:tr h="420375">
                <a:tc vMerge="1">
                  <a:txBody>
                    <a:bodyPr/>
                    <a:lstStyle/>
                    <a:p>
                      <a:endParaRPr lang="es-CO"/>
                    </a:p>
                  </a:txBody>
                  <a:tcPr/>
                </a:tc>
                <a:tc vMerge="1">
                  <a:txBody>
                    <a:bodyPr/>
                    <a:lstStyle/>
                    <a:p>
                      <a:endParaRPr lang="es-CO"/>
                    </a:p>
                  </a:txBody>
                  <a:tcPr/>
                </a:tc>
                <a:tc>
                  <a:txBody>
                    <a:bodyPr/>
                    <a:lstStyle/>
                    <a:p>
                      <a:pPr>
                        <a:spcAft>
                          <a:spcPts val="0"/>
                        </a:spcAft>
                      </a:pPr>
                      <a:r>
                        <a:rPr lang="es-CO" sz="900" dirty="0">
                          <a:effectLst/>
                          <a:latin typeface="Arial" panose="020B0604020202020204" pitchFamily="34" charset="0"/>
                          <a:cs typeface="Arial" panose="020B0604020202020204" pitchFamily="34" charset="0"/>
                        </a:rPr>
                        <a:t>La firma Contralora advierte que existe capitalización por $150.000 que aún no ha ingresado a la EAPB.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vMerge="1">
                  <a:txBody>
                    <a:bodyPr/>
                    <a:lstStyle/>
                    <a:p>
                      <a:endParaRPr lang="es-CO"/>
                    </a:p>
                  </a:txBody>
                  <a:tcPr/>
                </a:tc>
                <a:extLst>
                  <a:ext uri="{0D108BD9-81ED-4DB2-BD59-A6C34878D82A}">
                    <a16:rowId xmlns:a16="http://schemas.microsoft.com/office/drawing/2014/main" val="497960714"/>
                  </a:ext>
                </a:extLst>
              </a:tr>
              <a:tr h="305886">
                <a:tc>
                  <a:txBody>
                    <a:bodyPr/>
                    <a:lstStyle/>
                    <a:p>
                      <a:pPr algn="ctr">
                        <a:spcAft>
                          <a:spcPts val="0"/>
                        </a:spcAft>
                      </a:pPr>
                      <a:r>
                        <a:rPr lang="es-CO" sz="900" dirty="0">
                          <a:effectLst/>
                          <a:latin typeface="Arial" panose="020B0604020202020204" pitchFamily="34" charset="0"/>
                          <a:cs typeface="Arial" panose="020B0604020202020204" pitchFamily="34" charset="0"/>
                        </a:rPr>
                        <a:t>COMFASUCRE</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Programa de Recuperación </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spcAft>
                          <a:spcPts val="0"/>
                        </a:spcAft>
                      </a:pPr>
                      <a:r>
                        <a:rPr lang="es-CO" sz="900" dirty="0">
                          <a:effectLst/>
                          <a:latin typeface="Arial" panose="020B0604020202020204" pitchFamily="34" charset="0"/>
                          <a:cs typeface="Arial" panose="020B0604020202020204" pitchFamily="34" charset="0"/>
                        </a:rPr>
                        <a:t>Capitalización por Ingreso de nuevos recursos</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a:txBody>
                    <a:bodyPr/>
                    <a:lstStyle/>
                    <a:p>
                      <a:pPr algn="ctr">
                        <a:spcAft>
                          <a:spcPts val="0"/>
                        </a:spcAft>
                      </a:pPr>
                      <a:r>
                        <a:rPr lang="es-CO" sz="900" dirty="0">
                          <a:effectLst/>
                          <a:latin typeface="Arial" panose="020B0604020202020204" pitchFamily="34" charset="0"/>
                          <a:cs typeface="Arial" panose="020B0604020202020204" pitchFamily="34" charset="0"/>
                        </a:rPr>
                        <a:t>2.249</a:t>
                      </a: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3698063884"/>
                  </a:ext>
                </a:extLst>
              </a:tr>
              <a:tr h="140124">
                <a:tc gridSpan="3">
                  <a:txBody>
                    <a:bodyPr/>
                    <a:lstStyle/>
                    <a:p>
                      <a:pPr algn="ctr">
                        <a:spcAft>
                          <a:spcPts val="0"/>
                        </a:spcAft>
                      </a:pPr>
                      <a:endParaRPr lang="es-CO" sz="900"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tc hMerge="1">
                  <a:txBody>
                    <a:bodyPr/>
                    <a:lstStyle/>
                    <a:p>
                      <a:endParaRPr lang="es-CO"/>
                    </a:p>
                  </a:txBody>
                  <a:tcPr/>
                </a:tc>
                <a:tc hMerge="1">
                  <a:txBody>
                    <a:bodyPr/>
                    <a:lstStyle/>
                    <a:p>
                      <a:endParaRPr lang="es-CO"/>
                    </a:p>
                  </a:txBody>
                  <a:tcPr/>
                </a:tc>
                <a:tc>
                  <a:txBody>
                    <a:bodyPr/>
                    <a:lstStyle/>
                    <a:p>
                      <a:pPr algn="ctr">
                        <a:spcAft>
                          <a:spcPts val="0"/>
                        </a:spcAft>
                      </a:pPr>
                      <a:endParaRPr lang="es-CO" sz="900" strike="sngStrike" dirty="0">
                        <a:effectLst/>
                        <a:latin typeface="Arial" panose="020B0604020202020204" pitchFamily="34" charset="0"/>
                        <a:ea typeface="Arial" panose="020B0604020202020204" pitchFamily="34" charset="0"/>
                        <a:cs typeface="Arial" panose="020B0604020202020204" pitchFamily="34" charset="0"/>
                      </a:endParaRPr>
                    </a:p>
                  </a:txBody>
                  <a:tcPr marL="27140" marR="27140" marT="0" marB="0" anchor="ctr"/>
                </a:tc>
                <a:extLst>
                  <a:ext uri="{0D108BD9-81ED-4DB2-BD59-A6C34878D82A}">
                    <a16:rowId xmlns:a16="http://schemas.microsoft.com/office/drawing/2014/main" val="1994566016"/>
                  </a:ext>
                </a:extLst>
              </a:tr>
            </a:tbl>
          </a:graphicData>
        </a:graphic>
      </p:graphicFrame>
      <p:sp>
        <p:nvSpPr>
          <p:cNvPr id="5" name="Globo: línea doblada doble con barra de énfasis 4">
            <a:extLst>
              <a:ext uri="{FF2B5EF4-FFF2-40B4-BE49-F238E27FC236}">
                <a16:creationId xmlns:a16="http://schemas.microsoft.com/office/drawing/2014/main" id="{8A1C7175-405C-455C-BC3D-DBAA033A2850}"/>
              </a:ext>
            </a:extLst>
          </p:cNvPr>
          <p:cNvSpPr/>
          <p:nvPr/>
        </p:nvSpPr>
        <p:spPr>
          <a:xfrm flipH="1">
            <a:off x="584714" y="1889917"/>
            <a:ext cx="3896101" cy="2933866"/>
          </a:xfrm>
          <a:prstGeom prst="accentCallout3">
            <a:avLst>
              <a:gd name="adj1" fmla="val 19714"/>
              <a:gd name="adj2" fmla="val -2768"/>
              <a:gd name="adj3" fmla="val 29675"/>
              <a:gd name="adj4" fmla="val -13280"/>
              <a:gd name="adj5" fmla="val 110925"/>
              <a:gd name="adj6" fmla="val -11828"/>
              <a:gd name="adj7" fmla="val 108087"/>
              <a:gd name="adj8" fmla="val 112765"/>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200" b="1" dirty="0">
                <a:solidFill>
                  <a:schemeClr val="accent2">
                    <a:lumMod val="75000"/>
                  </a:schemeClr>
                </a:solidFill>
                <a:latin typeface="Arial" panose="020B0604020202020204" pitchFamily="34" charset="0"/>
                <a:cs typeface="Arial" panose="020B0604020202020204" pitchFamily="34" charset="0"/>
              </a:rPr>
              <a:t>Recuperación Financiera del Sector</a:t>
            </a:r>
          </a:p>
          <a:p>
            <a:pPr algn="ctr"/>
            <a:endParaRPr lang="es-CO" sz="1200" dirty="0">
              <a:solidFill>
                <a:schemeClr val="accent2">
                  <a:lumMod val="75000"/>
                </a:schemeClr>
              </a:solidFill>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Como resultado del desarrollo de las medidas especiales se han conseguido nuevos recursos para el Sistema General de Seguridad Social en Salud, así:</a:t>
            </a:r>
            <a:endParaRPr lang="es-CO"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Respecto de las Entidades Administradoras de Planes de Beneficios, para al corte 31 de julio de 2019, se ha logrado que las entidades sujetas a Medidas, gestionen recursos para el pago de la red prestadora de servicios de salud-IPS por un total de </a:t>
            </a:r>
            <a:r>
              <a:rPr lang="es-ES" sz="1200" b="1" dirty="0">
                <a:solidFill>
                  <a:schemeClr val="accent2">
                    <a:lumMod val="75000"/>
                  </a:schemeClr>
                </a:solidFill>
                <a:latin typeface="Arial" panose="020B0604020202020204" pitchFamily="34" charset="0"/>
                <a:cs typeface="Arial" panose="020B0604020202020204" pitchFamily="34" charset="0"/>
              </a:rPr>
              <a:t>$1.4 billones de pesos </a:t>
            </a:r>
            <a:r>
              <a:rPr lang="es-ES" sz="1200" dirty="0">
                <a:latin typeface="Arial" panose="020B0604020202020204" pitchFamily="34" charset="0"/>
                <a:cs typeface="Arial" panose="020B0604020202020204" pitchFamily="34" charset="0"/>
              </a:rPr>
              <a:t>y la sostenibilidad financiera a través de nuevos recursos que alcanzan los </a:t>
            </a:r>
            <a:r>
              <a:rPr lang="es-ES" sz="1200" b="1" dirty="0">
                <a:solidFill>
                  <a:schemeClr val="accent2">
                    <a:lumMod val="75000"/>
                  </a:schemeClr>
                </a:solidFill>
                <a:latin typeface="Arial" panose="020B0604020202020204" pitchFamily="34" charset="0"/>
                <a:cs typeface="Arial" panose="020B0604020202020204" pitchFamily="34" charset="0"/>
              </a:rPr>
              <a:t>$758 millones</a:t>
            </a:r>
            <a:r>
              <a:rPr lang="es-ES" sz="1200" dirty="0">
                <a:solidFill>
                  <a:schemeClr val="accent2">
                    <a:lumMod val="75000"/>
                  </a:schemeClr>
                </a:solidFill>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para un total de,</a:t>
            </a:r>
            <a:r>
              <a:rPr lang="es-ES" sz="1200" b="1" dirty="0">
                <a:latin typeface="Arial" panose="020B0604020202020204" pitchFamily="34" charset="0"/>
                <a:cs typeface="Arial" panose="020B0604020202020204" pitchFamily="34" charset="0"/>
              </a:rPr>
              <a:t> </a:t>
            </a:r>
            <a:r>
              <a:rPr lang="es-ES" sz="1200" b="1" dirty="0">
                <a:solidFill>
                  <a:schemeClr val="accent2">
                    <a:lumMod val="75000"/>
                  </a:schemeClr>
                </a:solidFill>
                <a:latin typeface="Arial" panose="020B0604020202020204" pitchFamily="34" charset="0"/>
                <a:cs typeface="Arial" panose="020B0604020202020204" pitchFamily="34" charset="0"/>
              </a:rPr>
              <a:t>$2.2 billones de pesos,</a:t>
            </a:r>
            <a:r>
              <a:rPr lang="es-ES" sz="1200" dirty="0">
                <a:solidFill>
                  <a:schemeClr val="accent2">
                    <a:lumMod val="75000"/>
                  </a:schemeClr>
                </a:solidFill>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como se puede apreciar en este cuadro:</a:t>
            </a:r>
            <a:endParaRPr lang="es-CO" sz="1200" dirty="0">
              <a:latin typeface="Arial" panose="020B0604020202020204" pitchFamily="34" charset="0"/>
              <a:cs typeface="Arial" panose="020B0604020202020204" pitchFamily="34" charset="0"/>
            </a:endParaRPr>
          </a:p>
          <a:p>
            <a:pPr algn="just"/>
            <a:endParaRPr lang="es-MX" sz="1200" dirty="0">
              <a:solidFill>
                <a:schemeClr val="accent2">
                  <a:lumMod val="7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A88FF24A-8FAB-4179-855A-7ED118B0A700}"/>
              </a:ext>
            </a:extLst>
          </p:cNvPr>
          <p:cNvSpPr/>
          <p:nvPr/>
        </p:nvSpPr>
        <p:spPr>
          <a:xfrm>
            <a:off x="5373849" y="5492522"/>
            <a:ext cx="5779146" cy="215444"/>
          </a:xfrm>
          <a:prstGeom prst="rect">
            <a:avLst/>
          </a:prstGeom>
        </p:spPr>
        <p:txBody>
          <a:bodyPr wrap="none">
            <a:spAutoFit/>
          </a:bodyPr>
          <a:lstStyle/>
          <a:p>
            <a:r>
              <a:rPr lang="es-CO" sz="800" dirty="0">
                <a:solidFill>
                  <a:srgbClr val="000000"/>
                </a:solidFill>
                <a:latin typeface="Arial" panose="020B0604020202020204" pitchFamily="34" charset="0"/>
              </a:rPr>
              <a:t>Fuente. Superintendencia Delegada de Medidas Especiales y Superintendencia Delegada para la Supervisión de Riesgos  </a:t>
            </a:r>
            <a:endParaRPr lang="es-CO" sz="800" dirty="0"/>
          </a:p>
        </p:txBody>
      </p:sp>
    </p:spTree>
    <p:extLst>
      <p:ext uri="{BB962C8B-B14F-4D97-AF65-F5344CB8AC3E}">
        <p14:creationId xmlns:p14="http://schemas.microsoft.com/office/powerpoint/2010/main" val="283067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16839F7-EA94-41A5-A7C2-88D8877DC8BB}"/>
              </a:ext>
            </a:extLst>
          </p:cNvPr>
          <p:cNvSpPr/>
          <p:nvPr/>
        </p:nvSpPr>
        <p:spPr>
          <a:xfrm>
            <a:off x="152791" y="85696"/>
            <a:ext cx="6463656" cy="707886"/>
          </a:xfrm>
          <a:prstGeom prst="rect">
            <a:avLst/>
          </a:prstGeom>
        </p:spPr>
        <p:txBody>
          <a:bodyPr wrap="square">
            <a:spAutoFit/>
          </a:bodyPr>
          <a:lstStyle/>
          <a:p>
            <a:r>
              <a:rPr lang="es-CO" sz="2000" b="1" dirty="0">
                <a:solidFill>
                  <a:schemeClr val="accent2"/>
                </a:solidFill>
                <a:latin typeface="Century Gothic" panose="020B0502020202020204" pitchFamily="34" charset="0"/>
              </a:rPr>
              <a:t>¿Cómo se ejerce </a:t>
            </a:r>
            <a:r>
              <a:rPr lang="es-CO" sz="2000" b="1" u="sng" dirty="0">
                <a:solidFill>
                  <a:schemeClr val="accent2"/>
                </a:solidFill>
                <a:latin typeface="Century Gothic" panose="020B0502020202020204" pitchFamily="34" charset="0"/>
              </a:rPr>
              <a:t>control</a:t>
            </a:r>
            <a:r>
              <a:rPr lang="es-CO" sz="2000" b="1" dirty="0">
                <a:solidFill>
                  <a:schemeClr val="accent2"/>
                </a:solidFill>
                <a:latin typeface="Century Gothic" panose="020B0502020202020204" pitchFamily="34" charset="0"/>
              </a:rPr>
              <a:t> a los vigilados, cuando se prueba que no cumplen con los usuarios?</a:t>
            </a:r>
          </a:p>
        </p:txBody>
      </p:sp>
      <p:pic>
        <p:nvPicPr>
          <p:cNvPr id="7" name="Imagen 6" descr="Imagen que contiene edificio&#10;&#10;Descripción generada automáticamente">
            <a:extLst>
              <a:ext uri="{FF2B5EF4-FFF2-40B4-BE49-F238E27FC236}">
                <a16:creationId xmlns:a16="http://schemas.microsoft.com/office/drawing/2014/main" id="{9E3544BF-2F36-4137-B8CE-9BBF35EE6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897" y="1797838"/>
            <a:ext cx="2484715" cy="2743637"/>
          </a:xfrm>
          <a:prstGeom prst="rect">
            <a:avLst/>
          </a:prstGeom>
        </p:spPr>
      </p:pic>
      <p:sp>
        <p:nvSpPr>
          <p:cNvPr id="5" name="Globo: línea doblada doble con barra de énfasis 4">
            <a:extLst>
              <a:ext uri="{FF2B5EF4-FFF2-40B4-BE49-F238E27FC236}">
                <a16:creationId xmlns:a16="http://schemas.microsoft.com/office/drawing/2014/main" id="{8A1C7175-405C-455C-BC3D-DBAA033A2850}"/>
              </a:ext>
            </a:extLst>
          </p:cNvPr>
          <p:cNvSpPr/>
          <p:nvPr/>
        </p:nvSpPr>
        <p:spPr>
          <a:xfrm flipH="1">
            <a:off x="7605054" y="434344"/>
            <a:ext cx="3424187" cy="2408877"/>
          </a:xfrm>
          <a:prstGeom prst="accentCallout3">
            <a:avLst>
              <a:gd name="adj1" fmla="val 18750"/>
              <a:gd name="adj2" fmla="val -3378"/>
              <a:gd name="adj3" fmla="val 32447"/>
              <a:gd name="adj4" fmla="val -14740"/>
              <a:gd name="adj5" fmla="val 117219"/>
              <a:gd name="adj6" fmla="val -12813"/>
              <a:gd name="adj7" fmla="val 121028"/>
              <a:gd name="adj8" fmla="val 119559"/>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O" sz="1200" b="1" dirty="0">
                <a:solidFill>
                  <a:schemeClr val="accent2">
                    <a:lumMod val="75000"/>
                  </a:schemeClr>
                </a:solidFill>
                <a:latin typeface="Arial" panose="020B0604020202020204" pitchFamily="34" charset="0"/>
                <a:cs typeface="Arial" panose="020B0604020202020204" pitchFamily="34" charset="0"/>
              </a:rPr>
              <a:t>Entidades en  Liquidación Voluntaria</a:t>
            </a:r>
          </a:p>
          <a:p>
            <a:pPr algn="just"/>
            <a:endParaRPr lang="es-CO" sz="1200" dirty="0">
              <a:solidFill>
                <a:schemeClr val="accent2">
                  <a:lumMod val="75000"/>
                </a:schemeClr>
              </a:solidFill>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Proceso en el cual se decide la terminación de las actividades de una entidad, sin que en la decisión medie por parte de la Supersalud su función de control. Conforme con la Ley la entidad se disolverá por las causales previstas en las normas o por las especiales de cada tipo de entidad, según el régimen de cada una o por libre voluntad de sus accionistas, socios, etc.</a:t>
            </a:r>
          </a:p>
          <a:p>
            <a:pPr algn="just"/>
            <a:endParaRPr lang="es-MX" sz="1200" dirty="0">
              <a:solidFill>
                <a:schemeClr val="accent2">
                  <a:lumMod val="75000"/>
                </a:schemeClr>
              </a:solidFill>
              <a:latin typeface="Arial" panose="020B0604020202020204" pitchFamily="34" charset="0"/>
              <a:cs typeface="Arial" panose="020B0604020202020204" pitchFamily="34" charset="0"/>
            </a:endParaRPr>
          </a:p>
          <a:p>
            <a:pPr algn="just"/>
            <a:r>
              <a:rPr lang="es-MX" sz="1200" dirty="0">
                <a:solidFill>
                  <a:schemeClr val="accent2">
                    <a:lumMod val="75000"/>
                  </a:schemeClr>
                </a:solidFill>
                <a:latin typeface="Arial" panose="020B0604020202020204" pitchFamily="34" charset="0"/>
                <a:cs typeface="Arial" panose="020B0604020202020204" pitchFamily="34" charset="0"/>
              </a:rPr>
              <a:t>Al 31 de julio del 2019, se encontraban en esta medida 122 entidades:</a:t>
            </a:r>
            <a:endParaRPr lang="es-CO" sz="1200" dirty="0">
              <a:solidFill>
                <a:schemeClr val="accent2">
                  <a:lumMod val="75000"/>
                </a:schemeClr>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DC9A6C5D-986D-475F-AA7A-4578BA1540A5}"/>
              </a:ext>
            </a:extLst>
          </p:cNvPr>
          <p:cNvSpPr/>
          <p:nvPr/>
        </p:nvSpPr>
        <p:spPr>
          <a:xfrm>
            <a:off x="5082777" y="2142483"/>
            <a:ext cx="1533671" cy="102717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sz="1200" b="1" dirty="0">
              <a:solidFill>
                <a:schemeClr val="tx1"/>
              </a:solidFill>
              <a:latin typeface="Arial" panose="020B0604020202020204" pitchFamily="34" charset="0"/>
              <a:cs typeface="Arial" panose="020B0604020202020204" pitchFamily="34" charset="0"/>
            </a:endParaRPr>
          </a:p>
          <a:p>
            <a:pPr>
              <a:lnSpc>
                <a:spcPct val="150000"/>
              </a:lnSpc>
            </a:pPr>
            <a:r>
              <a:rPr lang="es-MX" sz="1200" b="1" dirty="0">
                <a:solidFill>
                  <a:schemeClr val="tx1"/>
                </a:solidFill>
                <a:latin typeface="Arial" panose="020B0604020202020204" pitchFamily="34" charset="0"/>
                <a:cs typeface="Arial" panose="020B0604020202020204" pitchFamily="34" charset="0"/>
              </a:rPr>
              <a:t>COMFABOY EPS, COMFAMA EPS,</a:t>
            </a:r>
          </a:p>
          <a:p>
            <a:pPr>
              <a:lnSpc>
                <a:spcPct val="150000"/>
              </a:lnSpc>
            </a:pPr>
            <a:r>
              <a:rPr lang="es-MX" sz="1200" b="1" dirty="0">
                <a:solidFill>
                  <a:schemeClr val="tx1"/>
                </a:solidFill>
                <a:latin typeface="Arial" panose="020B0604020202020204" pitchFamily="34" charset="0"/>
                <a:cs typeface="Arial" panose="020B0604020202020204" pitchFamily="34" charset="0"/>
              </a:rPr>
              <a:t>COLPATRIA S.A.</a:t>
            </a:r>
            <a:r>
              <a:rPr lang="es-MX" sz="1200" dirty="0">
                <a:solidFill>
                  <a:schemeClr val="tx1"/>
                </a:solidFill>
                <a:latin typeface="Arial" panose="020B0604020202020204" pitchFamily="34" charset="0"/>
                <a:cs typeface="Arial" panose="020B0604020202020204" pitchFamily="34" charset="0"/>
              </a:rPr>
              <a:t>	</a:t>
            </a:r>
          </a:p>
          <a:p>
            <a:pPr algn="ctr"/>
            <a:endParaRPr lang="es-CO" sz="1200" dirty="0">
              <a:solidFill>
                <a:schemeClr val="tx1"/>
              </a:solidFill>
              <a:latin typeface="Arial" panose="020B0604020202020204" pitchFamily="34" charset="0"/>
              <a:cs typeface="Arial" panose="020B0604020202020204" pitchFamily="34" charset="0"/>
            </a:endParaRPr>
          </a:p>
        </p:txBody>
      </p:sp>
      <p:sp>
        <p:nvSpPr>
          <p:cNvPr id="14" name="Cerrar llave 13">
            <a:extLst>
              <a:ext uri="{FF2B5EF4-FFF2-40B4-BE49-F238E27FC236}">
                <a16:creationId xmlns:a16="http://schemas.microsoft.com/office/drawing/2014/main" id="{5112ABC3-0779-44F5-B6AD-45B41913E3B0}"/>
              </a:ext>
            </a:extLst>
          </p:cNvPr>
          <p:cNvSpPr/>
          <p:nvPr/>
        </p:nvSpPr>
        <p:spPr>
          <a:xfrm>
            <a:off x="6345402" y="1638782"/>
            <a:ext cx="542092" cy="3407150"/>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cxnSp>
        <p:nvCxnSpPr>
          <p:cNvPr id="20" name="Conector recto 19">
            <a:extLst>
              <a:ext uri="{FF2B5EF4-FFF2-40B4-BE49-F238E27FC236}">
                <a16:creationId xmlns:a16="http://schemas.microsoft.com/office/drawing/2014/main" id="{B39F2F6F-8E3B-4F39-ADBC-1D136FA65913}"/>
              </a:ext>
            </a:extLst>
          </p:cNvPr>
          <p:cNvCxnSpPr>
            <a:cxnSpLocks/>
          </p:cNvCxnSpPr>
          <p:nvPr/>
        </p:nvCxnSpPr>
        <p:spPr>
          <a:xfrm>
            <a:off x="5082777" y="2090745"/>
            <a:ext cx="0" cy="99455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432941D6-5350-449E-88DF-2D865C7EE958}"/>
              </a:ext>
            </a:extLst>
          </p:cNvPr>
          <p:cNvSpPr/>
          <p:nvPr/>
        </p:nvSpPr>
        <p:spPr>
          <a:xfrm>
            <a:off x="4274480" y="2318288"/>
            <a:ext cx="1141428" cy="468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s-CO" sz="1200" dirty="0">
                <a:solidFill>
                  <a:schemeClr val="tx1"/>
                </a:solidFill>
                <a:latin typeface="Arial" panose="020B0604020202020204" pitchFamily="34" charset="0"/>
                <a:cs typeface="Arial" panose="020B0604020202020204" pitchFamily="34" charset="0"/>
              </a:rPr>
              <a:t>3  EAPB</a:t>
            </a:r>
          </a:p>
        </p:txBody>
      </p:sp>
      <p:sp>
        <p:nvSpPr>
          <p:cNvPr id="13" name="Rectángulo 12">
            <a:extLst>
              <a:ext uri="{FF2B5EF4-FFF2-40B4-BE49-F238E27FC236}">
                <a16:creationId xmlns:a16="http://schemas.microsoft.com/office/drawing/2014/main" id="{DE8ADA0B-103A-4D92-8019-E658DD6A3825}"/>
              </a:ext>
            </a:extLst>
          </p:cNvPr>
          <p:cNvSpPr/>
          <p:nvPr/>
        </p:nvSpPr>
        <p:spPr>
          <a:xfrm>
            <a:off x="4693890" y="4012144"/>
            <a:ext cx="2143053" cy="468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s-CO" sz="1200" dirty="0">
                <a:solidFill>
                  <a:schemeClr val="tx1"/>
                </a:solidFill>
                <a:latin typeface="Arial" panose="020B0604020202020204" pitchFamily="34" charset="0"/>
                <a:cs typeface="Arial" panose="020B0604020202020204" pitchFamily="34" charset="0"/>
              </a:rPr>
              <a:t>119  IPS</a:t>
            </a:r>
          </a:p>
        </p:txBody>
      </p:sp>
      <p:pic>
        <p:nvPicPr>
          <p:cNvPr id="15" name="Imagen 14">
            <a:extLst>
              <a:ext uri="{FF2B5EF4-FFF2-40B4-BE49-F238E27FC236}">
                <a16:creationId xmlns:a16="http://schemas.microsoft.com/office/drawing/2014/main" id="{7E2D4D27-51B7-4C62-8F41-28572CF1A050}"/>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62647" y="1638782"/>
            <a:ext cx="3234295" cy="3234295"/>
          </a:xfrm>
          <a:prstGeom prst="rect">
            <a:avLst/>
          </a:prstGeom>
        </p:spPr>
      </p:pic>
      <p:sp>
        <p:nvSpPr>
          <p:cNvPr id="22" name="Rectángulo 21">
            <a:extLst>
              <a:ext uri="{FF2B5EF4-FFF2-40B4-BE49-F238E27FC236}">
                <a16:creationId xmlns:a16="http://schemas.microsoft.com/office/drawing/2014/main" id="{425479C5-35CA-494C-8021-D43630E7CD14}"/>
              </a:ext>
            </a:extLst>
          </p:cNvPr>
          <p:cNvSpPr/>
          <p:nvPr/>
        </p:nvSpPr>
        <p:spPr>
          <a:xfrm>
            <a:off x="5136715" y="5903704"/>
            <a:ext cx="2959465" cy="215444"/>
          </a:xfrm>
          <a:prstGeom prst="rect">
            <a:avLst/>
          </a:prstGeom>
        </p:spPr>
        <p:txBody>
          <a:bodyPr wrap="none">
            <a:spAutoFit/>
          </a:bodyPr>
          <a:lstStyle/>
          <a:p>
            <a:r>
              <a:rPr lang="es-CO" sz="800" dirty="0">
                <a:solidFill>
                  <a:srgbClr val="000000"/>
                </a:solidFill>
                <a:latin typeface="Arial" panose="020B0604020202020204" pitchFamily="34" charset="0"/>
              </a:rPr>
              <a:t>Fuente. Superintendencia Delegada de Medidas Especiales </a:t>
            </a:r>
            <a:endParaRPr lang="es-CO" sz="800" dirty="0"/>
          </a:p>
        </p:txBody>
      </p:sp>
    </p:spTree>
    <p:extLst>
      <p:ext uri="{BB962C8B-B14F-4D97-AF65-F5344CB8AC3E}">
        <p14:creationId xmlns:p14="http://schemas.microsoft.com/office/powerpoint/2010/main" val="4077053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16839F7-EA94-41A5-A7C2-88D8877DC8BB}"/>
              </a:ext>
            </a:extLst>
          </p:cNvPr>
          <p:cNvSpPr/>
          <p:nvPr/>
        </p:nvSpPr>
        <p:spPr>
          <a:xfrm>
            <a:off x="137484" y="187763"/>
            <a:ext cx="11917032" cy="646331"/>
          </a:xfrm>
          <a:prstGeom prst="rect">
            <a:avLst/>
          </a:prstGeom>
        </p:spPr>
        <p:txBody>
          <a:bodyPr wrap="square">
            <a:spAutoFit/>
          </a:bodyPr>
          <a:lstStyle/>
          <a:p>
            <a:pPr algn="ctr"/>
            <a:r>
              <a:rPr lang="es-CO" b="1" dirty="0">
                <a:solidFill>
                  <a:schemeClr val="accent2"/>
                </a:solidFill>
                <a:latin typeface="Century Gothic" panose="020B0502020202020204" pitchFamily="34" charset="0"/>
              </a:rPr>
              <a:t>¿Además de las Medidas Especiales como control, se aplica otro tipo de sanciones a los vigilados cuando se prueba que no cumplen con los usuarios?</a:t>
            </a:r>
          </a:p>
        </p:txBody>
      </p:sp>
      <p:sp>
        <p:nvSpPr>
          <p:cNvPr id="5" name="Globo: línea doblada doble con barra de énfasis 4">
            <a:extLst>
              <a:ext uri="{FF2B5EF4-FFF2-40B4-BE49-F238E27FC236}">
                <a16:creationId xmlns:a16="http://schemas.microsoft.com/office/drawing/2014/main" id="{8A1C7175-405C-455C-BC3D-DBAA033A2850}"/>
              </a:ext>
            </a:extLst>
          </p:cNvPr>
          <p:cNvSpPr/>
          <p:nvPr/>
        </p:nvSpPr>
        <p:spPr>
          <a:xfrm flipH="1">
            <a:off x="426913" y="1250904"/>
            <a:ext cx="4411650" cy="2591901"/>
          </a:xfrm>
          <a:prstGeom prst="accentCallout3">
            <a:avLst>
              <a:gd name="adj1" fmla="val 19924"/>
              <a:gd name="adj2" fmla="val -3928"/>
              <a:gd name="adj3" fmla="val 26968"/>
              <a:gd name="adj4" fmla="val -16116"/>
              <a:gd name="adj5" fmla="val 107827"/>
              <a:gd name="adj6" fmla="val -16392"/>
              <a:gd name="adj7" fmla="val 124172"/>
              <a:gd name="adj8" fmla="val 136739"/>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s-MX" sz="1200" b="1" dirty="0">
                <a:solidFill>
                  <a:schemeClr val="accent2">
                    <a:lumMod val="75000"/>
                  </a:schemeClr>
                </a:solidFill>
                <a:latin typeface="Arial" panose="020B0604020202020204" pitchFamily="34" charset="0"/>
                <a:cs typeface="Arial" panose="020B0604020202020204" pitchFamily="34" charset="0"/>
              </a:rPr>
              <a:t>Gestión de las Sanciones a los Vigilados</a:t>
            </a:r>
            <a:r>
              <a:rPr lang="es-MX" sz="1200" dirty="0">
                <a:solidFill>
                  <a:schemeClr val="accent2">
                    <a:lumMod val="75000"/>
                  </a:schemeClr>
                </a:solidFill>
                <a:latin typeface="Arial" panose="020B0604020202020204" pitchFamily="34" charset="0"/>
                <a:cs typeface="Arial" panose="020B0604020202020204" pitchFamily="34" charset="0"/>
              </a:rPr>
              <a:t>.</a:t>
            </a:r>
          </a:p>
          <a:p>
            <a:pPr algn="just"/>
            <a:endParaRPr lang="es-MX" sz="1200" dirty="0">
              <a:solidFill>
                <a:schemeClr val="accent2">
                  <a:lumMod val="75000"/>
                </a:schemeClr>
              </a:solidFill>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En cuanto a la competencia de control otorgada a la Supersalud, esta se traduce en la posibilidad de imponer sanciones (multas)  a los vigilados que incumplan, por acción u omisión, sus deberes como actores dentro del Sistema General de Seguridad Social en Salud. </a:t>
            </a:r>
          </a:p>
          <a:p>
            <a:pPr algn="just"/>
            <a:endParaRPr lang="es-MX" sz="1200" dirty="0">
              <a:solidFill>
                <a:schemeClr val="accent2">
                  <a:lumMod val="75000"/>
                </a:schemeClr>
              </a:solidFill>
              <a:latin typeface="Arial" panose="020B0604020202020204" pitchFamily="34" charset="0"/>
              <a:cs typeface="Arial" panose="020B0604020202020204" pitchFamily="34" charset="0"/>
            </a:endParaRPr>
          </a:p>
          <a:p>
            <a:pPr algn="just"/>
            <a:r>
              <a:rPr lang="es-MX" sz="1200" dirty="0">
                <a:solidFill>
                  <a:schemeClr val="accent2">
                    <a:lumMod val="75000"/>
                  </a:schemeClr>
                </a:solidFill>
                <a:latin typeface="Arial" panose="020B0604020202020204" pitchFamily="34" charset="0"/>
                <a:cs typeface="Arial" panose="020B0604020202020204" pitchFamily="34" charset="0"/>
              </a:rPr>
              <a:t>Entre el 1 de agosto y el 31 de julio del 2019, se impusieron </a:t>
            </a:r>
            <a:r>
              <a:rPr lang="es-MX" sz="1200" b="1" dirty="0">
                <a:solidFill>
                  <a:schemeClr val="accent2">
                    <a:lumMod val="75000"/>
                  </a:schemeClr>
                </a:solidFill>
                <a:latin typeface="Arial" panose="020B0604020202020204" pitchFamily="34" charset="0"/>
                <a:cs typeface="Arial" panose="020B0604020202020204" pitchFamily="34" charset="0"/>
              </a:rPr>
              <a:t>267 sanciones </a:t>
            </a:r>
            <a:r>
              <a:rPr lang="es-MX" sz="1200" dirty="0">
                <a:solidFill>
                  <a:schemeClr val="accent2">
                    <a:lumMod val="75000"/>
                  </a:schemeClr>
                </a:solidFill>
                <a:latin typeface="Arial" panose="020B0604020202020204" pitchFamily="34" charset="0"/>
                <a:cs typeface="Arial" panose="020B0604020202020204" pitchFamily="34" charset="0"/>
              </a:rPr>
              <a:t>como se muestra en el presente gráfico</a:t>
            </a:r>
            <a:endParaRPr lang="es-CO" sz="1200" dirty="0">
              <a:solidFill>
                <a:schemeClr val="accent2">
                  <a:lumMod val="75000"/>
                </a:schemeClr>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A88FF24A-8FAB-4179-855A-7ED118B0A700}"/>
              </a:ext>
            </a:extLst>
          </p:cNvPr>
          <p:cNvSpPr/>
          <p:nvPr/>
        </p:nvSpPr>
        <p:spPr>
          <a:xfrm>
            <a:off x="6677561" y="5467181"/>
            <a:ext cx="3169457" cy="215444"/>
          </a:xfrm>
          <a:prstGeom prst="rect">
            <a:avLst/>
          </a:prstGeom>
        </p:spPr>
        <p:txBody>
          <a:bodyPr wrap="none">
            <a:spAutoFit/>
          </a:bodyPr>
          <a:lstStyle/>
          <a:p>
            <a:r>
              <a:rPr lang="es-CO" sz="800" dirty="0">
                <a:solidFill>
                  <a:srgbClr val="000000"/>
                </a:solidFill>
                <a:latin typeface="Arial" panose="020B0604020202020204" pitchFamily="34" charset="0"/>
              </a:rPr>
              <a:t>Fuente. Superintendencia Delegada de Procesos Administrativos </a:t>
            </a:r>
            <a:endParaRPr lang="es-CO" sz="800" dirty="0"/>
          </a:p>
        </p:txBody>
      </p:sp>
      <p:graphicFrame>
        <p:nvGraphicFramePr>
          <p:cNvPr id="7" name="Tabla 6">
            <a:extLst>
              <a:ext uri="{FF2B5EF4-FFF2-40B4-BE49-F238E27FC236}">
                <a16:creationId xmlns:a16="http://schemas.microsoft.com/office/drawing/2014/main" id="{E143DB99-5C42-4533-9438-58EF89A135B7}"/>
              </a:ext>
            </a:extLst>
          </p:cNvPr>
          <p:cNvGraphicFramePr>
            <a:graphicFrameLocks noGrp="1"/>
          </p:cNvGraphicFramePr>
          <p:nvPr>
            <p:extLst>
              <p:ext uri="{D42A27DB-BD31-4B8C-83A1-F6EECF244321}">
                <p14:modId xmlns:p14="http://schemas.microsoft.com/office/powerpoint/2010/main" val="558337593"/>
              </p:ext>
            </p:extLst>
          </p:nvPr>
        </p:nvGraphicFramePr>
        <p:xfrm>
          <a:off x="5303906" y="1427140"/>
          <a:ext cx="6107984" cy="4003720"/>
        </p:xfrm>
        <a:graphic>
          <a:graphicData uri="http://schemas.openxmlformats.org/drawingml/2006/table">
            <a:tbl>
              <a:tblPr firstRow="1" bandRow="1">
                <a:tableStyleId>{72833802-FEF1-4C79-8D5D-14CF1EAF98D9}</a:tableStyleId>
              </a:tblPr>
              <a:tblGrid>
                <a:gridCol w="4454821">
                  <a:extLst>
                    <a:ext uri="{9D8B030D-6E8A-4147-A177-3AD203B41FA5}">
                      <a16:colId xmlns:a16="http://schemas.microsoft.com/office/drawing/2014/main" val="67586856"/>
                    </a:ext>
                  </a:extLst>
                </a:gridCol>
                <a:gridCol w="1653163">
                  <a:extLst>
                    <a:ext uri="{9D8B030D-6E8A-4147-A177-3AD203B41FA5}">
                      <a16:colId xmlns:a16="http://schemas.microsoft.com/office/drawing/2014/main" val="972013612"/>
                    </a:ext>
                  </a:extLst>
                </a:gridCol>
              </a:tblGrid>
              <a:tr h="488975">
                <a:tc>
                  <a:txBody>
                    <a:bodyPr/>
                    <a:lstStyle/>
                    <a:p>
                      <a:pPr algn="ctr"/>
                      <a:endParaRPr lang="es-CO" sz="1200" dirty="0">
                        <a:latin typeface="Arial" panose="020B0604020202020204" pitchFamily="34" charset="0"/>
                        <a:cs typeface="Arial" panose="020B0604020202020204" pitchFamily="34" charset="0"/>
                      </a:endParaRPr>
                    </a:p>
                    <a:p>
                      <a:pPr algn="ctr"/>
                      <a:r>
                        <a:rPr lang="es-CO" sz="1200" dirty="0">
                          <a:latin typeface="Arial" panose="020B0604020202020204" pitchFamily="34" charset="0"/>
                          <a:cs typeface="Arial" panose="020B0604020202020204" pitchFamily="34" charset="0"/>
                        </a:rPr>
                        <a:t>TIPO DE ENTIDAD</a:t>
                      </a:r>
                    </a:p>
                  </a:txBody>
                  <a:tcPr/>
                </a:tc>
                <a:tc>
                  <a:txBody>
                    <a:bodyPr/>
                    <a:lstStyle/>
                    <a:p>
                      <a:pPr algn="ctr"/>
                      <a:r>
                        <a:rPr lang="es-CO" sz="1200" dirty="0">
                          <a:latin typeface="Arial" panose="020B0604020202020204" pitchFamily="34" charset="0"/>
                          <a:cs typeface="Arial" panose="020B0604020202020204" pitchFamily="34" charset="0"/>
                        </a:rPr>
                        <a:t>VALOR</a:t>
                      </a:r>
                    </a:p>
                    <a:p>
                      <a:pPr algn="ctr"/>
                      <a:r>
                        <a:rPr lang="es-CO" sz="1200" dirty="0">
                          <a:latin typeface="Arial" panose="020B0604020202020204" pitchFamily="34" charset="0"/>
                          <a:cs typeface="Arial" panose="020B0604020202020204" pitchFamily="34" charset="0"/>
                        </a:rPr>
                        <a:t> (en miles de pesos)</a:t>
                      </a:r>
                    </a:p>
                  </a:txBody>
                  <a:tcPr/>
                </a:tc>
                <a:extLst>
                  <a:ext uri="{0D108BD9-81ED-4DB2-BD59-A6C34878D82A}">
                    <a16:rowId xmlns:a16="http://schemas.microsoft.com/office/drawing/2014/main" val="3658934379"/>
                  </a:ext>
                </a:extLst>
              </a:tr>
              <a:tr h="268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Entidades que atienden Régimen Especial</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$472.025</a:t>
                      </a:r>
                    </a:p>
                  </a:txBody>
                  <a:tcPr/>
                </a:tc>
                <a:extLst>
                  <a:ext uri="{0D108BD9-81ED-4DB2-BD59-A6C34878D82A}">
                    <a16:rowId xmlns:a16="http://schemas.microsoft.com/office/drawing/2014/main" val="3307396551"/>
                  </a:ext>
                </a:extLst>
              </a:tr>
              <a:tr h="44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Entidades Territoriales Municipales (Secretarías de Salud Municipales)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$2.505.129</a:t>
                      </a:r>
                    </a:p>
                  </a:txBody>
                  <a:tcPr/>
                </a:tc>
                <a:extLst>
                  <a:ext uri="{0D108BD9-81ED-4DB2-BD59-A6C34878D82A}">
                    <a16:rowId xmlns:a16="http://schemas.microsoft.com/office/drawing/2014/main" val="3883598190"/>
                  </a:ext>
                </a:extLst>
              </a:tr>
              <a:tr h="439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Entidades Territoriales Departamentales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(Secretarías de Salud Departamentales)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$4.054.220</a:t>
                      </a:r>
                    </a:p>
                  </a:txBody>
                  <a:tcPr/>
                </a:tc>
                <a:extLst>
                  <a:ext uri="{0D108BD9-81ED-4DB2-BD59-A6C34878D82A}">
                    <a16:rowId xmlns:a16="http://schemas.microsoft.com/office/drawing/2014/main" val="3003893859"/>
                  </a:ext>
                </a:extLst>
              </a:tr>
              <a:tr h="314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Personas Naturales que prestan servicios de Salud</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$83.905</a:t>
                      </a:r>
                    </a:p>
                  </a:txBody>
                  <a:tcPr/>
                </a:tc>
                <a:extLst>
                  <a:ext uri="{0D108BD9-81ED-4DB2-BD59-A6C34878D82A}">
                    <a16:rowId xmlns:a16="http://schemas.microsoft.com/office/drawing/2014/main" val="977315262"/>
                  </a:ext>
                </a:extLst>
              </a:tr>
              <a:tr h="273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Empresas Promotoras de Salud-EPS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$36.553.719</a:t>
                      </a:r>
                    </a:p>
                  </a:txBody>
                  <a:tcPr/>
                </a:tc>
                <a:extLst>
                  <a:ext uri="{0D108BD9-81ED-4DB2-BD59-A6C34878D82A}">
                    <a16:rowId xmlns:a16="http://schemas.microsoft.com/office/drawing/2014/main" val="295023003"/>
                  </a:ext>
                </a:extLst>
              </a:tr>
              <a:tr h="263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Instituciones Prestadoras de Servicios de Salud-IPS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$13.763.241</a:t>
                      </a:r>
                    </a:p>
                  </a:txBody>
                  <a:tcPr/>
                </a:tc>
                <a:extLst>
                  <a:ext uri="{0D108BD9-81ED-4DB2-BD59-A6C34878D82A}">
                    <a16:rowId xmlns:a16="http://schemas.microsoft.com/office/drawing/2014/main" val="603387151"/>
                  </a:ext>
                </a:extLst>
              </a:tr>
              <a:tr h="439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Otras Entidades Administradoras de Planes de Beneficios-EAPB</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$49.686</a:t>
                      </a:r>
                    </a:p>
                  </a:txBody>
                  <a:tcPr/>
                </a:tc>
                <a:extLst>
                  <a:ext uri="{0D108BD9-81ED-4DB2-BD59-A6C34878D82A}">
                    <a16:rowId xmlns:a16="http://schemas.microsoft.com/office/drawing/2014/main" val="101220311"/>
                  </a:ext>
                </a:extLst>
              </a:tr>
              <a:tr h="263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Administradoras de Riesgos Laborales-ARL</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$0.0</a:t>
                      </a:r>
                    </a:p>
                  </a:txBody>
                  <a:tcPr/>
                </a:tc>
                <a:extLst>
                  <a:ext uri="{0D108BD9-81ED-4DB2-BD59-A6C34878D82A}">
                    <a16:rowId xmlns:a16="http://schemas.microsoft.com/office/drawing/2014/main" val="669883059"/>
                  </a:ext>
                </a:extLst>
              </a:tr>
              <a:tr h="263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latin typeface="Arial" panose="020B0604020202020204" pitchFamily="34" charset="0"/>
                          <a:cs typeface="Arial" panose="020B0604020202020204" pitchFamily="34" charset="0"/>
                        </a:rPr>
                        <a:t>Generadores de Recursos para la Salud</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Arial" panose="020B0604020202020204" pitchFamily="34" charset="0"/>
                          <a:cs typeface="Arial" panose="020B0604020202020204" pitchFamily="34" charset="0"/>
                        </a:rPr>
                        <a:t>$165.310</a:t>
                      </a:r>
                    </a:p>
                  </a:txBody>
                  <a:tcPr/>
                </a:tc>
                <a:extLst>
                  <a:ext uri="{0D108BD9-81ED-4DB2-BD59-A6C34878D82A}">
                    <a16:rowId xmlns:a16="http://schemas.microsoft.com/office/drawing/2014/main" val="3385992764"/>
                  </a:ext>
                </a:extLst>
              </a:tr>
              <a:tr h="439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dirty="0">
                          <a:latin typeface="Arial" panose="020B0604020202020204" pitchFamily="34" charset="0"/>
                          <a:cs typeface="Arial" panose="020B0604020202020204" pitchFamily="34" charset="0"/>
                        </a:rPr>
                        <a:t>TOTAL SANCIONES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s-CO" sz="1200" b="1" dirty="0">
                        <a:solidFill>
                          <a:schemeClr val="tx1"/>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s-CO" sz="1200" b="1" dirty="0">
                          <a:solidFill>
                            <a:schemeClr val="tx1"/>
                          </a:solidFill>
                          <a:latin typeface="Arial" panose="020B0604020202020204" pitchFamily="34" charset="0"/>
                          <a:cs typeface="Arial" panose="020B0604020202020204" pitchFamily="34" charset="0"/>
                        </a:rPr>
                        <a:t>$57.644.245</a:t>
                      </a:r>
                    </a:p>
                  </a:txBody>
                  <a:tcPr/>
                </a:tc>
                <a:extLst>
                  <a:ext uri="{0D108BD9-81ED-4DB2-BD59-A6C34878D82A}">
                    <a16:rowId xmlns:a16="http://schemas.microsoft.com/office/drawing/2014/main" val="2883183150"/>
                  </a:ext>
                </a:extLst>
              </a:tr>
            </a:tbl>
          </a:graphicData>
        </a:graphic>
      </p:graphicFrame>
      <p:sp>
        <p:nvSpPr>
          <p:cNvPr id="2" name="Flecha: pentágono 1">
            <a:extLst>
              <a:ext uri="{FF2B5EF4-FFF2-40B4-BE49-F238E27FC236}">
                <a16:creationId xmlns:a16="http://schemas.microsoft.com/office/drawing/2014/main" id="{D9AD3A39-3349-4C99-976C-91333A1FC4B9}"/>
              </a:ext>
            </a:extLst>
          </p:cNvPr>
          <p:cNvSpPr/>
          <p:nvPr/>
        </p:nvSpPr>
        <p:spPr>
          <a:xfrm>
            <a:off x="426913" y="4030095"/>
            <a:ext cx="4673600" cy="1669665"/>
          </a:xfrm>
          <a:prstGeom prst="homePlate">
            <a:avLst>
              <a:gd name="adj" fmla="val 2766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accent2"/>
                </a:solidFill>
                <a:latin typeface="Arial" panose="020B0604020202020204" pitchFamily="34" charset="0"/>
                <a:cs typeface="Arial" panose="020B0604020202020204" pitchFamily="34" charset="0"/>
              </a:rPr>
              <a:t> </a:t>
            </a:r>
            <a:r>
              <a:rPr lang="es-CO" sz="1200" b="1" dirty="0">
                <a:solidFill>
                  <a:schemeClr val="accent2">
                    <a:lumMod val="75000"/>
                  </a:schemeClr>
                </a:solidFill>
                <a:latin typeface="Arial" panose="020B0604020202020204" pitchFamily="34" charset="0"/>
                <a:cs typeface="Arial" panose="020B0604020202020204" pitchFamily="34" charset="0"/>
              </a:rPr>
              <a:t>Principales Motivos de Sanción y sus Valores</a:t>
            </a:r>
            <a:r>
              <a:rPr lang="es-CO" sz="1200" dirty="0">
                <a:solidFill>
                  <a:schemeClr val="accent2">
                    <a:lumMod val="75000"/>
                  </a:schemeClr>
                </a:solidFill>
                <a:latin typeface="Arial" panose="020B0604020202020204" pitchFamily="34" charset="0"/>
                <a:cs typeface="Arial" panose="020B0604020202020204" pitchFamily="34" charset="0"/>
              </a:rPr>
              <a:t>:</a:t>
            </a:r>
          </a:p>
          <a:p>
            <a:pPr algn="just"/>
            <a:endParaRPr lang="es-CO" sz="1200" dirty="0">
              <a:solidFill>
                <a:srgbClr val="FF0000"/>
              </a:solidFill>
              <a:latin typeface="Arial" panose="020B0604020202020204" pitchFamily="34" charset="0"/>
              <a:cs typeface="Arial" panose="020B0604020202020204" pitchFamily="34" charset="0"/>
            </a:endParaRPr>
          </a:p>
          <a:p>
            <a:pPr marL="171450" indent="-171450" algn="just">
              <a:buClr>
                <a:schemeClr val="accent2">
                  <a:lumMod val="75000"/>
                </a:schemeClr>
              </a:buClr>
              <a:buFont typeface="Wingdings" panose="05000000000000000000" pitchFamily="2" charset="2"/>
              <a:buChar char="Ø"/>
            </a:pPr>
            <a:r>
              <a:rPr lang="es-CO" sz="1200" dirty="0">
                <a:solidFill>
                  <a:schemeClr val="tx1"/>
                </a:solidFill>
                <a:latin typeface="Arial" panose="020B0604020202020204" pitchFamily="34" charset="0"/>
                <a:cs typeface="Arial" panose="020B0604020202020204" pitchFamily="34" charset="0"/>
              </a:rPr>
              <a:t>Deficiencias en la prestación de los servicios de salud. ($26.410 millones)</a:t>
            </a:r>
          </a:p>
          <a:p>
            <a:pPr marL="171450" indent="-171450" algn="just">
              <a:buClr>
                <a:schemeClr val="accent2">
                  <a:lumMod val="75000"/>
                </a:schemeClr>
              </a:buClr>
              <a:buFont typeface="Wingdings" panose="05000000000000000000" pitchFamily="2" charset="2"/>
              <a:buChar char="Ø"/>
            </a:pPr>
            <a:r>
              <a:rPr lang="es-CO" sz="1200" dirty="0">
                <a:solidFill>
                  <a:schemeClr val="tx1"/>
                </a:solidFill>
                <a:latin typeface="Arial" panose="020B0604020202020204" pitchFamily="34" charset="0"/>
                <a:cs typeface="Arial" panose="020B0604020202020204" pitchFamily="34" charset="0"/>
              </a:rPr>
              <a:t>No reportes de Información requeridos por la Supersalud. ($12.893 millones)</a:t>
            </a:r>
          </a:p>
          <a:p>
            <a:pPr marL="171450" indent="-171450" algn="just">
              <a:buClr>
                <a:schemeClr val="accent2">
                  <a:lumMod val="75000"/>
                </a:schemeClr>
              </a:buClr>
              <a:buFont typeface="Wingdings" panose="05000000000000000000" pitchFamily="2" charset="2"/>
              <a:buChar char="Ø"/>
            </a:pPr>
            <a:r>
              <a:rPr lang="es-CO" sz="1200" dirty="0">
                <a:solidFill>
                  <a:schemeClr val="tx1"/>
                </a:solidFill>
                <a:latin typeface="Arial" panose="020B0604020202020204" pitchFamily="34" charset="0"/>
                <a:cs typeface="Arial" panose="020B0604020202020204" pitchFamily="34" charset="0"/>
              </a:rPr>
              <a:t>Detener el flujo de recursos en el Sistema de Salud             (no pagos a la IPS). ($18.340 millones)</a:t>
            </a:r>
          </a:p>
        </p:txBody>
      </p:sp>
    </p:spTree>
    <p:extLst>
      <p:ext uri="{BB962C8B-B14F-4D97-AF65-F5344CB8AC3E}">
        <p14:creationId xmlns:p14="http://schemas.microsoft.com/office/powerpoint/2010/main" val="3684570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16839F7-EA94-41A5-A7C2-88D8877DC8BB}"/>
              </a:ext>
            </a:extLst>
          </p:cNvPr>
          <p:cNvSpPr/>
          <p:nvPr/>
        </p:nvSpPr>
        <p:spPr>
          <a:xfrm>
            <a:off x="104923" y="111342"/>
            <a:ext cx="11824217" cy="707886"/>
          </a:xfrm>
          <a:prstGeom prst="rect">
            <a:avLst/>
          </a:prstGeom>
        </p:spPr>
        <p:txBody>
          <a:bodyPr wrap="square">
            <a:spAutoFit/>
          </a:bodyPr>
          <a:lstStyle/>
          <a:p>
            <a:pPr algn="ctr"/>
            <a:r>
              <a:rPr lang="es-CO" sz="2000" b="1" dirty="0">
                <a:solidFill>
                  <a:srgbClr val="002060"/>
                </a:solidFill>
                <a:latin typeface="Century Gothic" panose="020B0502020202020204" pitchFamily="34" charset="0"/>
              </a:rPr>
              <a:t>¿Ejerce la Supersalud frente al Sistema de salud, funciones que complementan el ejercicio de Inspección, vigilancia y control?</a:t>
            </a:r>
          </a:p>
        </p:txBody>
      </p:sp>
      <p:sp>
        <p:nvSpPr>
          <p:cNvPr id="2" name="Diagrama de flujo: datos almacenados 1">
            <a:extLst>
              <a:ext uri="{FF2B5EF4-FFF2-40B4-BE49-F238E27FC236}">
                <a16:creationId xmlns:a16="http://schemas.microsoft.com/office/drawing/2014/main" id="{3C7D06CA-0B7D-4E6C-B1C8-A28FF9A6CBBF}"/>
              </a:ext>
            </a:extLst>
          </p:cNvPr>
          <p:cNvSpPr/>
          <p:nvPr/>
        </p:nvSpPr>
        <p:spPr>
          <a:xfrm flipH="1">
            <a:off x="7357144" y="1516252"/>
            <a:ext cx="4571997" cy="3701517"/>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2060"/>
              </a:solidFill>
              <a:latin typeface="Arial" panose="020B0604020202020204" pitchFamily="34" charset="0"/>
              <a:cs typeface="Arial" panose="020B0604020202020204" pitchFamily="34" charset="0"/>
            </a:endParaRPr>
          </a:p>
          <a:p>
            <a:pPr algn="just"/>
            <a:endParaRPr lang="es-MX" sz="1100" dirty="0">
              <a:solidFill>
                <a:srgbClr val="002060"/>
              </a:solidFill>
              <a:latin typeface="Arial" panose="020B0604020202020204" pitchFamily="34" charset="0"/>
              <a:cs typeface="Arial" panose="020B0604020202020204" pitchFamily="34" charset="0"/>
            </a:endParaRPr>
          </a:p>
          <a:p>
            <a:pPr algn="just"/>
            <a:r>
              <a:rPr lang="es-MX" sz="1100" dirty="0">
                <a:solidFill>
                  <a:schemeClr val="tx1"/>
                </a:solidFill>
                <a:latin typeface="Arial" panose="020B0604020202020204" pitchFamily="34" charset="0"/>
                <a:cs typeface="Arial" panose="020B0604020202020204" pitchFamily="34" charset="0"/>
              </a:rPr>
              <a:t>A través de la </a:t>
            </a:r>
            <a:r>
              <a:rPr lang="es-MX" sz="1100" b="1" i="1" dirty="0">
                <a:solidFill>
                  <a:srgbClr val="002060"/>
                </a:solidFill>
                <a:latin typeface="Arial" panose="020B0604020202020204" pitchFamily="34" charset="0"/>
                <a:cs typeface="Arial" panose="020B0604020202020204" pitchFamily="34" charset="0"/>
              </a:rPr>
              <a:t>función jurisdiccional,</a:t>
            </a:r>
            <a:r>
              <a:rPr lang="es-MX" sz="1100" dirty="0">
                <a:solidFill>
                  <a:srgbClr val="002060"/>
                </a:solidFill>
                <a:latin typeface="Arial" panose="020B0604020202020204" pitchFamily="34" charset="0"/>
                <a:cs typeface="Arial" panose="020B0604020202020204" pitchFamily="34" charset="0"/>
              </a:rPr>
              <a:t> </a:t>
            </a:r>
            <a:r>
              <a:rPr lang="es-MX" sz="1100" dirty="0">
                <a:solidFill>
                  <a:schemeClr val="tx1"/>
                </a:solidFill>
                <a:latin typeface="Arial" panose="020B0604020202020204" pitchFamily="34" charset="0"/>
                <a:cs typeface="Arial" panose="020B0604020202020204" pitchFamily="34" charset="0"/>
              </a:rPr>
              <a:t>la Supersalud complementa el mandato de su misión de Proteger los Derechos en Salud de los residentes Colombianos. Para ello, a través de esta función,</a:t>
            </a:r>
            <a:r>
              <a:rPr lang="es-MX" sz="1100" b="1" dirty="0">
                <a:solidFill>
                  <a:schemeClr val="tx1"/>
                </a:solidFill>
                <a:latin typeface="Arial" panose="020B0604020202020204" pitchFamily="34" charset="0"/>
                <a:cs typeface="Arial" panose="020B0604020202020204" pitchFamily="34" charset="0"/>
              </a:rPr>
              <a:t> </a:t>
            </a:r>
            <a:r>
              <a:rPr lang="es-MX" sz="1100" dirty="0">
                <a:solidFill>
                  <a:schemeClr val="tx1"/>
                </a:solidFill>
                <a:latin typeface="Arial" panose="020B0604020202020204" pitchFamily="34" charset="0"/>
                <a:cs typeface="Arial" panose="020B0604020202020204" pitchFamily="34" charset="0"/>
              </a:rPr>
              <a:t>emite sentencias que resuelven los conflictos entre los actores del sistema (generadores de recursos, aseguradores, prestadores y usuarios), reconociendo derechos, garantizando la efectiva prestación de los servicios y el adecuado flujo de recursos del sistema. </a:t>
            </a:r>
          </a:p>
        </p:txBody>
      </p:sp>
      <p:sp>
        <p:nvSpPr>
          <p:cNvPr id="6" name="Diagrama de flujo: retraso 5">
            <a:extLst>
              <a:ext uri="{FF2B5EF4-FFF2-40B4-BE49-F238E27FC236}">
                <a16:creationId xmlns:a16="http://schemas.microsoft.com/office/drawing/2014/main" id="{913702D2-6331-42AE-B564-D025F4E775F3}"/>
              </a:ext>
            </a:extLst>
          </p:cNvPr>
          <p:cNvSpPr/>
          <p:nvPr/>
        </p:nvSpPr>
        <p:spPr>
          <a:xfrm>
            <a:off x="5909837" y="1516252"/>
            <a:ext cx="1872000" cy="1476000"/>
          </a:xfrm>
          <a:prstGeom prst="flowChartDelay">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s-CO" sz="1200" dirty="0">
              <a:solidFill>
                <a:schemeClr val="tx1"/>
              </a:solidFill>
              <a:latin typeface="Arial" panose="020B0604020202020204" pitchFamily="34" charset="0"/>
              <a:cs typeface="Arial" panose="020B0604020202020204" pitchFamily="34" charset="0"/>
            </a:endParaRPr>
          </a:p>
          <a:p>
            <a:pPr algn="just"/>
            <a:r>
              <a:rPr lang="es-CO" sz="1200" b="1" dirty="0">
                <a:solidFill>
                  <a:schemeClr val="accent1">
                    <a:lumMod val="75000"/>
                  </a:schemeClr>
                </a:solidFill>
                <a:latin typeface="Arial" panose="020B0604020202020204" pitchFamily="34" charset="0"/>
                <a:cs typeface="Arial" panose="020B0604020202020204" pitchFamily="34" charset="0"/>
              </a:rPr>
              <a:t>1.405</a:t>
            </a:r>
            <a:r>
              <a:rPr lang="es-CO" sz="1200" dirty="0">
                <a:solidFill>
                  <a:schemeClr val="tx1"/>
                </a:solidFill>
                <a:latin typeface="Arial" panose="020B0604020202020204" pitchFamily="34" charset="0"/>
                <a:cs typeface="Arial" panose="020B0604020202020204" pitchFamily="34" charset="0"/>
              </a:rPr>
              <a:t> </a:t>
            </a:r>
            <a:r>
              <a:rPr lang="es-CO" sz="1200" b="1" dirty="0">
                <a:solidFill>
                  <a:schemeClr val="accent1">
                    <a:lumMod val="75000"/>
                  </a:schemeClr>
                </a:solidFill>
                <a:latin typeface="Arial" panose="020B0604020202020204" pitchFamily="34" charset="0"/>
                <a:cs typeface="Arial" panose="020B0604020202020204" pitchFamily="34" charset="0"/>
              </a:rPr>
              <a:t>Procesos finalizados,</a:t>
            </a:r>
            <a:r>
              <a:rPr lang="es-CO" sz="1200" dirty="0">
                <a:solidFill>
                  <a:schemeClr val="tx1"/>
                </a:solidFill>
                <a:latin typeface="Arial" panose="020B0604020202020204" pitchFamily="34" charset="0"/>
                <a:cs typeface="Arial" panose="020B0604020202020204" pitchFamily="34" charset="0"/>
              </a:rPr>
              <a:t> que resolvieron conflictos económicos y de salud.</a:t>
            </a:r>
          </a:p>
          <a:p>
            <a:pPr algn="just"/>
            <a:endParaRPr lang="es-CO" sz="1200" dirty="0">
              <a:solidFill>
                <a:schemeClr val="tx1"/>
              </a:solidFill>
              <a:latin typeface="Arial" panose="020B0604020202020204" pitchFamily="34" charset="0"/>
              <a:cs typeface="Arial" panose="020B0604020202020204" pitchFamily="34" charset="0"/>
            </a:endParaRPr>
          </a:p>
        </p:txBody>
      </p:sp>
      <p:graphicFrame>
        <p:nvGraphicFramePr>
          <p:cNvPr id="9" name="Tabla 8">
            <a:extLst>
              <a:ext uri="{FF2B5EF4-FFF2-40B4-BE49-F238E27FC236}">
                <a16:creationId xmlns:a16="http://schemas.microsoft.com/office/drawing/2014/main" id="{AE36BAB9-4D1B-466D-8B84-BEFF0450F304}"/>
              </a:ext>
            </a:extLst>
          </p:cNvPr>
          <p:cNvGraphicFramePr>
            <a:graphicFrameLocks noGrp="1"/>
          </p:cNvGraphicFramePr>
          <p:nvPr>
            <p:extLst>
              <p:ext uri="{D42A27DB-BD31-4B8C-83A1-F6EECF244321}">
                <p14:modId xmlns:p14="http://schemas.microsoft.com/office/powerpoint/2010/main" val="2154297664"/>
              </p:ext>
            </p:extLst>
          </p:nvPr>
        </p:nvGraphicFramePr>
        <p:xfrm>
          <a:off x="580829" y="1423384"/>
          <a:ext cx="4582281" cy="1844964"/>
        </p:xfrm>
        <a:graphic>
          <a:graphicData uri="http://schemas.openxmlformats.org/drawingml/2006/table">
            <a:tbl>
              <a:tblPr firstRow="1" bandRow="1">
                <a:tableStyleId>{5C22544A-7EE6-4342-B048-85BDC9FD1C3A}</a:tableStyleId>
              </a:tblPr>
              <a:tblGrid>
                <a:gridCol w="3328313">
                  <a:extLst>
                    <a:ext uri="{9D8B030D-6E8A-4147-A177-3AD203B41FA5}">
                      <a16:colId xmlns:a16="http://schemas.microsoft.com/office/drawing/2014/main" val="1800942335"/>
                    </a:ext>
                  </a:extLst>
                </a:gridCol>
                <a:gridCol w="1253968">
                  <a:extLst>
                    <a:ext uri="{9D8B030D-6E8A-4147-A177-3AD203B41FA5}">
                      <a16:colId xmlns:a16="http://schemas.microsoft.com/office/drawing/2014/main" val="3858147370"/>
                    </a:ext>
                  </a:extLst>
                </a:gridCol>
              </a:tblGrid>
              <a:tr h="419170">
                <a:tc>
                  <a:txBody>
                    <a:bodyPr/>
                    <a:lstStyle/>
                    <a:p>
                      <a:pPr algn="ctr"/>
                      <a:r>
                        <a:rPr lang="es-CO" sz="900" b="1" i="0" u="none" strike="noStrike" kern="1200" baseline="0" dirty="0">
                          <a:solidFill>
                            <a:schemeClr val="lt1"/>
                          </a:solidFill>
                          <a:latin typeface="Arial" panose="020B0604020202020204" pitchFamily="34" charset="0"/>
                          <a:ea typeface="+mn-ea"/>
                          <a:cs typeface="Arial" panose="020B0604020202020204" pitchFamily="34" charset="0"/>
                        </a:rPr>
                        <a:t>ASUNTO DE COMPETENCIA</a:t>
                      </a:r>
                      <a:r>
                        <a:rPr lang="es-CO" sz="900" b="0" i="0" u="none" strike="noStrike" kern="1200" baseline="0" dirty="0">
                          <a:solidFill>
                            <a:schemeClr val="lt1"/>
                          </a:solidFill>
                          <a:latin typeface="Arial" panose="020B0604020202020204" pitchFamily="34" charset="0"/>
                          <a:ea typeface="+mn-ea"/>
                          <a:cs typeface="Arial" panose="020B0604020202020204" pitchFamily="34" charset="0"/>
                        </a:rPr>
                        <a:t>	</a:t>
                      </a:r>
                    </a:p>
                  </a:txBody>
                  <a:tcPr/>
                </a:tc>
                <a:tc>
                  <a:txBody>
                    <a:bodyPr/>
                    <a:lstStyle/>
                    <a:p>
                      <a:pPr algn="ctr"/>
                      <a:r>
                        <a:rPr lang="es-CO" sz="900" dirty="0">
                          <a:latin typeface="Arial" panose="020B0604020202020204" pitchFamily="34" charset="0"/>
                          <a:cs typeface="Arial" panose="020B0604020202020204" pitchFamily="34" charset="0"/>
                        </a:rPr>
                        <a:t>N° PROCESOS</a:t>
                      </a:r>
                    </a:p>
                  </a:txBody>
                  <a:tcPr/>
                </a:tc>
                <a:extLst>
                  <a:ext uri="{0D108BD9-81ED-4DB2-BD59-A6C34878D82A}">
                    <a16:rowId xmlns:a16="http://schemas.microsoft.com/office/drawing/2014/main" val="871422253"/>
                  </a:ext>
                </a:extLst>
              </a:tr>
              <a:tr h="26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900" b="0" i="0" u="none" strike="noStrike" kern="1200" baseline="0" dirty="0">
                          <a:solidFill>
                            <a:schemeClr val="dk1"/>
                          </a:solidFill>
                          <a:latin typeface="Arial" panose="020B0604020202020204" pitchFamily="34" charset="0"/>
                          <a:ea typeface="+mn-ea"/>
                          <a:cs typeface="Arial" panose="020B0604020202020204" pitchFamily="34" charset="0"/>
                        </a:rPr>
                        <a:t>Prestaciones Económicas, </a:t>
                      </a:r>
                    </a:p>
                  </a:txBody>
                  <a:tcPr/>
                </a:tc>
                <a:tc>
                  <a:txBody>
                    <a:bodyPr/>
                    <a:lstStyle/>
                    <a:p>
                      <a:pPr algn="ctr"/>
                      <a:r>
                        <a:rPr lang="es-CO" sz="900" dirty="0">
                          <a:solidFill>
                            <a:schemeClr val="tx1"/>
                          </a:solidFill>
                          <a:latin typeface="Arial" panose="020B0604020202020204" pitchFamily="34" charset="0"/>
                          <a:cs typeface="Arial" panose="020B0604020202020204" pitchFamily="34" charset="0"/>
                        </a:rPr>
                        <a:t>695</a:t>
                      </a:r>
                    </a:p>
                  </a:txBody>
                  <a:tcPr/>
                </a:tc>
                <a:extLst>
                  <a:ext uri="{0D108BD9-81ED-4DB2-BD59-A6C34878D82A}">
                    <a16:rowId xmlns:a16="http://schemas.microsoft.com/office/drawing/2014/main" val="3914913423"/>
                  </a:ext>
                </a:extLst>
              </a:tr>
              <a:tr h="261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900" b="0" i="0" u="none" strike="noStrike" kern="1200" baseline="0" dirty="0">
                          <a:solidFill>
                            <a:schemeClr val="dk1"/>
                          </a:solidFill>
                          <a:latin typeface="Arial" panose="020B0604020202020204" pitchFamily="34" charset="0"/>
                          <a:ea typeface="+mn-ea"/>
                          <a:cs typeface="Arial" panose="020B0604020202020204" pitchFamily="34" charset="0"/>
                        </a:rPr>
                        <a:t>Reconocimiento Económico 	</a:t>
                      </a:r>
                    </a:p>
                  </a:txBody>
                  <a:tcPr/>
                </a:tc>
                <a:tc>
                  <a:txBody>
                    <a:bodyPr/>
                    <a:lstStyle/>
                    <a:p>
                      <a:pPr algn="ctr"/>
                      <a:r>
                        <a:rPr lang="es-CO" sz="900" dirty="0">
                          <a:solidFill>
                            <a:schemeClr val="tx1"/>
                          </a:solidFill>
                          <a:latin typeface="Arial" panose="020B0604020202020204" pitchFamily="34" charset="0"/>
                          <a:cs typeface="Arial" panose="020B0604020202020204" pitchFamily="34" charset="0"/>
                        </a:rPr>
                        <a:t>258</a:t>
                      </a:r>
                    </a:p>
                  </a:txBody>
                  <a:tcPr/>
                </a:tc>
                <a:extLst>
                  <a:ext uri="{0D108BD9-81ED-4DB2-BD59-A6C34878D82A}">
                    <a16:rowId xmlns:a16="http://schemas.microsoft.com/office/drawing/2014/main" val="362134905"/>
                  </a:ext>
                </a:extLst>
              </a:tr>
              <a:tr h="419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0" i="0" u="none" strike="noStrike" kern="1200" baseline="0" dirty="0">
                          <a:solidFill>
                            <a:schemeClr val="dk1"/>
                          </a:solidFill>
                          <a:latin typeface="Arial" panose="020B0604020202020204" pitchFamily="34" charset="0"/>
                          <a:ea typeface="+mn-ea"/>
                          <a:cs typeface="Arial" panose="020B0604020202020204" pitchFamily="34" charset="0"/>
                        </a:rPr>
                        <a:t>Conflictos derivados de devoluciones, reclamaciones y recobros servicios No Pos</a:t>
                      </a:r>
                    </a:p>
                  </a:txBody>
                  <a:tcPr/>
                </a:tc>
                <a:tc>
                  <a:txBody>
                    <a:bodyPr/>
                    <a:lstStyle/>
                    <a:p>
                      <a:pPr algn="ctr"/>
                      <a:r>
                        <a:rPr lang="es-CO" sz="900" dirty="0">
                          <a:solidFill>
                            <a:schemeClr val="tx1"/>
                          </a:solidFill>
                          <a:latin typeface="Arial" panose="020B0604020202020204" pitchFamily="34" charset="0"/>
                          <a:cs typeface="Arial" panose="020B0604020202020204" pitchFamily="34" charset="0"/>
                        </a:rPr>
                        <a:t>189</a:t>
                      </a:r>
                    </a:p>
                  </a:txBody>
                  <a:tcPr/>
                </a:tc>
                <a:extLst>
                  <a:ext uri="{0D108BD9-81ED-4DB2-BD59-A6C34878D82A}">
                    <a16:rowId xmlns:a16="http://schemas.microsoft.com/office/drawing/2014/main" val="4043152395"/>
                  </a:ext>
                </a:extLst>
              </a:tr>
              <a:tr h="241330">
                <a:tc>
                  <a:txBody>
                    <a:bodyPr/>
                    <a:lstStyle/>
                    <a:p>
                      <a:r>
                        <a:rPr lang="es-CO" sz="900" b="1" dirty="0">
                          <a:solidFill>
                            <a:schemeClr val="tx1"/>
                          </a:solidFill>
                          <a:latin typeface="Arial" panose="020B0604020202020204" pitchFamily="34" charset="0"/>
                          <a:cs typeface="Arial" panose="020B0604020202020204" pitchFamily="34" charset="0"/>
                        </a:rPr>
                        <a:t>TOTAL PROCESOS</a:t>
                      </a:r>
                    </a:p>
                  </a:txBody>
                  <a:tcPr/>
                </a:tc>
                <a:tc>
                  <a:txBody>
                    <a:bodyPr/>
                    <a:lstStyle/>
                    <a:p>
                      <a:pPr algn="ctr"/>
                      <a:r>
                        <a:rPr lang="es-CO" sz="900" dirty="0">
                          <a:solidFill>
                            <a:schemeClr val="tx1"/>
                          </a:solidFill>
                          <a:latin typeface="Arial" panose="020B0604020202020204" pitchFamily="34" charset="0"/>
                          <a:cs typeface="Arial" panose="020B0604020202020204" pitchFamily="34" charset="0"/>
                        </a:rPr>
                        <a:t>1142</a:t>
                      </a:r>
                    </a:p>
                  </a:txBody>
                  <a:tcPr/>
                </a:tc>
                <a:extLst>
                  <a:ext uri="{0D108BD9-81ED-4DB2-BD59-A6C34878D82A}">
                    <a16:rowId xmlns:a16="http://schemas.microsoft.com/office/drawing/2014/main" val="1987363111"/>
                  </a:ext>
                </a:extLst>
              </a:tr>
              <a:tr h="241330">
                <a:tc>
                  <a:txBody>
                    <a:bodyPr/>
                    <a:lstStyle/>
                    <a:p>
                      <a:r>
                        <a:rPr lang="es-CO" sz="900" b="1" dirty="0">
                          <a:solidFill>
                            <a:schemeClr val="tx1"/>
                          </a:solidFill>
                          <a:latin typeface="Arial" panose="020B0604020202020204" pitchFamily="34" charset="0"/>
                          <a:cs typeface="Arial" panose="020B0604020202020204" pitchFamily="34" charset="0"/>
                        </a:rPr>
                        <a:t>VALOR PROCESOS</a:t>
                      </a:r>
                    </a:p>
                  </a:txBody>
                  <a:tcPr/>
                </a:tc>
                <a:tc>
                  <a:txBody>
                    <a:bodyPr/>
                    <a:lstStyle/>
                    <a:p>
                      <a:pPr algn="ctr"/>
                      <a:r>
                        <a:rPr lang="es-CO" sz="900" dirty="0">
                          <a:solidFill>
                            <a:schemeClr val="tx1"/>
                          </a:solidFill>
                          <a:latin typeface="Arial" panose="020B0604020202020204" pitchFamily="34" charset="0"/>
                          <a:cs typeface="Arial" panose="020B0604020202020204" pitchFamily="34" charset="0"/>
                        </a:rPr>
                        <a:t>$631.611.830</a:t>
                      </a:r>
                    </a:p>
                  </a:txBody>
                  <a:tcPr/>
                </a:tc>
                <a:extLst>
                  <a:ext uri="{0D108BD9-81ED-4DB2-BD59-A6C34878D82A}">
                    <a16:rowId xmlns:a16="http://schemas.microsoft.com/office/drawing/2014/main" val="1638755615"/>
                  </a:ext>
                </a:extLst>
              </a:tr>
            </a:tbl>
          </a:graphicData>
        </a:graphic>
      </p:graphicFrame>
      <p:sp>
        <p:nvSpPr>
          <p:cNvPr id="14" name="Rectángulo 13">
            <a:extLst>
              <a:ext uri="{FF2B5EF4-FFF2-40B4-BE49-F238E27FC236}">
                <a16:creationId xmlns:a16="http://schemas.microsoft.com/office/drawing/2014/main" id="{3DC6FA48-BDF8-4EBF-82C6-61DF0F8D624D}"/>
              </a:ext>
            </a:extLst>
          </p:cNvPr>
          <p:cNvSpPr/>
          <p:nvPr/>
        </p:nvSpPr>
        <p:spPr>
          <a:xfrm>
            <a:off x="3604789" y="5949578"/>
            <a:ext cx="4535802" cy="215444"/>
          </a:xfrm>
          <a:prstGeom prst="rect">
            <a:avLst/>
          </a:prstGeom>
        </p:spPr>
        <p:txBody>
          <a:bodyPr wrap="square">
            <a:spAutoFit/>
          </a:bodyPr>
          <a:lstStyle/>
          <a:p>
            <a:r>
              <a:rPr lang="es-MX" sz="800" dirty="0">
                <a:solidFill>
                  <a:srgbClr val="000000"/>
                </a:solidFill>
                <a:latin typeface="Arial" panose="020B0604020202020204" pitchFamily="34" charset="0"/>
              </a:rPr>
              <a:t>Fuente: Superintendencia Delegada para la Función Jurisdiccional y de Conciliación </a:t>
            </a:r>
            <a:endParaRPr lang="es-CO" sz="800" dirty="0"/>
          </a:p>
        </p:txBody>
      </p:sp>
      <p:pic>
        <p:nvPicPr>
          <p:cNvPr id="5" name="Gráfico 4" descr="Martillo de juez">
            <a:extLst>
              <a:ext uri="{FF2B5EF4-FFF2-40B4-BE49-F238E27FC236}">
                <a16:creationId xmlns:a16="http://schemas.microsoft.com/office/drawing/2014/main" id="{4FC364F6-36DB-4EC4-963B-53BE606228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6198" y="1073691"/>
            <a:ext cx="1309803" cy="1309803"/>
          </a:xfrm>
          <a:prstGeom prst="rect">
            <a:avLst/>
          </a:prstGeom>
        </p:spPr>
      </p:pic>
      <p:sp>
        <p:nvSpPr>
          <p:cNvPr id="17" name="Diagrama de flujo: retraso 16">
            <a:extLst>
              <a:ext uri="{FF2B5EF4-FFF2-40B4-BE49-F238E27FC236}">
                <a16:creationId xmlns:a16="http://schemas.microsoft.com/office/drawing/2014/main" id="{BC6F8846-F8FB-4827-8F8B-0A6020F0BDC9}"/>
              </a:ext>
            </a:extLst>
          </p:cNvPr>
          <p:cNvSpPr/>
          <p:nvPr/>
        </p:nvSpPr>
        <p:spPr>
          <a:xfrm>
            <a:off x="5909837" y="3722151"/>
            <a:ext cx="1872000" cy="1493707"/>
          </a:xfrm>
          <a:prstGeom prst="flowChartDelay">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CO" sz="1200" b="1" dirty="0">
                <a:solidFill>
                  <a:schemeClr val="accent1">
                    <a:lumMod val="75000"/>
                  </a:schemeClr>
                </a:solidFill>
                <a:latin typeface="Arial" panose="020B0604020202020204" pitchFamily="34" charset="0"/>
                <a:cs typeface="Arial" panose="020B0604020202020204" pitchFamily="34" charset="0"/>
              </a:rPr>
              <a:t>1.142</a:t>
            </a:r>
            <a:r>
              <a:rPr lang="es-CO" sz="1200" b="1" dirty="0">
                <a:solidFill>
                  <a:schemeClr val="tx1"/>
                </a:solidFill>
                <a:latin typeface="Arial" panose="020B0604020202020204" pitchFamily="34" charset="0"/>
                <a:cs typeface="Arial" panose="020B0604020202020204" pitchFamily="34" charset="0"/>
              </a:rPr>
              <a:t> </a:t>
            </a:r>
            <a:r>
              <a:rPr lang="es-CO" sz="1200" b="1" dirty="0">
                <a:solidFill>
                  <a:schemeClr val="accent1">
                    <a:lumMod val="75000"/>
                  </a:schemeClr>
                </a:solidFill>
                <a:latin typeface="Arial" panose="020B0604020202020204" pitchFamily="34" charset="0"/>
                <a:cs typeface="Arial" panose="020B0604020202020204" pitchFamily="34" charset="0"/>
              </a:rPr>
              <a:t>Sentencias</a:t>
            </a:r>
            <a:r>
              <a:rPr lang="es-CO" sz="1200" dirty="0">
                <a:solidFill>
                  <a:schemeClr val="tx1"/>
                </a:solidFill>
                <a:latin typeface="Arial" panose="020B0604020202020204" pitchFamily="34" charset="0"/>
                <a:cs typeface="Arial" panose="020B0604020202020204" pitchFamily="34" charset="0"/>
              </a:rPr>
              <a:t> con contenido económico y </a:t>
            </a:r>
            <a:r>
              <a:rPr lang="es-CO" sz="1200" b="1" dirty="0">
                <a:solidFill>
                  <a:schemeClr val="accent1">
                    <a:lumMod val="75000"/>
                  </a:schemeClr>
                </a:solidFill>
                <a:latin typeface="Arial" panose="020B0604020202020204" pitchFamily="34" charset="0"/>
                <a:cs typeface="Arial" panose="020B0604020202020204" pitchFamily="34" charset="0"/>
              </a:rPr>
              <a:t>263</a:t>
            </a:r>
            <a:r>
              <a:rPr lang="es-CO" sz="1200" dirty="0">
                <a:solidFill>
                  <a:schemeClr val="tx1"/>
                </a:solidFill>
                <a:latin typeface="Arial" panose="020B0604020202020204" pitchFamily="34" charset="0"/>
                <a:cs typeface="Arial" panose="020B0604020202020204" pitchFamily="34" charset="0"/>
              </a:rPr>
              <a:t> por asuntos de salud y acceso a los servicios</a:t>
            </a:r>
          </a:p>
        </p:txBody>
      </p:sp>
      <p:graphicFrame>
        <p:nvGraphicFramePr>
          <p:cNvPr id="13" name="Tabla 12">
            <a:extLst>
              <a:ext uri="{FF2B5EF4-FFF2-40B4-BE49-F238E27FC236}">
                <a16:creationId xmlns:a16="http://schemas.microsoft.com/office/drawing/2014/main" id="{803CAD7C-0091-43E8-98EE-6A8840F8DE65}"/>
              </a:ext>
            </a:extLst>
          </p:cNvPr>
          <p:cNvGraphicFramePr>
            <a:graphicFrameLocks noGrp="1"/>
          </p:cNvGraphicFramePr>
          <p:nvPr>
            <p:extLst>
              <p:ext uri="{D42A27DB-BD31-4B8C-83A1-F6EECF244321}">
                <p14:modId xmlns:p14="http://schemas.microsoft.com/office/powerpoint/2010/main" val="2362966454"/>
              </p:ext>
            </p:extLst>
          </p:nvPr>
        </p:nvGraphicFramePr>
        <p:xfrm>
          <a:off x="580829" y="4065970"/>
          <a:ext cx="4535802" cy="1237548"/>
        </p:xfrm>
        <a:graphic>
          <a:graphicData uri="http://schemas.openxmlformats.org/drawingml/2006/table">
            <a:tbl>
              <a:tblPr firstRow="1" firstCol="1" bandRow="1">
                <a:tableStyleId>{B301B821-A1FF-4177-AEE7-76D212191A09}</a:tableStyleId>
              </a:tblPr>
              <a:tblGrid>
                <a:gridCol w="3281834">
                  <a:extLst>
                    <a:ext uri="{9D8B030D-6E8A-4147-A177-3AD203B41FA5}">
                      <a16:colId xmlns:a16="http://schemas.microsoft.com/office/drawing/2014/main" val="3910390807"/>
                    </a:ext>
                  </a:extLst>
                </a:gridCol>
                <a:gridCol w="1253968">
                  <a:extLst>
                    <a:ext uri="{9D8B030D-6E8A-4147-A177-3AD203B41FA5}">
                      <a16:colId xmlns:a16="http://schemas.microsoft.com/office/drawing/2014/main" val="2889589336"/>
                    </a:ext>
                  </a:extLst>
                </a:gridCol>
              </a:tblGrid>
              <a:tr h="206258">
                <a:tc>
                  <a:txBody>
                    <a:bodyPr/>
                    <a:lstStyle/>
                    <a:p>
                      <a:pPr algn="ctr">
                        <a:lnSpc>
                          <a:spcPct val="107000"/>
                        </a:lnSpc>
                        <a:spcAft>
                          <a:spcPts val="0"/>
                        </a:spcAft>
                      </a:pPr>
                      <a:r>
                        <a:rPr lang="es-CO" sz="900" dirty="0">
                          <a:effectLst/>
                          <a:latin typeface="Arial" panose="020B0604020202020204" pitchFamily="34" charset="0"/>
                          <a:cs typeface="Arial" panose="020B0604020202020204" pitchFamily="34" charset="0"/>
                        </a:rPr>
                        <a:t>ASUNTO DE COMPETENCIA</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s-CO" sz="900" dirty="0">
                          <a:effectLst/>
                          <a:latin typeface="Arial" panose="020B0604020202020204" pitchFamily="34" charset="0"/>
                          <a:cs typeface="Arial" panose="020B0604020202020204" pitchFamily="34" charset="0"/>
                        </a:rPr>
                        <a:t>TOTAL</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707719"/>
                  </a:ext>
                </a:extLst>
              </a:tr>
              <a:tr h="206258">
                <a:tc>
                  <a:txBody>
                    <a:bodyPr/>
                    <a:lstStyle/>
                    <a:p>
                      <a:pPr algn="just">
                        <a:lnSpc>
                          <a:spcPct val="107000"/>
                        </a:lnSpc>
                        <a:spcAft>
                          <a:spcPts val="0"/>
                        </a:spcAft>
                      </a:pPr>
                      <a:r>
                        <a:rPr lang="es-CO" sz="900" dirty="0">
                          <a:effectLst/>
                          <a:latin typeface="Arial" panose="020B0604020202020204" pitchFamily="34" charset="0"/>
                          <a:cs typeface="Arial" panose="020B0604020202020204" pitchFamily="34" charset="0"/>
                        </a:rPr>
                        <a:t>Cobertura de servicios incluidos en el PBS</a:t>
                      </a:r>
                      <a:endParaRPr lang="es-CO"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s-CO" sz="900" dirty="0">
                          <a:effectLst/>
                          <a:latin typeface="Arial" panose="020B0604020202020204" pitchFamily="34" charset="0"/>
                          <a:cs typeface="Arial" panose="020B0604020202020204" pitchFamily="34" charset="0"/>
                        </a:rPr>
                        <a:t>135</a:t>
                      </a:r>
                      <a:endParaRPr lang="es-CO"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47386376"/>
                  </a:ext>
                </a:extLst>
              </a:tr>
              <a:tr h="206258">
                <a:tc>
                  <a:txBody>
                    <a:bodyPr/>
                    <a:lstStyle/>
                    <a:p>
                      <a:pPr algn="just">
                        <a:lnSpc>
                          <a:spcPct val="107000"/>
                        </a:lnSpc>
                        <a:spcAft>
                          <a:spcPts val="0"/>
                        </a:spcAft>
                      </a:pPr>
                      <a:r>
                        <a:rPr lang="es-CO" sz="900" dirty="0">
                          <a:effectLst/>
                          <a:latin typeface="Arial" panose="020B0604020202020204" pitchFamily="34" charset="0"/>
                          <a:cs typeface="Arial" panose="020B0604020202020204" pitchFamily="34" charset="0"/>
                        </a:rPr>
                        <a:t>Cobertura de servicios excluidos del PBS</a:t>
                      </a:r>
                      <a:endParaRPr lang="es-CO"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s-CO" sz="900" dirty="0">
                          <a:effectLst/>
                          <a:latin typeface="Arial" panose="020B0604020202020204" pitchFamily="34" charset="0"/>
                          <a:cs typeface="Arial" panose="020B0604020202020204" pitchFamily="34" charset="0"/>
                        </a:rPr>
                        <a:t>23</a:t>
                      </a:r>
                      <a:endParaRPr lang="es-CO"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2232977"/>
                  </a:ext>
                </a:extLst>
              </a:tr>
              <a:tr h="206258">
                <a:tc>
                  <a:txBody>
                    <a:bodyPr/>
                    <a:lstStyle/>
                    <a:p>
                      <a:pPr algn="just">
                        <a:lnSpc>
                          <a:spcPct val="107000"/>
                        </a:lnSpc>
                        <a:spcAft>
                          <a:spcPts val="0"/>
                        </a:spcAft>
                      </a:pPr>
                      <a:r>
                        <a:rPr lang="es-CO" sz="900" dirty="0">
                          <a:effectLst/>
                          <a:latin typeface="Arial" panose="020B0604020202020204" pitchFamily="34" charset="0"/>
                          <a:cs typeface="Arial" panose="020B0604020202020204" pitchFamily="34" charset="0"/>
                        </a:rPr>
                        <a:t>Conflictos por Libre elección y Movilidad</a:t>
                      </a:r>
                      <a:endParaRPr lang="es-CO"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s-CO" sz="900" dirty="0">
                          <a:effectLst/>
                          <a:latin typeface="Arial" panose="020B0604020202020204" pitchFamily="34" charset="0"/>
                          <a:cs typeface="Arial" panose="020B0604020202020204" pitchFamily="34" charset="0"/>
                        </a:rPr>
                        <a:t>102</a:t>
                      </a:r>
                      <a:endParaRPr lang="es-CO"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18080208"/>
                  </a:ext>
                </a:extLst>
              </a:tr>
              <a:tr h="206258">
                <a:tc>
                  <a:txBody>
                    <a:bodyPr/>
                    <a:lstStyle/>
                    <a:p>
                      <a:pPr algn="just">
                        <a:lnSpc>
                          <a:spcPct val="107000"/>
                        </a:lnSpc>
                        <a:spcAft>
                          <a:spcPts val="0"/>
                        </a:spcAft>
                      </a:pPr>
                      <a:r>
                        <a:rPr lang="es-CO" sz="900" dirty="0">
                          <a:effectLst/>
                          <a:latin typeface="Arial" panose="020B0604020202020204" pitchFamily="34" charset="0"/>
                          <a:cs typeface="Arial" panose="020B0604020202020204" pitchFamily="34" charset="0"/>
                        </a:rPr>
                        <a:t>Conflictos por Multiafiliación.</a:t>
                      </a:r>
                      <a:endParaRPr lang="es-CO" sz="9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s-CO" sz="900" dirty="0">
                          <a:effectLst/>
                          <a:latin typeface="Arial" panose="020B0604020202020204" pitchFamily="34" charset="0"/>
                          <a:cs typeface="Arial" panose="020B0604020202020204" pitchFamily="34" charset="0"/>
                        </a:rPr>
                        <a:t>3</a:t>
                      </a:r>
                      <a:endParaRPr lang="es-CO"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6638179"/>
                  </a:ext>
                </a:extLst>
              </a:tr>
              <a:tr h="206258">
                <a:tc>
                  <a:txBody>
                    <a:bodyPr/>
                    <a:lstStyle/>
                    <a:p>
                      <a:pPr algn="just">
                        <a:lnSpc>
                          <a:spcPct val="107000"/>
                        </a:lnSpc>
                        <a:spcAft>
                          <a:spcPts val="0"/>
                        </a:spcAft>
                      </a:pPr>
                      <a:r>
                        <a:rPr lang="es-CO" sz="900" dirty="0">
                          <a:effectLst/>
                          <a:latin typeface="Arial" panose="020B0604020202020204" pitchFamily="34" charset="0"/>
                          <a:cs typeface="Arial" panose="020B0604020202020204" pitchFamily="34" charset="0"/>
                        </a:rPr>
                        <a:t>TOTAL</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s-CO" sz="900" b="1" dirty="0">
                          <a:effectLst/>
                          <a:latin typeface="Arial" panose="020B0604020202020204" pitchFamily="34" charset="0"/>
                          <a:cs typeface="Arial" panose="020B0604020202020204" pitchFamily="34" charset="0"/>
                        </a:rPr>
                        <a:t>263</a:t>
                      </a:r>
                      <a:r>
                        <a:rPr lang="es-CO" sz="900" dirty="0">
                          <a:effectLst/>
                          <a:latin typeface="Arial" panose="020B0604020202020204" pitchFamily="34" charset="0"/>
                          <a:cs typeface="Arial" panose="020B0604020202020204" pitchFamily="34" charset="0"/>
                        </a:rPr>
                        <a:t>.</a:t>
                      </a:r>
                      <a:endParaRPr lang="es-CO"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7835111"/>
                  </a:ext>
                </a:extLst>
              </a:tr>
            </a:tbl>
          </a:graphicData>
        </a:graphic>
      </p:graphicFrame>
      <p:sp>
        <p:nvSpPr>
          <p:cNvPr id="18" name="Rectángulo 17">
            <a:extLst>
              <a:ext uri="{FF2B5EF4-FFF2-40B4-BE49-F238E27FC236}">
                <a16:creationId xmlns:a16="http://schemas.microsoft.com/office/drawing/2014/main" id="{F083812D-F275-441F-B78C-B5DDD3394F2F}"/>
              </a:ext>
            </a:extLst>
          </p:cNvPr>
          <p:cNvSpPr/>
          <p:nvPr/>
        </p:nvSpPr>
        <p:spPr>
          <a:xfrm>
            <a:off x="622495" y="3725128"/>
            <a:ext cx="4535802" cy="381258"/>
          </a:xfrm>
          <a:prstGeom prst="rect">
            <a:avLst/>
          </a:prstGeom>
        </p:spPr>
        <p:txBody>
          <a:bodyPr wrap="square">
            <a:spAutoFit/>
          </a:bodyPr>
          <a:lstStyle/>
          <a:p>
            <a:pPr algn="ctr">
              <a:lnSpc>
                <a:spcPct val="107000"/>
              </a:lnSpc>
              <a:spcAft>
                <a:spcPts val="800"/>
              </a:spcAft>
            </a:pPr>
            <a:r>
              <a:rPr lang="es-CO" sz="9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TOTAL DE SENTENCIAS QUE INVOLUCRARON EL SERVICIO DE SALUD DE LOS USUARIOS PERIODO AGOSTO 2018 A JULIO DE 2019.</a:t>
            </a:r>
            <a:endParaRPr lang="es-CO" sz="9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a:extLst>
              <a:ext uri="{FF2B5EF4-FFF2-40B4-BE49-F238E27FC236}">
                <a16:creationId xmlns:a16="http://schemas.microsoft.com/office/drawing/2014/main" id="{5CC79443-01C9-4C47-9E32-79DAE00311FD}"/>
              </a:ext>
            </a:extLst>
          </p:cNvPr>
          <p:cNvSpPr/>
          <p:nvPr/>
        </p:nvSpPr>
        <p:spPr>
          <a:xfrm>
            <a:off x="507537" y="1205950"/>
            <a:ext cx="4745793" cy="233077"/>
          </a:xfrm>
          <a:prstGeom prst="rect">
            <a:avLst/>
          </a:prstGeom>
        </p:spPr>
        <p:txBody>
          <a:bodyPr wrap="square">
            <a:spAutoFit/>
          </a:bodyPr>
          <a:lstStyle/>
          <a:p>
            <a:pPr algn="ctr">
              <a:lnSpc>
                <a:spcPct val="107000"/>
              </a:lnSpc>
              <a:spcAft>
                <a:spcPts val="800"/>
              </a:spcAft>
            </a:pPr>
            <a:r>
              <a:rPr lang="es-CO" sz="9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SENTENCIAS CON CONTENIDO ECONÓMICO AGOSTO DE 2018 A JULIO DE 2019</a:t>
            </a:r>
            <a:endParaRPr lang="es-CO" sz="9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Flecha: cheurón 20">
            <a:extLst>
              <a:ext uri="{FF2B5EF4-FFF2-40B4-BE49-F238E27FC236}">
                <a16:creationId xmlns:a16="http://schemas.microsoft.com/office/drawing/2014/main" id="{A1A24197-F69C-412A-957D-78D0EF01A21E}"/>
              </a:ext>
            </a:extLst>
          </p:cNvPr>
          <p:cNvSpPr/>
          <p:nvPr/>
        </p:nvSpPr>
        <p:spPr>
          <a:xfrm rot="5400000">
            <a:off x="6415224" y="3093747"/>
            <a:ext cx="380278" cy="480947"/>
          </a:xfrm>
          <a:prstGeom prst="chevr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Tree>
    <p:extLst>
      <p:ext uri="{BB962C8B-B14F-4D97-AF65-F5344CB8AC3E}">
        <p14:creationId xmlns:p14="http://schemas.microsoft.com/office/powerpoint/2010/main" val="2108074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16839F7-EA94-41A5-A7C2-88D8877DC8BB}"/>
              </a:ext>
            </a:extLst>
          </p:cNvPr>
          <p:cNvSpPr/>
          <p:nvPr/>
        </p:nvSpPr>
        <p:spPr>
          <a:xfrm>
            <a:off x="104924" y="111342"/>
            <a:ext cx="11965156" cy="707886"/>
          </a:xfrm>
          <a:prstGeom prst="rect">
            <a:avLst/>
          </a:prstGeom>
        </p:spPr>
        <p:txBody>
          <a:bodyPr wrap="square">
            <a:spAutoFit/>
          </a:bodyPr>
          <a:lstStyle/>
          <a:p>
            <a:pPr algn="ctr"/>
            <a:r>
              <a:rPr lang="es-CO" sz="2000" b="1" dirty="0">
                <a:solidFill>
                  <a:srgbClr val="002060"/>
                </a:solidFill>
                <a:latin typeface="Century Gothic" panose="020B0502020202020204" pitchFamily="34" charset="0"/>
              </a:rPr>
              <a:t>¿Ejerce la Supersalud frente al Sistema de salud, funciones que complementan el ejercicio de Inspección, vigilancia y control?</a:t>
            </a:r>
          </a:p>
        </p:txBody>
      </p:sp>
      <p:sp>
        <p:nvSpPr>
          <p:cNvPr id="2" name="Diagrama de flujo: datos almacenados 1">
            <a:extLst>
              <a:ext uri="{FF2B5EF4-FFF2-40B4-BE49-F238E27FC236}">
                <a16:creationId xmlns:a16="http://schemas.microsoft.com/office/drawing/2014/main" id="{3C7D06CA-0B7D-4E6C-B1C8-A28FF9A6CBBF}"/>
              </a:ext>
            </a:extLst>
          </p:cNvPr>
          <p:cNvSpPr/>
          <p:nvPr/>
        </p:nvSpPr>
        <p:spPr>
          <a:xfrm flipH="1">
            <a:off x="8309965" y="1182849"/>
            <a:ext cx="3650493" cy="4127631"/>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MX" sz="1100" dirty="0">
              <a:solidFill>
                <a:srgbClr val="002060"/>
              </a:solidFill>
              <a:latin typeface="Arial" panose="020B0604020202020204" pitchFamily="34" charset="0"/>
              <a:cs typeface="Arial" panose="020B0604020202020204" pitchFamily="34" charset="0"/>
            </a:endParaRPr>
          </a:p>
          <a:p>
            <a:pPr algn="just"/>
            <a:endParaRPr lang="es-MX" sz="1100" dirty="0">
              <a:solidFill>
                <a:srgbClr val="002060"/>
              </a:solidFill>
              <a:latin typeface="Arial" panose="020B0604020202020204" pitchFamily="34" charset="0"/>
              <a:cs typeface="Arial" panose="020B0604020202020204" pitchFamily="34" charset="0"/>
            </a:endParaRPr>
          </a:p>
          <a:p>
            <a:pPr algn="just"/>
            <a:endParaRPr lang="es-MX" sz="1100" dirty="0">
              <a:solidFill>
                <a:srgbClr val="002060"/>
              </a:solidFill>
              <a:latin typeface="Arial" panose="020B0604020202020204" pitchFamily="34" charset="0"/>
              <a:cs typeface="Arial" panose="020B0604020202020204" pitchFamily="34" charset="0"/>
            </a:endParaRPr>
          </a:p>
          <a:p>
            <a:pPr algn="just"/>
            <a:r>
              <a:rPr lang="es-MX" sz="1100" dirty="0">
                <a:solidFill>
                  <a:schemeClr val="tx1"/>
                </a:solidFill>
                <a:latin typeface="Arial" panose="020B0604020202020204" pitchFamily="34" charset="0"/>
                <a:cs typeface="Arial" panose="020B0604020202020204" pitchFamily="34" charset="0"/>
              </a:rPr>
              <a:t>A través de la </a:t>
            </a:r>
            <a:r>
              <a:rPr lang="es-MX" sz="1100" b="1" i="1" dirty="0">
                <a:solidFill>
                  <a:srgbClr val="002060"/>
                </a:solidFill>
                <a:latin typeface="Arial" panose="020B0604020202020204" pitchFamily="34" charset="0"/>
                <a:cs typeface="Arial" panose="020B0604020202020204" pitchFamily="34" charset="0"/>
              </a:rPr>
              <a:t>función de conciliación,</a:t>
            </a:r>
            <a:r>
              <a:rPr lang="es-MX" sz="1100" dirty="0">
                <a:solidFill>
                  <a:srgbClr val="002060"/>
                </a:solidFill>
                <a:latin typeface="Arial" panose="020B0604020202020204" pitchFamily="34" charset="0"/>
                <a:cs typeface="Arial" panose="020B0604020202020204" pitchFamily="34" charset="0"/>
              </a:rPr>
              <a:t> </a:t>
            </a:r>
            <a:r>
              <a:rPr lang="es-MX" sz="1100" dirty="0">
                <a:solidFill>
                  <a:schemeClr val="tx1"/>
                </a:solidFill>
                <a:latin typeface="Arial" panose="020B0604020202020204" pitchFamily="34" charset="0"/>
                <a:cs typeface="Arial" panose="020B0604020202020204" pitchFamily="34" charset="0"/>
              </a:rPr>
              <a:t>la Supersalud complementa el mandato de su misión de Proteger los Derechos en Salud de los residentes Colombianos. Para ello, a través de la </a:t>
            </a:r>
            <a:r>
              <a:rPr lang="es-MX" sz="1100" b="1" dirty="0">
                <a:solidFill>
                  <a:srgbClr val="002060"/>
                </a:solidFill>
                <a:latin typeface="Arial" panose="020B0604020202020204" pitchFamily="34" charset="0"/>
                <a:cs typeface="Arial" panose="020B0604020202020204" pitchFamily="34" charset="0"/>
              </a:rPr>
              <a:t>función de Conciliació</a:t>
            </a:r>
            <a:r>
              <a:rPr lang="es-MX" sz="1100" dirty="0">
                <a:solidFill>
                  <a:srgbClr val="002060"/>
                </a:solidFill>
                <a:latin typeface="Arial" panose="020B0604020202020204" pitchFamily="34" charset="0"/>
                <a:cs typeface="Arial" panose="020B0604020202020204" pitchFamily="34" charset="0"/>
              </a:rPr>
              <a:t>n </a:t>
            </a:r>
            <a:r>
              <a:rPr lang="es-MX" sz="1100" dirty="0">
                <a:solidFill>
                  <a:schemeClr val="tx1"/>
                </a:solidFill>
                <a:latin typeface="Arial" panose="020B0604020202020204" pitchFamily="34" charset="0"/>
                <a:cs typeface="Arial" panose="020B0604020202020204" pitchFamily="34" charset="0"/>
              </a:rPr>
              <a:t>se ejerce mediación como alternativa para la solución de los conflictos que se susciten entre los usuarios y actores del Sistema de Salud que afectan la efectiva prestación del servicio de salud. </a:t>
            </a:r>
            <a:endParaRPr lang="es-CO" sz="1100" dirty="0">
              <a:solidFill>
                <a:schemeClr val="tx1"/>
              </a:solidFill>
              <a:latin typeface="Arial" panose="020B0604020202020204" pitchFamily="34" charset="0"/>
              <a:cs typeface="Arial" panose="020B0604020202020204" pitchFamily="34" charset="0"/>
            </a:endParaRPr>
          </a:p>
          <a:p>
            <a:pPr algn="just"/>
            <a:endParaRPr lang="es-MX" sz="1100" dirty="0">
              <a:solidFill>
                <a:srgbClr val="002060"/>
              </a:solidFill>
              <a:latin typeface="Arial" panose="020B0604020202020204" pitchFamily="34" charset="0"/>
              <a:cs typeface="Arial" panose="020B0604020202020204" pitchFamily="34" charset="0"/>
            </a:endParaRPr>
          </a:p>
        </p:txBody>
      </p:sp>
      <p:sp>
        <p:nvSpPr>
          <p:cNvPr id="6" name="Diagrama de flujo: retraso 5">
            <a:extLst>
              <a:ext uri="{FF2B5EF4-FFF2-40B4-BE49-F238E27FC236}">
                <a16:creationId xmlns:a16="http://schemas.microsoft.com/office/drawing/2014/main" id="{913702D2-6331-42AE-B564-D025F4E775F3}"/>
              </a:ext>
            </a:extLst>
          </p:cNvPr>
          <p:cNvSpPr/>
          <p:nvPr/>
        </p:nvSpPr>
        <p:spPr>
          <a:xfrm>
            <a:off x="6837028" y="1171317"/>
            <a:ext cx="1836000" cy="1260000"/>
          </a:xfrm>
          <a:prstGeom prst="flowChartDelay">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es-CO" sz="1100" dirty="0">
                <a:solidFill>
                  <a:schemeClr val="tx1"/>
                </a:solidFill>
                <a:latin typeface="Arial" panose="020B0604020202020204" pitchFamily="34" charset="0"/>
                <a:cs typeface="Arial" panose="020B0604020202020204" pitchFamily="34" charset="0"/>
              </a:rPr>
              <a:t>Valores conciliados en Acuerdos firmados por valor de </a:t>
            </a:r>
            <a:r>
              <a:rPr lang="es-CO" sz="1100" b="1" dirty="0">
                <a:solidFill>
                  <a:schemeClr val="accent1">
                    <a:lumMod val="75000"/>
                  </a:schemeClr>
                </a:solidFill>
                <a:latin typeface="Arial" panose="020B0604020202020204" pitchFamily="34" charset="0"/>
                <a:cs typeface="Arial" panose="020B0604020202020204" pitchFamily="34" charset="0"/>
              </a:rPr>
              <a:t>$355 mil millones.</a:t>
            </a:r>
          </a:p>
        </p:txBody>
      </p:sp>
      <p:sp>
        <p:nvSpPr>
          <p:cNvPr id="14" name="Rectángulo 13">
            <a:extLst>
              <a:ext uri="{FF2B5EF4-FFF2-40B4-BE49-F238E27FC236}">
                <a16:creationId xmlns:a16="http://schemas.microsoft.com/office/drawing/2014/main" id="{3DC6FA48-BDF8-4EBF-82C6-61DF0F8D624D}"/>
              </a:ext>
            </a:extLst>
          </p:cNvPr>
          <p:cNvSpPr/>
          <p:nvPr/>
        </p:nvSpPr>
        <p:spPr>
          <a:xfrm>
            <a:off x="4317799" y="5752790"/>
            <a:ext cx="4533064" cy="215444"/>
          </a:xfrm>
          <a:prstGeom prst="rect">
            <a:avLst/>
          </a:prstGeom>
        </p:spPr>
        <p:txBody>
          <a:bodyPr wrap="square">
            <a:spAutoFit/>
          </a:bodyPr>
          <a:lstStyle/>
          <a:p>
            <a:r>
              <a:rPr lang="es-MX" sz="800" dirty="0">
                <a:solidFill>
                  <a:srgbClr val="000000"/>
                </a:solidFill>
                <a:latin typeface="Arial" panose="020B0604020202020204" pitchFamily="34" charset="0"/>
              </a:rPr>
              <a:t>Fuente: Superintendencia Delegada para la Función Jurisdiccional y de Conciliación</a:t>
            </a:r>
            <a:endParaRPr lang="es-CO" sz="800" dirty="0"/>
          </a:p>
        </p:txBody>
      </p:sp>
      <p:sp>
        <p:nvSpPr>
          <p:cNvPr id="17" name="Diagrama de flujo: retraso 16">
            <a:extLst>
              <a:ext uri="{FF2B5EF4-FFF2-40B4-BE49-F238E27FC236}">
                <a16:creationId xmlns:a16="http://schemas.microsoft.com/office/drawing/2014/main" id="{BC6F8846-F8FB-4827-8F8B-0A6020F0BDC9}"/>
              </a:ext>
            </a:extLst>
          </p:cNvPr>
          <p:cNvSpPr/>
          <p:nvPr/>
        </p:nvSpPr>
        <p:spPr>
          <a:xfrm>
            <a:off x="6873300" y="3980534"/>
            <a:ext cx="1836000" cy="1260000"/>
          </a:xfrm>
          <a:prstGeom prst="flowChartDelay">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es-CO" sz="1100" b="1" dirty="0">
                <a:solidFill>
                  <a:schemeClr val="accent1">
                    <a:lumMod val="75000"/>
                  </a:schemeClr>
                </a:solidFill>
                <a:latin typeface="Arial" panose="020B0604020202020204" pitchFamily="34" charset="0"/>
                <a:cs typeface="Arial" panose="020B0604020202020204" pitchFamily="34" charset="0"/>
              </a:rPr>
              <a:t>12</a:t>
            </a:r>
            <a:r>
              <a:rPr lang="es-CO" sz="1100" dirty="0">
                <a:solidFill>
                  <a:schemeClr val="tx1"/>
                </a:solidFill>
                <a:latin typeface="Arial" panose="020B0604020202020204" pitchFamily="34" charset="0"/>
                <a:cs typeface="Arial" panose="020B0604020202020204" pitchFamily="34" charset="0"/>
              </a:rPr>
              <a:t> jornadas de Conciliación y firma de </a:t>
            </a:r>
            <a:r>
              <a:rPr lang="es-CO" sz="1100" b="1" dirty="0">
                <a:solidFill>
                  <a:schemeClr val="accent1">
                    <a:lumMod val="75000"/>
                  </a:schemeClr>
                </a:solidFill>
                <a:latin typeface="Arial" panose="020B0604020202020204" pitchFamily="34" charset="0"/>
                <a:cs typeface="Arial" panose="020B0604020202020204" pitchFamily="34" charset="0"/>
              </a:rPr>
              <a:t>865 Acuerdos</a:t>
            </a:r>
            <a:endParaRPr lang="es-CO" sz="1100" b="1" dirty="0">
              <a:solidFill>
                <a:srgbClr val="FFC000"/>
              </a:solidFill>
              <a:latin typeface="Arial" panose="020B0604020202020204" pitchFamily="34" charset="0"/>
              <a:cs typeface="Arial" panose="020B0604020202020204" pitchFamily="34" charset="0"/>
            </a:endParaRPr>
          </a:p>
        </p:txBody>
      </p:sp>
      <p:sp>
        <p:nvSpPr>
          <p:cNvPr id="21" name="Flecha: cheurón 20">
            <a:extLst>
              <a:ext uri="{FF2B5EF4-FFF2-40B4-BE49-F238E27FC236}">
                <a16:creationId xmlns:a16="http://schemas.microsoft.com/office/drawing/2014/main" id="{A1A24197-F69C-412A-957D-78D0EF01A21E}"/>
              </a:ext>
            </a:extLst>
          </p:cNvPr>
          <p:cNvSpPr/>
          <p:nvPr/>
        </p:nvSpPr>
        <p:spPr>
          <a:xfrm rot="5400000">
            <a:off x="7340848" y="3031233"/>
            <a:ext cx="435083" cy="480947"/>
          </a:xfrm>
          <a:prstGeom prst="chevr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graphicFrame>
        <p:nvGraphicFramePr>
          <p:cNvPr id="4" name="Tabla 3">
            <a:extLst>
              <a:ext uri="{FF2B5EF4-FFF2-40B4-BE49-F238E27FC236}">
                <a16:creationId xmlns:a16="http://schemas.microsoft.com/office/drawing/2014/main" id="{34BD9CBD-5BAE-46F0-8201-266B15EE26B1}"/>
              </a:ext>
            </a:extLst>
          </p:cNvPr>
          <p:cNvGraphicFramePr>
            <a:graphicFrameLocks noGrp="1"/>
          </p:cNvGraphicFramePr>
          <p:nvPr>
            <p:extLst>
              <p:ext uri="{D42A27DB-BD31-4B8C-83A1-F6EECF244321}">
                <p14:modId xmlns:p14="http://schemas.microsoft.com/office/powerpoint/2010/main" val="1517890733"/>
              </p:ext>
            </p:extLst>
          </p:nvPr>
        </p:nvGraphicFramePr>
        <p:xfrm>
          <a:off x="518665" y="1182849"/>
          <a:ext cx="5872293" cy="4244791"/>
        </p:xfrm>
        <a:graphic>
          <a:graphicData uri="http://schemas.openxmlformats.org/drawingml/2006/table">
            <a:tbl>
              <a:tblPr firstRow="1" firstCol="1" bandRow="1">
                <a:tableStyleId>{69012ECD-51FC-41F1-AA8D-1B2483CD663E}</a:tableStyleId>
              </a:tblPr>
              <a:tblGrid>
                <a:gridCol w="354056">
                  <a:extLst>
                    <a:ext uri="{9D8B030D-6E8A-4147-A177-3AD203B41FA5}">
                      <a16:colId xmlns:a16="http://schemas.microsoft.com/office/drawing/2014/main" val="1050163082"/>
                    </a:ext>
                  </a:extLst>
                </a:gridCol>
                <a:gridCol w="677260">
                  <a:extLst>
                    <a:ext uri="{9D8B030D-6E8A-4147-A177-3AD203B41FA5}">
                      <a16:colId xmlns:a16="http://schemas.microsoft.com/office/drawing/2014/main" val="2358164417"/>
                    </a:ext>
                  </a:extLst>
                </a:gridCol>
                <a:gridCol w="1461334">
                  <a:extLst>
                    <a:ext uri="{9D8B030D-6E8A-4147-A177-3AD203B41FA5}">
                      <a16:colId xmlns:a16="http://schemas.microsoft.com/office/drawing/2014/main" val="3060084533"/>
                    </a:ext>
                  </a:extLst>
                </a:gridCol>
                <a:gridCol w="1639317">
                  <a:extLst>
                    <a:ext uri="{9D8B030D-6E8A-4147-A177-3AD203B41FA5}">
                      <a16:colId xmlns:a16="http://schemas.microsoft.com/office/drawing/2014/main" val="2224573711"/>
                    </a:ext>
                  </a:extLst>
                </a:gridCol>
                <a:gridCol w="674463">
                  <a:extLst>
                    <a:ext uri="{9D8B030D-6E8A-4147-A177-3AD203B41FA5}">
                      <a16:colId xmlns:a16="http://schemas.microsoft.com/office/drawing/2014/main" val="1084881482"/>
                    </a:ext>
                  </a:extLst>
                </a:gridCol>
                <a:gridCol w="1065863">
                  <a:extLst>
                    <a:ext uri="{9D8B030D-6E8A-4147-A177-3AD203B41FA5}">
                      <a16:colId xmlns:a16="http://schemas.microsoft.com/office/drawing/2014/main" val="471942388"/>
                    </a:ext>
                  </a:extLst>
                </a:gridCol>
              </a:tblGrid>
              <a:tr h="202457">
                <a:tc gridSpan="6">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JORNADAS DE CONCILIACIÓN DEL 01 DE AGOSTO DE 2018 AL 31 DE JULIO 2019</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hMerge="1">
                  <a:txBody>
                    <a:bodyPr/>
                    <a:lstStyle/>
                    <a:p>
                      <a:endParaRPr lang="es-CO"/>
                    </a:p>
                  </a:txBody>
                  <a:tcPr/>
                </a:tc>
                <a:tc hMerge="1">
                  <a:txBody>
                    <a:bodyPr/>
                    <a:lstStyle/>
                    <a:p>
                      <a:endParaRPr lang="es-CO"/>
                    </a:p>
                  </a:txBody>
                  <a:tcPr>
                    <a:lnL w="12700" cap="flat" cmpd="sng" algn="ctr">
                      <a:solidFill>
                        <a:schemeClr val="tx1"/>
                      </a:solidFill>
                      <a:prstDash val="solid"/>
                      <a:round/>
                      <a:headEnd type="none" w="med" len="med"/>
                      <a:tailEnd type="none" w="med" len="med"/>
                    </a:lnL>
                  </a:tcPr>
                </a:tc>
                <a:tc hMerge="1">
                  <a:txBody>
                    <a:bodyPr/>
                    <a:lstStyle/>
                    <a:p>
                      <a:endParaRPr lang="es-CO"/>
                    </a:p>
                  </a:txBody>
                  <a:tcPr>
                    <a:lnL w="12700" cap="flat" cmpd="sng" algn="ctr">
                      <a:solidFill>
                        <a:schemeClr val="tx1"/>
                      </a:solidFill>
                      <a:prstDash val="solid"/>
                      <a:round/>
                      <a:headEnd type="none" w="med" len="med"/>
                      <a:tailEnd type="none" w="med" len="med"/>
                    </a:ln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950358625"/>
                  </a:ext>
                </a:extLst>
              </a:tr>
              <a:tr h="257154">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No.</a:t>
                      </a:r>
                      <a:endParaRPr lang="es-CO" sz="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b="1" dirty="0">
                          <a:effectLst/>
                          <a:latin typeface="Arial" panose="020B0604020202020204" pitchFamily="34" charset="0"/>
                          <a:cs typeface="Arial" panose="020B0604020202020204" pitchFamily="34" charset="0"/>
                        </a:rPr>
                        <a:t>CIUDAD</a:t>
                      </a:r>
                      <a:endParaRPr lang="es-CO" sz="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b="1" dirty="0">
                          <a:effectLst/>
                          <a:latin typeface="Arial" panose="020B0604020202020204" pitchFamily="34" charset="0"/>
                          <a:cs typeface="Arial" panose="020B0604020202020204" pitchFamily="34" charset="0"/>
                        </a:rPr>
                        <a:t>DEPARTAMENTOS CONVOCADOS</a:t>
                      </a:r>
                      <a:endParaRPr lang="es-CO" sz="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b="1" dirty="0">
                          <a:effectLst/>
                          <a:latin typeface="Arial" panose="020B0604020202020204" pitchFamily="34" charset="0"/>
                          <a:cs typeface="Arial" panose="020B0604020202020204" pitchFamily="34" charset="0"/>
                        </a:rPr>
                        <a:t>JORNADA</a:t>
                      </a:r>
                      <a:endParaRPr lang="es-CO" sz="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b="1" dirty="0">
                          <a:effectLst/>
                          <a:latin typeface="Arial" panose="020B0604020202020204" pitchFamily="34" charset="0"/>
                          <a:cs typeface="Arial" panose="020B0604020202020204" pitchFamily="34" charset="0"/>
                        </a:rPr>
                        <a:t>TOTAL ACUERDOS </a:t>
                      </a:r>
                      <a:endParaRPr lang="es-CO" sz="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b="1" dirty="0">
                          <a:effectLst/>
                          <a:latin typeface="Arial" panose="020B0604020202020204" pitchFamily="34" charset="0"/>
                          <a:cs typeface="Arial" panose="020B0604020202020204" pitchFamily="34" charset="0"/>
                        </a:rPr>
                        <a:t>VALOR ACORDADO</a:t>
                      </a:r>
                      <a:endParaRPr lang="es-CO" sz="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06646056"/>
                  </a:ext>
                </a:extLst>
              </a:tr>
              <a:tr h="321160">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1</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Yopal</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Casanare, Arauca, Vichada, Vaupés</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27, 28, 29, 30 y 31 de agosto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7</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s-CO" sz="800" dirty="0">
                          <a:effectLst/>
                          <a:latin typeface="Arial" panose="020B0604020202020204" pitchFamily="34" charset="0"/>
                          <a:cs typeface="Arial" panose="020B0604020202020204" pitchFamily="34" charset="0"/>
                        </a:rPr>
                        <a:t>687.706.475</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31906819"/>
                  </a:ext>
                </a:extLst>
              </a:tr>
              <a:tr h="238841">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2</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Ibagué</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Caquetá, Huila y Tolima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24, 25, 26, 27 y 28 de septiembre</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24</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s-CO" sz="800" dirty="0">
                          <a:effectLst/>
                          <a:latin typeface="Arial" panose="020B0604020202020204" pitchFamily="34" charset="0"/>
                          <a:cs typeface="Arial" panose="020B0604020202020204" pitchFamily="34" charset="0"/>
                        </a:rPr>
                        <a:t>17.610.383.731</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562357619"/>
                  </a:ext>
                </a:extLst>
              </a:tr>
              <a:tr h="332056">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3</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Cartagena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Bolívar, Córdoba y Sucre</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8, 9, 10, 11 y 12 de octubre</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55</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s-CO" sz="800" dirty="0">
                          <a:effectLst/>
                          <a:latin typeface="Arial" panose="020B0604020202020204" pitchFamily="34" charset="0"/>
                          <a:cs typeface="Arial" panose="020B0604020202020204" pitchFamily="34" charset="0"/>
                        </a:rPr>
                        <a:t>15.289.656.565</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26964549"/>
                  </a:ext>
                </a:extLst>
              </a:tr>
              <a:tr h="302460">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4</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Armenia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Caldas, Quindío y Risaralda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19, 20, 21, 22 y 23 de noviembre</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47</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s-CO" sz="800" dirty="0">
                          <a:effectLst/>
                          <a:latin typeface="Arial" panose="020B0604020202020204" pitchFamily="34" charset="0"/>
                          <a:cs typeface="Arial" panose="020B0604020202020204" pitchFamily="34" charset="0"/>
                        </a:rPr>
                        <a:t>7.718.345.434</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64777843"/>
                  </a:ext>
                </a:extLst>
              </a:tr>
              <a:tr h="302460">
                <a:tc>
                  <a:txBody>
                    <a:bodyPr/>
                    <a:lstStyle/>
                    <a:p>
                      <a:pPr algn="ctr">
                        <a:lnSpc>
                          <a:spcPct val="100000"/>
                        </a:lnSpc>
                        <a:spcAft>
                          <a:spcPts val="800"/>
                        </a:spcAft>
                      </a:pPr>
                      <a:r>
                        <a:rPr lang="es-CO" sz="800" dirty="0">
                          <a:effectLst/>
                          <a:latin typeface="Arial" panose="020B0604020202020204" pitchFamily="34" charset="0"/>
                          <a:cs typeface="Arial" panose="020B0604020202020204" pitchFamily="34" charset="0"/>
                        </a:rPr>
                        <a:t>5</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Pasto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Cauca, Nariño y Putumayo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26, 27, 28, 29 y 30 de noviembre</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90</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800"/>
                        </a:spcAft>
                      </a:pPr>
                      <a:r>
                        <a:rPr lang="es-CO" sz="800" dirty="0">
                          <a:effectLst/>
                          <a:latin typeface="Arial" panose="020B0604020202020204" pitchFamily="34" charset="0"/>
                          <a:cs typeface="Arial" panose="020B0604020202020204" pitchFamily="34" charset="0"/>
                        </a:rPr>
                        <a:t>36.845.544.732</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82770680"/>
                  </a:ext>
                </a:extLst>
              </a:tr>
              <a:tr h="468973">
                <a:tc>
                  <a:txBody>
                    <a:bodyPr/>
                    <a:lstStyle/>
                    <a:p>
                      <a:pPr algn="ctr">
                        <a:lnSpc>
                          <a:spcPct val="100000"/>
                        </a:lnSpc>
                        <a:spcAft>
                          <a:spcPts val="800"/>
                        </a:spcAft>
                      </a:pPr>
                      <a:r>
                        <a:rPr lang="es-CO" sz="800" dirty="0">
                          <a:effectLst/>
                          <a:latin typeface="Arial" panose="020B0604020202020204" pitchFamily="34" charset="0"/>
                          <a:cs typeface="Arial" panose="020B0604020202020204" pitchFamily="34" charset="0"/>
                        </a:rPr>
                        <a:t>6</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San José del Guaviare</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Guaviare, Guainía, Vaupés, amazonas</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11. 12, 13, 14 y 15 de febrero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5</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800" dirty="0">
                          <a:effectLst/>
                          <a:latin typeface="Arial" panose="020B0604020202020204" pitchFamily="34" charset="0"/>
                          <a:cs typeface="Arial" panose="020B0604020202020204" pitchFamily="34" charset="0"/>
                        </a:rPr>
                        <a:t>456.026.630</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21779690"/>
                  </a:ext>
                </a:extLst>
              </a:tr>
              <a:tr h="328471">
                <a:tc>
                  <a:txBody>
                    <a:bodyPr/>
                    <a:lstStyle/>
                    <a:p>
                      <a:pPr algn="ctr"/>
                      <a:r>
                        <a:rPr lang="es-CO" sz="800" dirty="0">
                          <a:latin typeface="Arial" panose="020B0604020202020204" pitchFamily="34" charset="0"/>
                          <a:cs typeface="Arial" panose="020B0604020202020204" pitchFamily="34" charset="0"/>
                        </a:rPr>
                        <a:t>7</a:t>
                      </a:r>
                      <a:endParaRPr lang="es-CO" sz="800" b="0" dirty="0">
                        <a:latin typeface="Arial" panose="020B060402020202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Medellín</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Antioquia, Choco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25, 26, 27, 28 de febrero y 1 de marzo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123</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800" dirty="0">
                          <a:effectLst/>
                          <a:latin typeface="Arial" panose="020B0604020202020204" pitchFamily="34" charset="0"/>
                          <a:cs typeface="Arial" panose="020B0604020202020204" pitchFamily="34" charset="0"/>
                        </a:rPr>
                        <a:t>30.899.206.471</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809455"/>
                  </a:ext>
                </a:extLst>
              </a:tr>
              <a:tr h="442258">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8</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Bucaramanga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Santander</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26, 27, 28 y 29 de marzo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63</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800" dirty="0">
                          <a:effectLst/>
                          <a:latin typeface="Arial" panose="020B0604020202020204" pitchFamily="34" charset="0"/>
                          <a:cs typeface="Arial" panose="020B0604020202020204" pitchFamily="34" charset="0"/>
                        </a:rPr>
                        <a:t>19.829.394.682</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052550020"/>
                  </a:ext>
                </a:extLst>
              </a:tr>
              <a:tr h="255316">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9</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Santa Marta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Cesar, Guajira, Magdalena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8, 9, 10, 11 y 12 de abril</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79</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800" dirty="0">
                          <a:effectLst/>
                          <a:latin typeface="Arial" panose="020B0604020202020204" pitchFamily="34" charset="0"/>
                          <a:cs typeface="Arial" panose="020B0604020202020204" pitchFamily="34" charset="0"/>
                        </a:rPr>
                        <a:t>32.757.516.848</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71594006"/>
                  </a:ext>
                </a:extLst>
              </a:tr>
              <a:tr h="130824">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10</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Cali</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Cauca, Valle del Cauca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6, 7, 8, 9 y 10 de mayo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52</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800" dirty="0">
                          <a:effectLst/>
                          <a:latin typeface="Arial" panose="020B0604020202020204" pitchFamily="34" charset="0"/>
                          <a:cs typeface="Arial" panose="020B0604020202020204" pitchFamily="34" charset="0"/>
                        </a:rPr>
                        <a:t>11.174.994.460</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919798458"/>
                  </a:ext>
                </a:extLst>
              </a:tr>
              <a:tr h="195457">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11</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Cúcuta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Norte de Santander</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25,26,27 y28 de junio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34</a:t>
                      </a:r>
                    </a:p>
                    <a:p>
                      <a:pPr algn="ctr">
                        <a:lnSpc>
                          <a:spcPct val="107000"/>
                        </a:lnSpc>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800" dirty="0">
                          <a:effectLst/>
                          <a:latin typeface="Arial" panose="020B0604020202020204" pitchFamily="34" charset="0"/>
                          <a:cs typeface="Arial" panose="020B0604020202020204" pitchFamily="34" charset="0"/>
                        </a:rPr>
                        <a:t>16.212.029.016</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50370070"/>
                  </a:ext>
                </a:extLst>
              </a:tr>
              <a:tr h="259121">
                <a:tc>
                  <a:txBody>
                    <a:bodyPr/>
                    <a:lstStyle/>
                    <a:p>
                      <a:pPr algn="ctr">
                        <a:lnSpc>
                          <a:spcPct val="107000"/>
                        </a:lnSpc>
                        <a:spcAft>
                          <a:spcPts val="800"/>
                        </a:spcAft>
                      </a:pPr>
                      <a:r>
                        <a:rPr lang="es-CO" sz="800" dirty="0">
                          <a:effectLst/>
                          <a:latin typeface="Arial" panose="020B0604020202020204" pitchFamily="34" charset="0"/>
                          <a:cs typeface="Arial" panose="020B0604020202020204" pitchFamily="34" charset="0"/>
                        </a:rPr>
                        <a:t>12</a:t>
                      </a:r>
                      <a:endParaRPr lang="es-CO" sz="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Yopal</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Casanare, Boyacá, Vichada y Meta</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8 a 12 de julio</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800" dirty="0">
                          <a:effectLst/>
                          <a:latin typeface="Arial" panose="020B0604020202020204" pitchFamily="34" charset="0"/>
                          <a:cs typeface="Arial" panose="020B0604020202020204" pitchFamily="34" charset="0"/>
                        </a:rPr>
                        <a:t>60</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800" dirty="0">
                          <a:effectLst/>
                          <a:latin typeface="Arial" panose="020B0604020202020204" pitchFamily="34" charset="0"/>
                          <a:cs typeface="Arial" panose="020B0604020202020204" pitchFamily="34" charset="0"/>
                        </a:rPr>
                        <a:t>6.464.421.499</a:t>
                      </a:r>
                      <a:endParaRPr lang="es-CO" sz="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21409337"/>
                  </a:ext>
                </a:extLst>
              </a:tr>
              <a:tr h="151843">
                <a:tc gridSpan="4">
                  <a:txBody>
                    <a:bodyPr/>
                    <a:lstStyle/>
                    <a:p>
                      <a:r>
                        <a:rPr lang="es-CO" sz="800" dirty="0">
                          <a:latin typeface="Arial" panose="020B0604020202020204" pitchFamily="34" charset="0"/>
                          <a:cs typeface="Arial" panose="020B0604020202020204" pitchFamily="34" charset="0"/>
                        </a:rPr>
                        <a:t>TOTALES</a:t>
                      </a:r>
                    </a:p>
                  </a:txBody>
                  <a:tcPr marL="44450" marR="44450" marT="0" marB="0" anchor="b"/>
                </a:tc>
                <a:tc hMerge="1">
                  <a:txBody>
                    <a:bodyPr/>
                    <a:lstStyle/>
                    <a:p>
                      <a:endParaRPr lang="es-CO"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dirty="0"/>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800" dirty="0">
                          <a:latin typeface="Arial" panose="020B0604020202020204" pitchFamily="34" charset="0"/>
                          <a:cs typeface="Arial" panose="020B0604020202020204" pitchFamily="34" charset="0"/>
                        </a:rPr>
                        <a:t>639</a:t>
                      </a:r>
                      <a:endParaRPr lang="es-CO" sz="800" b="1" dirty="0">
                        <a:latin typeface="Arial" panose="020B0604020202020204" pitchFamily="34" charset="0"/>
                        <a:cs typeface="Arial" panose="020B0604020202020204" pitchFamily="34" charset="0"/>
                      </a:endParaRPr>
                    </a:p>
                  </a:txBody>
                  <a:tcPr marL="44450" marR="44450" marT="0" marB="0" anchor="ctr"/>
                </a:tc>
                <a:tc>
                  <a:txBody>
                    <a:bodyPr/>
                    <a:lstStyle/>
                    <a:p>
                      <a:pPr algn="r"/>
                      <a:r>
                        <a:rPr lang="es-CO" sz="800" dirty="0">
                          <a:latin typeface="Arial" panose="020B0604020202020204" pitchFamily="34" charset="0"/>
                          <a:cs typeface="Arial" panose="020B0604020202020204" pitchFamily="34" charset="0"/>
                        </a:rPr>
                        <a:t>$195.945.226.542</a:t>
                      </a:r>
                      <a:endParaRPr lang="es-CO" sz="800" b="1" dirty="0">
                        <a:latin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6674908"/>
                  </a:ext>
                </a:extLst>
              </a:tr>
            </a:tbl>
          </a:graphicData>
        </a:graphic>
      </p:graphicFrame>
      <p:pic>
        <p:nvPicPr>
          <p:cNvPr id="10" name="Gráfico 9" descr="Sala de juntas">
            <a:extLst>
              <a:ext uri="{FF2B5EF4-FFF2-40B4-BE49-F238E27FC236}">
                <a16:creationId xmlns:a16="http://schemas.microsoft.com/office/drawing/2014/main" id="{0DEEB289-1E90-4E36-85E6-B378D1C072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5212" y="952126"/>
            <a:ext cx="1370530" cy="1370530"/>
          </a:xfrm>
          <a:prstGeom prst="rect">
            <a:avLst/>
          </a:prstGeom>
        </p:spPr>
      </p:pic>
    </p:spTree>
    <p:extLst>
      <p:ext uri="{BB962C8B-B14F-4D97-AF65-F5344CB8AC3E}">
        <p14:creationId xmlns:p14="http://schemas.microsoft.com/office/powerpoint/2010/main" val="4132715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22">
            <a:extLst>
              <a:ext uri="{FF2B5EF4-FFF2-40B4-BE49-F238E27FC236}">
                <a16:creationId xmlns:a16="http://schemas.microsoft.com/office/drawing/2014/main" id="{5BD0354A-D0AF-4E78-B149-A931CD2C6A8C}"/>
              </a:ext>
            </a:extLst>
          </p:cNvPr>
          <p:cNvSpPr txBox="1">
            <a:spLocks/>
          </p:cNvSpPr>
          <p:nvPr/>
        </p:nvSpPr>
        <p:spPr>
          <a:xfrm>
            <a:off x="280634" y="1855557"/>
            <a:ext cx="1743075" cy="1005619"/>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8800" b="1" dirty="0">
                <a:solidFill>
                  <a:schemeClr val="accent6"/>
                </a:solidFill>
                <a:latin typeface="Century Gothic" panose="020B0502020202020204" pitchFamily="34" charset="0"/>
                <a:ea typeface="Work Sans"/>
                <a:cs typeface="Arial" panose="020B0604020202020204" pitchFamily="34" charset="0"/>
                <a:sym typeface="Work Sans"/>
              </a:rPr>
              <a:t>02.</a:t>
            </a:r>
          </a:p>
        </p:txBody>
      </p:sp>
      <p:sp>
        <p:nvSpPr>
          <p:cNvPr id="3" name="Google Shape;141;p22">
            <a:extLst>
              <a:ext uri="{FF2B5EF4-FFF2-40B4-BE49-F238E27FC236}">
                <a16:creationId xmlns:a16="http://schemas.microsoft.com/office/drawing/2014/main" id="{C21977BE-6DC9-4417-B4AF-32791C7B293B}"/>
              </a:ext>
            </a:extLst>
          </p:cNvPr>
          <p:cNvSpPr txBox="1">
            <a:spLocks/>
          </p:cNvSpPr>
          <p:nvPr/>
        </p:nvSpPr>
        <p:spPr>
          <a:xfrm>
            <a:off x="2348750" y="1855557"/>
            <a:ext cx="9345410"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6600" b="1" dirty="0">
                <a:solidFill>
                  <a:schemeClr val="accent6"/>
                </a:solidFill>
                <a:latin typeface="Century Gothic" panose="020B0502020202020204" pitchFamily="34" charset="0"/>
              </a:rPr>
              <a:t>GESTIÓN ESTRATÉGICA</a:t>
            </a:r>
            <a:endParaRPr lang="es-CO" sz="6600" dirty="0">
              <a:solidFill>
                <a:schemeClr val="accent6"/>
              </a:solidFill>
              <a:latin typeface="Century Gothic" panose="020B0502020202020204" pitchFamily="34" charset="0"/>
            </a:endParaRPr>
          </a:p>
        </p:txBody>
      </p:sp>
      <p:cxnSp>
        <p:nvCxnSpPr>
          <p:cNvPr id="4" name="Conector recto 3">
            <a:extLst>
              <a:ext uri="{FF2B5EF4-FFF2-40B4-BE49-F238E27FC236}">
                <a16:creationId xmlns:a16="http://schemas.microsoft.com/office/drawing/2014/main" id="{9DF1DFE8-A00E-45AE-9CD1-262F2B079943}"/>
              </a:ext>
            </a:extLst>
          </p:cNvPr>
          <p:cNvCxnSpPr>
            <a:cxnSpLocks/>
          </p:cNvCxnSpPr>
          <p:nvPr/>
        </p:nvCxnSpPr>
        <p:spPr>
          <a:xfrm>
            <a:off x="2602829" y="2861176"/>
            <a:ext cx="8527192" cy="0"/>
          </a:xfrm>
          <a:prstGeom prst="line">
            <a:avLst/>
          </a:prstGeom>
          <a:ln>
            <a:solidFill>
              <a:schemeClr val="accent6">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8471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áfico 15" descr="Poste indicador">
            <a:extLst>
              <a:ext uri="{FF2B5EF4-FFF2-40B4-BE49-F238E27FC236}">
                <a16:creationId xmlns:a16="http://schemas.microsoft.com/office/drawing/2014/main" id="{41101C0F-C2F6-44F2-B679-E0C5F39BE2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0983" y="4368094"/>
            <a:ext cx="824627" cy="824627"/>
          </a:xfrm>
          <a:prstGeom prst="rect">
            <a:avLst/>
          </a:prstGeom>
        </p:spPr>
      </p:pic>
      <p:pic>
        <p:nvPicPr>
          <p:cNvPr id="14" name="Gráfico 13" descr="Gráfico de barras con tendencia ascendente">
            <a:extLst>
              <a:ext uri="{FF2B5EF4-FFF2-40B4-BE49-F238E27FC236}">
                <a16:creationId xmlns:a16="http://schemas.microsoft.com/office/drawing/2014/main" id="{DE371AAE-5FB4-4FD7-8BD4-4A8999E1C7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8077" y="3021085"/>
            <a:ext cx="815829" cy="815829"/>
          </a:xfrm>
          <a:prstGeom prst="rect">
            <a:avLst/>
          </a:prstGeom>
        </p:spPr>
      </p:pic>
      <p:pic>
        <p:nvPicPr>
          <p:cNvPr id="6" name="Gráfico 5" descr="Persona con idea">
            <a:extLst>
              <a:ext uri="{FF2B5EF4-FFF2-40B4-BE49-F238E27FC236}">
                <a16:creationId xmlns:a16="http://schemas.microsoft.com/office/drawing/2014/main" id="{2D06B9D1-3663-4B7B-BF3B-3504C3A509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50983" y="1665281"/>
            <a:ext cx="824626" cy="824626"/>
          </a:xfrm>
          <a:prstGeom prst="rect">
            <a:avLst/>
          </a:prstGeom>
        </p:spPr>
      </p:pic>
      <p:pic>
        <p:nvPicPr>
          <p:cNvPr id="18" name="Gráfico 17" descr="Acceso universal">
            <a:extLst>
              <a:ext uri="{FF2B5EF4-FFF2-40B4-BE49-F238E27FC236}">
                <a16:creationId xmlns:a16="http://schemas.microsoft.com/office/drawing/2014/main" id="{C070CD34-5960-4EDD-A1BE-F30A1BAFB0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42283" y="2977042"/>
            <a:ext cx="815829" cy="815829"/>
          </a:xfrm>
          <a:prstGeom prst="rect">
            <a:avLst/>
          </a:prstGeom>
        </p:spPr>
      </p:pic>
      <p:graphicFrame>
        <p:nvGraphicFramePr>
          <p:cNvPr id="4" name="Diagrama 3">
            <a:extLst>
              <a:ext uri="{FF2B5EF4-FFF2-40B4-BE49-F238E27FC236}">
                <a16:creationId xmlns:a16="http://schemas.microsoft.com/office/drawing/2014/main" id="{E2A1554F-17D3-4D35-A61F-A957FDA0EFD2}"/>
              </a:ext>
            </a:extLst>
          </p:cNvPr>
          <p:cNvGraphicFramePr/>
          <p:nvPr>
            <p:extLst>
              <p:ext uri="{D42A27DB-BD31-4B8C-83A1-F6EECF244321}">
                <p14:modId xmlns:p14="http://schemas.microsoft.com/office/powerpoint/2010/main" val="773255090"/>
              </p:ext>
            </p:extLst>
          </p:nvPr>
        </p:nvGraphicFramePr>
        <p:xfrm>
          <a:off x="258856" y="1559459"/>
          <a:ext cx="5409035" cy="37390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Google Shape;142;p22">
            <a:extLst>
              <a:ext uri="{FF2B5EF4-FFF2-40B4-BE49-F238E27FC236}">
                <a16:creationId xmlns:a16="http://schemas.microsoft.com/office/drawing/2014/main" id="{7335C350-6640-40B1-A168-015677BA0FAA}"/>
              </a:ext>
            </a:extLst>
          </p:cNvPr>
          <p:cNvSpPr txBox="1">
            <a:spLocks/>
          </p:cNvSpPr>
          <p:nvPr/>
        </p:nvSpPr>
        <p:spPr>
          <a:xfrm>
            <a:off x="0" y="194139"/>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4000" b="1" dirty="0">
                <a:solidFill>
                  <a:schemeClr val="accent6"/>
                </a:solidFill>
                <a:latin typeface="Century Gothic" panose="020B0502020202020204" pitchFamily="34" charset="0"/>
                <a:ea typeface="Work Sans"/>
                <a:cs typeface="Arial" panose="020B0604020202020204" pitchFamily="34" charset="0"/>
                <a:sym typeface="Work Sans"/>
              </a:rPr>
              <a:t>02.</a:t>
            </a:r>
          </a:p>
        </p:txBody>
      </p: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1112132" y="88318"/>
            <a:ext cx="4659494"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3200" b="1" dirty="0">
                <a:solidFill>
                  <a:schemeClr val="accent6"/>
                </a:solidFill>
                <a:latin typeface="Century Gothic" panose="020B0502020202020204" pitchFamily="34" charset="0"/>
              </a:rPr>
              <a:t>GESTIÓN ESTRATÉGICA</a:t>
            </a:r>
            <a:endParaRPr lang="es-CO" sz="3200" dirty="0">
              <a:solidFill>
                <a:schemeClr val="accent6"/>
              </a:solidFill>
              <a:latin typeface="Century Gothic" panose="020B0502020202020204" pitchFamily="34" charset="0"/>
            </a:endParaRPr>
          </a:p>
        </p:txBody>
      </p:sp>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1302783" y="742588"/>
            <a:ext cx="3531305" cy="0"/>
          </a:xfrm>
          <a:prstGeom prst="line">
            <a:avLst/>
          </a:prstGeom>
          <a:ln>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1" name="Rectángulo: esquinas diagonales redondeadas 10">
            <a:extLst>
              <a:ext uri="{FF2B5EF4-FFF2-40B4-BE49-F238E27FC236}">
                <a16:creationId xmlns:a16="http://schemas.microsoft.com/office/drawing/2014/main" id="{D2BDF661-4964-4134-A9A6-BE44793D902A}"/>
              </a:ext>
            </a:extLst>
          </p:cNvPr>
          <p:cNvSpPr/>
          <p:nvPr/>
        </p:nvSpPr>
        <p:spPr>
          <a:xfrm>
            <a:off x="5667891" y="742588"/>
            <a:ext cx="6049003" cy="4674954"/>
          </a:xfrm>
          <a:prstGeom prst="round2Diag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tx1"/>
                </a:solidFill>
                <a:latin typeface="Arial" panose="020B0604020202020204" pitchFamily="34" charset="0"/>
                <a:cs typeface="Arial" panose="020B0604020202020204" pitchFamily="34" charset="0"/>
              </a:rPr>
              <a:t>La Gestión Estratégica es aquella por medio de la cual se formulan las </a:t>
            </a:r>
            <a:r>
              <a:rPr lang="es-MX" b="1" dirty="0">
                <a:solidFill>
                  <a:schemeClr val="accent6"/>
                </a:solidFill>
                <a:latin typeface="Arial" panose="020B0604020202020204" pitchFamily="34" charset="0"/>
                <a:cs typeface="Arial" panose="020B0604020202020204" pitchFamily="34" charset="0"/>
              </a:rPr>
              <a:t>metas, programas, proyectos y planes</a:t>
            </a:r>
            <a:r>
              <a:rPr lang="es-MX" dirty="0">
                <a:solidFill>
                  <a:schemeClr val="tx1"/>
                </a:solidFill>
                <a:latin typeface="Arial" panose="020B0604020202020204" pitchFamily="34" charset="0"/>
                <a:cs typeface="Arial" panose="020B0604020202020204" pitchFamily="34" charset="0"/>
              </a:rPr>
              <a:t>. Se orienta la misión y propósitos institucionales en general, con especial énfasis en atender las necesidades o requerimientos de los Usuarios del Sistema General de Seguridad Social en Salud-SGSSS.</a:t>
            </a:r>
            <a:endParaRPr lang="es-CO"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09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7;p24">
            <a:extLst>
              <a:ext uri="{FF2B5EF4-FFF2-40B4-BE49-F238E27FC236}">
                <a16:creationId xmlns:a16="http://schemas.microsoft.com/office/drawing/2014/main" id="{122EBE31-3BE5-4DFE-93A1-45B4719B61DD}"/>
              </a:ext>
            </a:extLst>
          </p:cNvPr>
          <p:cNvSpPr txBox="1">
            <a:spLocks/>
          </p:cNvSpPr>
          <p:nvPr/>
        </p:nvSpPr>
        <p:spPr>
          <a:xfrm>
            <a:off x="954193" y="826902"/>
            <a:ext cx="3264880" cy="640198"/>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rgbClr val="FFFFFF"/>
              </a:buClr>
              <a:buSzPts val="1400"/>
              <a:buFont typeface="Work Sans SemiBold"/>
              <a:buNone/>
            </a:pPr>
            <a:r>
              <a:rPr lang="es-CO" sz="3000" dirty="0">
                <a:solidFill>
                  <a:schemeClr val="tx1">
                    <a:lumMod val="50000"/>
                    <a:lumOff val="50000"/>
                  </a:schemeClr>
                </a:solidFill>
                <a:latin typeface="Century Gothic" panose="020B0502020202020204" pitchFamily="34" charset="0"/>
                <a:cs typeface="Arial" panose="020B0604020202020204" pitchFamily="34" charset="0"/>
              </a:rPr>
              <a:t>Contenido</a:t>
            </a:r>
          </a:p>
        </p:txBody>
      </p:sp>
      <p:sp>
        <p:nvSpPr>
          <p:cNvPr id="21" name="Google Shape;162;p24">
            <a:extLst>
              <a:ext uri="{FF2B5EF4-FFF2-40B4-BE49-F238E27FC236}">
                <a16:creationId xmlns:a16="http://schemas.microsoft.com/office/drawing/2014/main" id="{0A5BCB6C-03D8-481F-AD43-5D4F34A255BF}"/>
              </a:ext>
            </a:extLst>
          </p:cNvPr>
          <p:cNvSpPr txBox="1">
            <a:spLocks/>
          </p:cNvSpPr>
          <p:nvPr/>
        </p:nvSpPr>
        <p:spPr>
          <a:xfrm>
            <a:off x="2155506" y="2210395"/>
            <a:ext cx="1031782" cy="379844"/>
          </a:xfrm>
          <a:prstGeom prst="rect">
            <a:avLst/>
          </a:prstGeom>
          <a:noFill/>
          <a:ln>
            <a:noFill/>
          </a:ln>
        </p:spPr>
        <p:txBody>
          <a:bodyPr spcFirstLastPara="1" wrap="square" lIns="68575" tIns="34275" rIns="68575"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r">
              <a:spcBef>
                <a:spcPts val="800"/>
              </a:spcBef>
              <a:buClr>
                <a:srgbClr val="FFFFFF"/>
              </a:buClr>
              <a:buSzPts val="1400"/>
              <a:buFont typeface="Arial" panose="020B0604020202020204" pitchFamily="34" charset="0"/>
              <a:buNone/>
            </a:pPr>
            <a:r>
              <a:rPr lang="es-CO" sz="1600" b="1" dirty="0">
                <a:solidFill>
                  <a:schemeClr val="tx1">
                    <a:lumMod val="50000"/>
                    <a:lumOff val="50000"/>
                  </a:schemeClr>
                </a:solidFill>
                <a:latin typeface="Arial" panose="020B0604020202020204" pitchFamily="34" charset="0"/>
                <a:cs typeface="Arial" panose="020B0604020202020204" pitchFamily="34" charset="0"/>
              </a:rPr>
              <a:t>01.</a:t>
            </a:r>
          </a:p>
        </p:txBody>
      </p:sp>
      <p:sp>
        <p:nvSpPr>
          <p:cNvPr id="22" name="CuadroTexto 21">
            <a:extLst>
              <a:ext uri="{FF2B5EF4-FFF2-40B4-BE49-F238E27FC236}">
                <a16:creationId xmlns:a16="http://schemas.microsoft.com/office/drawing/2014/main" id="{15EB76F8-42DA-4BE4-AC16-18FD778000CD}"/>
              </a:ext>
            </a:extLst>
          </p:cNvPr>
          <p:cNvSpPr txBox="1"/>
          <p:nvPr/>
        </p:nvSpPr>
        <p:spPr>
          <a:xfrm flipH="1">
            <a:off x="3343307" y="2188080"/>
            <a:ext cx="4441672" cy="984885"/>
          </a:xfrm>
          <a:prstGeom prst="rect">
            <a:avLst/>
          </a:prstGeom>
          <a:noFill/>
          <a:ln>
            <a:noFill/>
          </a:ln>
        </p:spPr>
        <p:txBody>
          <a:bodyPr wrap="square" rtlCol="0">
            <a:spAutoFit/>
          </a:bodyPr>
          <a:lstStyle/>
          <a:p>
            <a:r>
              <a:rPr lang="es-CO" sz="1400" dirty="0">
                <a:solidFill>
                  <a:schemeClr val="tx1">
                    <a:lumMod val="50000"/>
                    <a:lumOff val="50000"/>
                  </a:schemeClr>
                </a:solidFill>
                <a:latin typeface="Arial" panose="020B0604020202020204" pitchFamily="34" charset="0"/>
                <a:cs typeface="Arial" panose="020B0604020202020204" pitchFamily="34" charset="0"/>
              </a:rPr>
              <a:t>Gestión Misional</a:t>
            </a:r>
          </a:p>
          <a:p>
            <a:endParaRPr lang="es-CO" sz="800" dirty="0">
              <a:solidFill>
                <a:schemeClr val="tx1">
                  <a:lumMod val="50000"/>
                  <a:lumOff val="50000"/>
                </a:schemeClr>
              </a:solidFill>
              <a:latin typeface="Arial" panose="020B0604020202020204" pitchFamily="34" charset="0"/>
              <a:cs typeface="Arial" panose="020B0604020202020204" pitchFamily="34" charset="0"/>
            </a:endParaRPr>
          </a:p>
          <a:p>
            <a:r>
              <a:rPr lang="es-CO" sz="1200" dirty="0">
                <a:solidFill>
                  <a:schemeClr val="tx1">
                    <a:lumMod val="50000"/>
                    <a:lumOff val="50000"/>
                  </a:schemeClr>
                </a:solidFill>
                <a:latin typeface="Arial" panose="020B0604020202020204" pitchFamily="34" charset="0"/>
                <a:cs typeface="Arial" panose="020B0604020202020204" pitchFamily="34" charset="0"/>
              </a:rPr>
              <a:t>1.1 Gestión de Protección al Usuario</a:t>
            </a:r>
          </a:p>
          <a:p>
            <a:r>
              <a:rPr lang="es-CO" sz="1200" dirty="0">
                <a:solidFill>
                  <a:schemeClr val="tx1">
                    <a:lumMod val="50000"/>
                    <a:lumOff val="50000"/>
                  </a:schemeClr>
                </a:solidFill>
                <a:latin typeface="Arial" panose="020B0604020202020204" pitchFamily="34" charset="0"/>
                <a:cs typeface="Arial" panose="020B0604020202020204" pitchFamily="34" charset="0"/>
              </a:rPr>
              <a:t>1.2 Ejecución de la Inspección y Vigilancia en el Sector Salud </a:t>
            </a:r>
          </a:p>
          <a:p>
            <a:r>
              <a:rPr lang="es-CO" sz="1200" dirty="0">
                <a:solidFill>
                  <a:schemeClr val="tx1">
                    <a:lumMod val="50000"/>
                    <a:lumOff val="50000"/>
                  </a:schemeClr>
                </a:solidFill>
                <a:latin typeface="Arial" panose="020B0604020202020204" pitchFamily="34" charset="0"/>
                <a:cs typeface="Arial" panose="020B0604020202020204" pitchFamily="34" charset="0"/>
              </a:rPr>
              <a:t>1.3 Ejecución del Control en el Sector Salud</a:t>
            </a:r>
          </a:p>
        </p:txBody>
      </p:sp>
      <p:sp>
        <p:nvSpPr>
          <p:cNvPr id="37" name="Google Shape;162;p24">
            <a:extLst>
              <a:ext uri="{FF2B5EF4-FFF2-40B4-BE49-F238E27FC236}">
                <a16:creationId xmlns:a16="http://schemas.microsoft.com/office/drawing/2014/main" id="{DF67744E-6935-438C-B9DC-508A1EFE537D}"/>
              </a:ext>
            </a:extLst>
          </p:cNvPr>
          <p:cNvSpPr txBox="1">
            <a:spLocks/>
          </p:cNvSpPr>
          <p:nvPr/>
        </p:nvSpPr>
        <p:spPr>
          <a:xfrm>
            <a:off x="2155506" y="3449004"/>
            <a:ext cx="1031782" cy="379844"/>
          </a:xfrm>
          <a:prstGeom prst="rect">
            <a:avLst/>
          </a:prstGeom>
          <a:noFill/>
          <a:ln>
            <a:noFill/>
          </a:ln>
        </p:spPr>
        <p:txBody>
          <a:bodyPr spcFirstLastPara="1" wrap="square" lIns="68575" tIns="34275" rIns="68575"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r">
              <a:spcBef>
                <a:spcPts val="800"/>
              </a:spcBef>
              <a:buClr>
                <a:srgbClr val="FFFFFF"/>
              </a:buClr>
              <a:buSzPts val="1400"/>
              <a:buFont typeface="Arial" panose="020B0604020202020204" pitchFamily="34" charset="0"/>
              <a:buNone/>
            </a:pPr>
            <a:r>
              <a:rPr lang="es-CO" sz="1600" b="1" dirty="0">
                <a:solidFill>
                  <a:schemeClr val="tx1">
                    <a:lumMod val="50000"/>
                    <a:lumOff val="50000"/>
                  </a:schemeClr>
                </a:solidFill>
                <a:latin typeface="Arial" panose="020B0604020202020204" pitchFamily="34" charset="0"/>
                <a:cs typeface="Arial" panose="020B0604020202020204" pitchFamily="34" charset="0"/>
              </a:rPr>
              <a:t>02.</a:t>
            </a:r>
          </a:p>
        </p:txBody>
      </p:sp>
      <p:sp>
        <p:nvSpPr>
          <p:cNvPr id="38" name="CuadroTexto 37">
            <a:extLst>
              <a:ext uri="{FF2B5EF4-FFF2-40B4-BE49-F238E27FC236}">
                <a16:creationId xmlns:a16="http://schemas.microsoft.com/office/drawing/2014/main" id="{86C3C85B-7563-4ACD-9284-9A1ADCAFC881}"/>
              </a:ext>
            </a:extLst>
          </p:cNvPr>
          <p:cNvSpPr txBox="1"/>
          <p:nvPr/>
        </p:nvSpPr>
        <p:spPr>
          <a:xfrm flipH="1">
            <a:off x="3343307" y="3449004"/>
            <a:ext cx="1911419" cy="307777"/>
          </a:xfrm>
          <a:prstGeom prst="rect">
            <a:avLst/>
          </a:prstGeom>
          <a:noFill/>
          <a:ln>
            <a:noFill/>
          </a:ln>
        </p:spPr>
        <p:txBody>
          <a:bodyPr wrap="square" rtlCol="0">
            <a:spAutoFit/>
          </a:bodyPr>
          <a:lstStyle/>
          <a:p>
            <a:r>
              <a:rPr lang="es-CO" sz="1400" dirty="0">
                <a:solidFill>
                  <a:schemeClr val="tx1">
                    <a:lumMod val="50000"/>
                    <a:lumOff val="50000"/>
                  </a:schemeClr>
                </a:solidFill>
                <a:latin typeface="Arial" panose="020B0604020202020204" pitchFamily="34" charset="0"/>
                <a:cs typeface="Arial" panose="020B0604020202020204" pitchFamily="34" charset="0"/>
              </a:rPr>
              <a:t>Gestión Estratégica</a:t>
            </a:r>
          </a:p>
        </p:txBody>
      </p:sp>
      <p:sp>
        <p:nvSpPr>
          <p:cNvPr id="39" name="Google Shape;162;p24">
            <a:extLst>
              <a:ext uri="{FF2B5EF4-FFF2-40B4-BE49-F238E27FC236}">
                <a16:creationId xmlns:a16="http://schemas.microsoft.com/office/drawing/2014/main" id="{95AB2BEE-64EF-41E7-BA12-F844F952C45E}"/>
              </a:ext>
            </a:extLst>
          </p:cNvPr>
          <p:cNvSpPr txBox="1">
            <a:spLocks/>
          </p:cNvSpPr>
          <p:nvPr/>
        </p:nvSpPr>
        <p:spPr>
          <a:xfrm>
            <a:off x="2155506" y="4307769"/>
            <a:ext cx="1031782" cy="379844"/>
          </a:xfrm>
          <a:prstGeom prst="rect">
            <a:avLst/>
          </a:prstGeom>
          <a:noFill/>
          <a:ln>
            <a:noFill/>
          </a:ln>
        </p:spPr>
        <p:txBody>
          <a:bodyPr spcFirstLastPara="1" wrap="square" lIns="68575" tIns="34275" rIns="68575"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r">
              <a:spcBef>
                <a:spcPts val="800"/>
              </a:spcBef>
              <a:buClr>
                <a:srgbClr val="FFFFFF"/>
              </a:buClr>
              <a:buSzPts val="1400"/>
              <a:buFont typeface="Arial" panose="020B0604020202020204" pitchFamily="34" charset="0"/>
              <a:buNone/>
            </a:pPr>
            <a:r>
              <a:rPr lang="es-CO" sz="1600" b="1" dirty="0">
                <a:solidFill>
                  <a:schemeClr val="tx1">
                    <a:lumMod val="50000"/>
                    <a:lumOff val="50000"/>
                  </a:schemeClr>
                </a:solidFill>
                <a:latin typeface="Arial" panose="020B0604020202020204" pitchFamily="34" charset="0"/>
                <a:cs typeface="Arial" panose="020B0604020202020204" pitchFamily="34" charset="0"/>
              </a:rPr>
              <a:t>03.</a:t>
            </a:r>
          </a:p>
        </p:txBody>
      </p:sp>
      <p:sp>
        <p:nvSpPr>
          <p:cNvPr id="40" name="CuadroTexto 39">
            <a:extLst>
              <a:ext uri="{FF2B5EF4-FFF2-40B4-BE49-F238E27FC236}">
                <a16:creationId xmlns:a16="http://schemas.microsoft.com/office/drawing/2014/main" id="{8D44B80A-A383-4644-ADB2-1546230E953D}"/>
              </a:ext>
            </a:extLst>
          </p:cNvPr>
          <p:cNvSpPr txBox="1"/>
          <p:nvPr/>
        </p:nvSpPr>
        <p:spPr>
          <a:xfrm flipH="1">
            <a:off x="3343307" y="4377682"/>
            <a:ext cx="4441670" cy="1169551"/>
          </a:xfrm>
          <a:prstGeom prst="rect">
            <a:avLst/>
          </a:prstGeom>
          <a:noFill/>
          <a:ln>
            <a:noFill/>
          </a:ln>
        </p:spPr>
        <p:txBody>
          <a:bodyPr wrap="square" rtlCol="0">
            <a:spAutoFit/>
          </a:bodyPr>
          <a:lstStyle/>
          <a:p>
            <a:r>
              <a:rPr lang="es-CO" sz="1400" dirty="0">
                <a:solidFill>
                  <a:schemeClr val="tx1">
                    <a:lumMod val="50000"/>
                    <a:lumOff val="50000"/>
                  </a:schemeClr>
                </a:solidFill>
                <a:latin typeface="Arial" panose="020B0604020202020204" pitchFamily="34" charset="0"/>
                <a:cs typeface="Arial" panose="020B0604020202020204" pitchFamily="34" charset="0"/>
              </a:rPr>
              <a:t>Gestión de Apoyo</a:t>
            </a:r>
          </a:p>
          <a:p>
            <a:endParaRPr lang="es-CO" sz="800" dirty="0">
              <a:solidFill>
                <a:schemeClr val="tx1">
                  <a:lumMod val="50000"/>
                  <a:lumOff val="50000"/>
                </a:schemeClr>
              </a:solidFill>
              <a:latin typeface="Arial" panose="020B0604020202020204" pitchFamily="34" charset="0"/>
              <a:cs typeface="Arial" panose="020B0604020202020204" pitchFamily="34" charset="0"/>
            </a:endParaRPr>
          </a:p>
          <a:p>
            <a:r>
              <a:rPr lang="es-CO" sz="1200" dirty="0">
                <a:solidFill>
                  <a:schemeClr val="tx1">
                    <a:lumMod val="50000"/>
                    <a:lumOff val="50000"/>
                  </a:schemeClr>
                </a:solidFill>
                <a:latin typeface="Arial" panose="020B0604020202020204" pitchFamily="34" charset="0"/>
                <a:cs typeface="Arial" panose="020B0604020202020204" pitchFamily="34" charset="0"/>
              </a:rPr>
              <a:t>3.1 Gestión Presupuestal</a:t>
            </a:r>
          </a:p>
          <a:p>
            <a:r>
              <a:rPr lang="es-CO" sz="1200" dirty="0">
                <a:solidFill>
                  <a:schemeClr val="tx1">
                    <a:lumMod val="50000"/>
                    <a:lumOff val="50000"/>
                  </a:schemeClr>
                </a:solidFill>
                <a:latin typeface="Arial" panose="020B0604020202020204" pitchFamily="34" charset="0"/>
                <a:cs typeface="Arial" panose="020B0604020202020204" pitchFamily="34" charset="0"/>
              </a:rPr>
              <a:t>3.2 Gestión del Talento Humano</a:t>
            </a:r>
          </a:p>
          <a:p>
            <a:r>
              <a:rPr lang="es-CO" sz="1200" dirty="0">
                <a:solidFill>
                  <a:schemeClr val="tx1">
                    <a:lumMod val="50000"/>
                    <a:lumOff val="50000"/>
                  </a:schemeClr>
                </a:solidFill>
                <a:latin typeface="Arial" panose="020B0604020202020204" pitchFamily="34" charset="0"/>
                <a:cs typeface="Arial" panose="020B0604020202020204" pitchFamily="34" charset="0"/>
              </a:rPr>
              <a:t>3.3 Gestión Administrativa</a:t>
            </a:r>
          </a:p>
          <a:p>
            <a:r>
              <a:rPr lang="es-CO" sz="1200" dirty="0">
                <a:solidFill>
                  <a:schemeClr val="tx1">
                    <a:lumMod val="50000"/>
                    <a:lumOff val="50000"/>
                  </a:schemeClr>
                </a:solidFill>
                <a:latin typeface="Arial" panose="020B0604020202020204" pitchFamily="34" charset="0"/>
                <a:cs typeface="Arial" panose="020B0604020202020204" pitchFamily="34" charset="0"/>
              </a:rPr>
              <a:t>3.4 Gestión de Tecnologías de la Información-TI</a:t>
            </a:r>
          </a:p>
        </p:txBody>
      </p:sp>
      <p:cxnSp>
        <p:nvCxnSpPr>
          <p:cNvPr id="52" name="Conector recto 51">
            <a:extLst>
              <a:ext uri="{FF2B5EF4-FFF2-40B4-BE49-F238E27FC236}">
                <a16:creationId xmlns:a16="http://schemas.microsoft.com/office/drawing/2014/main" id="{40866691-2624-4F44-AFDF-4F8B7A48C02C}"/>
              </a:ext>
            </a:extLst>
          </p:cNvPr>
          <p:cNvCxnSpPr>
            <a:cxnSpLocks/>
          </p:cNvCxnSpPr>
          <p:nvPr/>
        </p:nvCxnSpPr>
        <p:spPr>
          <a:xfrm>
            <a:off x="2235449" y="1381867"/>
            <a:ext cx="2063567" cy="0"/>
          </a:xfrm>
          <a:prstGeom prst="line">
            <a:avLst/>
          </a:prstGeom>
          <a:ln>
            <a:solidFill>
              <a:srgbClr val="46AE4C"/>
            </a:solidFill>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EFE6604D-4CDE-4B78-8B87-F71A8CC0394B}"/>
              </a:ext>
            </a:extLst>
          </p:cNvPr>
          <p:cNvSpPr/>
          <p:nvPr/>
        </p:nvSpPr>
        <p:spPr>
          <a:xfrm>
            <a:off x="2416028" y="1589645"/>
            <a:ext cx="2147582" cy="305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lumMod val="50000"/>
                    <a:lumOff val="50000"/>
                  </a:schemeClr>
                </a:solidFill>
                <a:latin typeface="Arial" panose="020B0604020202020204" pitchFamily="34" charset="0"/>
                <a:cs typeface="Arial" panose="020B0604020202020204" pitchFamily="34" charset="0"/>
              </a:rPr>
              <a:t>INTRODUCCIÓN</a:t>
            </a:r>
          </a:p>
        </p:txBody>
      </p:sp>
    </p:spTree>
    <p:extLst>
      <p:ext uri="{BB962C8B-B14F-4D97-AF65-F5344CB8AC3E}">
        <p14:creationId xmlns:p14="http://schemas.microsoft.com/office/powerpoint/2010/main" val="1056208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200619" y="78040"/>
            <a:ext cx="5895381"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2400" b="1" dirty="0">
                <a:solidFill>
                  <a:srgbClr val="7030A0"/>
                </a:solidFill>
                <a:latin typeface="Century Gothic" panose="020B0502020202020204" pitchFamily="34" charset="0"/>
              </a:rPr>
              <a:t>Dependencias que orientan la Gestión Estratégica Institucional</a:t>
            </a:r>
            <a:endParaRPr lang="es-CO" sz="2400" dirty="0">
              <a:solidFill>
                <a:srgbClr val="7030A0"/>
              </a:solidFill>
              <a:latin typeface="Century Gothic" panose="020B0502020202020204" pitchFamily="34" charset="0"/>
            </a:endParaRPr>
          </a:p>
        </p:txBody>
      </p:sp>
      <p:pic>
        <p:nvPicPr>
          <p:cNvPr id="3" name="Imagen 2">
            <a:extLst>
              <a:ext uri="{FF2B5EF4-FFF2-40B4-BE49-F238E27FC236}">
                <a16:creationId xmlns:a16="http://schemas.microsoft.com/office/drawing/2014/main" id="{DE199C9B-E79D-4EEF-BD36-AD4FA09F91DD}"/>
              </a:ext>
            </a:extLst>
          </p:cNvPr>
          <p:cNvPicPr>
            <a:picLocks noChangeAspect="1"/>
          </p:cNvPicPr>
          <p:nvPr/>
        </p:nvPicPr>
        <p:blipFill rotWithShape="1">
          <a:blip r:embed="rId2"/>
          <a:srcRect l="23002" t="35840" r="47446" b="37450"/>
          <a:stretch/>
        </p:blipFill>
        <p:spPr>
          <a:xfrm>
            <a:off x="989901" y="1853966"/>
            <a:ext cx="5259897" cy="2751589"/>
          </a:xfrm>
          <a:prstGeom prst="rect">
            <a:avLst/>
          </a:prstGeom>
        </p:spPr>
      </p:pic>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285687" y="933483"/>
            <a:ext cx="3439025"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11" name="Bocadillo: ovalado 10">
            <a:extLst>
              <a:ext uri="{FF2B5EF4-FFF2-40B4-BE49-F238E27FC236}">
                <a16:creationId xmlns:a16="http://schemas.microsoft.com/office/drawing/2014/main" id="{D2BDF661-4964-4134-A9A6-BE44793D902A}"/>
              </a:ext>
            </a:extLst>
          </p:cNvPr>
          <p:cNvSpPr/>
          <p:nvPr/>
        </p:nvSpPr>
        <p:spPr>
          <a:xfrm>
            <a:off x="7674939" y="1234206"/>
            <a:ext cx="3819844" cy="2946229"/>
          </a:xfrm>
          <a:prstGeom prst="wedgeEllipseCallout">
            <a:avLst>
              <a:gd name="adj1" fmla="val -87955"/>
              <a:gd name="adj2" fmla="val 1681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1600" dirty="0">
              <a:solidFill>
                <a:schemeClr val="tx1"/>
              </a:solidFill>
              <a:latin typeface="Arial" panose="020B0604020202020204" pitchFamily="34" charset="0"/>
              <a:cs typeface="Arial" panose="020B0604020202020204" pitchFamily="34" charset="0"/>
            </a:endParaRPr>
          </a:p>
          <a:p>
            <a:pPr algn="just"/>
            <a:r>
              <a:rPr lang="es-CO" sz="1600" dirty="0">
                <a:solidFill>
                  <a:schemeClr val="tx1"/>
                </a:solidFill>
                <a:latin typeface="Arial" panose="020B0604020202020204" pitchFamily="34" charset="0"/>
                <a:cs typeface="Arial" panose="020B0604020202020204" pitchFamily="34" charset="0"/>
              </a:rPr>
              <a:t>La Orientación de la </a:t>
            </a:r>
            <a:r>
              <a:rPr lang="es-CO" sz="1600" dirty="0">
                <a:solidFill>
                  <a:srgbClr val="7030A0"/>
                </a:solidFill>
                <a:latin typeface="Arial" panose="020B0604020202020204" pitchFamily="34" charset="0"/>
                <a:cs typeface="Arial" panose="020B0604020202020204" pitchFamily="34" charset="0"/>
              </a:rPr>
              <a:t>Gestión Estratégica </a:t>
            </a:r>
            <a:r>
              <a:rPr lang="es-CO" sz="1600" dirty="0">
                <a:solidFill>
                  <a:schemeClr val="tx1"/>
                </a:solidFill>
                <a:latin typeface="Arial" panose="020B0604020202020204" pitchFamily="34" charset="0"/>
                <a:cs typeface="Arial" panose="020B0604020202020204" pitchFamily="34" charset="0"/>
              </a:rPr>
              <a:t>de la Supersalud se lleva a cabo a través de 4 Oficinas Asesoras </a:t>
            </a:r>
          </a:p>
          <a:p>
            <a:pPr algn="just"/>
            <a:endParaRPr lang="es-CO"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47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298750" y="933483"/>
            <a:ext cx="3439025"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200620" y="78040"/>
            <a:ext cx="4857941"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2400" b="1" dirty="0">
                <a:solidFill>
                  <a:srgbClr val="7030A0"/>
                </a:solidFill>
                <a:latin typeface="Century Gothic" panose="020B0502020202020204" pitchFamily="34" charset="0"/>
              </a:rPr>
              <a:t>¿La Gestión Institucional tiene una estrategia que la oriente?</a:t>
            </a:r>
            <a:endParaRPr lang="es-CO" sz="2400" dirty="0">
              <a:solidFill>
                <a:srgbClr val="7030A0"/>
              </a:solidFill>
              <a:latin typeface="Century Gothic" panose="020B0502020202020204" pitchFamily="34" charset="0"/>
            </a:endParaRPr>
          </a:p>
        </p:txBody>
      </p:sp>
      <p:pic>
        <p:nvPicPr>
          <p:cNvPr id="2" name="Imagen 1">
            <a:extLst>
              <a:ext uri="{FF2B5EF4-FFF2-40B4-BE49-F238E27FC236}">
                <a16:creationId xmlns:a16="http://schemas.microsoft.com/office/drawing/2014/main" id="{5F0FF34F-259B-4926-9D0A-57ADCAB0F926}"/>
              </a:ext>
            </a:extLst>
          </p:cNvPr>
          <p:cNvPicPr>
            <a:picLocks noChangeAspect="1"/>
          </p:cNvPicPr>
          <p:nvPr/>
        </p:nvPicPr>
        <p:blipFill rotWithShape="1">
          <a:blip r:embed="rId2"/>
          <a:srcRect l="33107" t="13611" r="33670" b="10458"/>
          <a:stretch/>
        </p:blipFill>
        <p:spPr>
          <a:xfrm>
            <a:off x="3500031" y="2808415"/>
            <a:ext cx="2078646" cy="2959683"/>
          </a:xfrm>
          <a:prstGeom prst="rect">
            <a:avLst/>
          </a:prstGeom>
          <a:ln w="3175" cap="sq">
            <a:solidFill>
              <a:srgbClr val="7030A0"/>
            </a:solidFill>
            <a:prstDash val="solid"/>
            <a:miter lim="800000"/>
          </a:ln>
          <a:effectLst>
            <a:outerShdw blurRad="50800" dist="38100" dir="2700000" algn="tl" rotWithShape="0">
              <a:srgbClr val="000000">
                <a:alpha val="43000"/>
              </a:srgbClr>
            </a:outerShdw>
          </a:effectLst>
        </p:spPr>
      </p:pic>
      <p:pic>
        <p:nvPicPr>
          <p:cNvPr id="3" name="Imagen 2">
            <a:extLst>
              <a:ext uri="{FF2B5EF4-FFF2-40B4-BE49-F238E27FC236}">
                <a16:creationId xmlns:a16="http://schemas.microsoft.com/office/drawing/2014/main" id="{E13E97C3-5B72-44D2-A87A-FCE661CCFF5C}"/>
              </a:ext>
            </a:extLst>
          </p:cNvPr>
          <p:cNvPicPr>
            <a:picLocks noChangeAspect="1"/>
          </p:cNvPicPr>
          <p:nvPr/>
        </p:nvPicPr>
        <p:blipFill rotWithShape="1">
          <a:blip r:embed="rId3"/>
          <a:srcRect l="36812" t="24625" r="36215" b="16047"/>
          <a:stretch/>
        </p:blipFill>
        <p:spPr>
          <a:xfrm>
            <a:off x="5973693" y="196850"/>
            <a:ext cx="2904358" cy="3744000"/>
          </a:xfrm>
          <a:prstGeom prst="rect">
            <a:avLst/>
          </a:prstGeom>
          <a:ln w="3175" cap="sq">
            <a:solidFill>
              <a:srgbClr val="7030A0"/>
            </a:solidFill>
            <a:prstDash val="solid"/>
            <a:miter lim="800000"/>
          </a:ln>
          <a:effectLst>
            <a:outerShdw blurRad="50800" dist="38100" dir="2700000" algn="tl" rotWithShape="0">
              <a:srgbClr val="000000">
                <a:alpha val="43000"/>
              </a:srgbClr>
            </a:outerShdw>
          </a:effectLst>
        </p:spPr>
      </p:pic>
      <p:pic>
        <p:nvPicPr>
          <p:cNvPr id="5" name="Imagen 4">
            <a:extLst>
              <a:ext uri="{FF2B5EF4-FFF2-40B4-BE49-F238E27FC236}">
                <a16:creationId xmlns:a16="http://schemas.microsoft.com/office/drawing/2014/main" id="{ADC87B58-8EFA-4E60-878A-C6987C3B5F73}"/>
              </a:ext>
            </a:extLst>
          </p:cNvPr>
          <p:cNvPicPr>
            <a:picLocks noChangeAspect="1"/>
          </p:cNvPicPr>
          <p:nvPr/>
        </p:nvPicPr>
        <p:blipFill rotWithShape="1">
          <a:blip r:embed="rId4"/>
          <a:srcRect l="37569" t="22998" r="37179" b="15718"/>
          <a:stretch/>
        </p:blipFill>
        <p:spPr>
          <a:xfrm>
            <a:off x="9078708" y="1920459"/>
            <a:ext cx="2904358" cy="3744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esquinas redondeadas 7">
            <a:extLst>
              <a:ext uri="{FF2B5EF4-FFF2-40B4-BE49-F238E27FC236}">
                <a16:creationId xmlns:a16="http://schemas.microsoft.com/office/drawing/2014/main" id="{DC53EFAC-CCF3-4C9C-ABAA-633CC0715428}"/>
              </a:ext>
            </a:extLst>
          </p:cNvPr>
          <p:cNvSpPr/>
          <p:nvPr/>
        </p:nvSpPr>
        <p:spPr>
          <a:xfrm>
            <a:off x="200620" y="1559329"/>
            <a:ext cx="3098791" cy="3341668"/>
          </a:xfrm>
          <a:prstGeom prst="roundRect">
            <a:avLst/>
          </a:prstGeom>
          <a:solidFill>
            <a:srgbClr val="EDEFF3"/>
          </a:solidFill>
          <a:ln>
            <a:solidFill>
              <a:srgbClr val="7030A0"/>
            </a:solidFill>
          </a:ln>
        </p:spPr>
        <p:txBody>
          <a:bodyPr wrap="square">
            <a:spAutoFit/>
          </a:bodyPr>
          <a:lstStyle/>
          <a:p>
            <a:pPr algn="just"/>
            <a:r>
              <a:rPr lang="es-MX" sz="1200" dirty="0">
                <a:latin typeface="Arial" panose="020B0604020202020204" pitchFamily="34" charset="0"/>
                <a:cs typeface="Arial" panose="020B0604020202020204" pitchFamily="34" charset="0"/>
              </a:rPr>
              <a:t>Como entidad líder del Sistema de Inspección, Vigilancia y Control del sector salud, la Supersalud entiende la obligación de ser una </a:t>
            </a:r>
            <a:r>
              <a:rPr lang="es-MX" sz="1200" dirty="0">
                <a:solidFill>
                  <a:srgbClr val="7030A0"/>
                </a:solidFill>
                <a:latin typeface="Arial" panose="020B0604020202020204" pitchFamily="34" charset="0"/>
                <a:cs typeface="Arial" panose="020B0604020202020204" pitchFamily="34" charset="0"/>
              </a:rPr>
              <a:t>institución transparente, ejemplo de lucha contra la corrupción y promotora de la participación de la ciudadanía en su gestión. </a:t>
            </a:r>
            <a:r>
              <a:rPr lang="es-MX" sz="1200" dirty="0">
                <a:latin typeface="Arial" panose="020B0604020202020204" pitchFamily="34" charset="0"/>
                <a:cs typeface="Arial" panose="020B0604020202020204" pitchFamily="34" charset="0"/>
              </a:rPr>
              <a:t>Para lograr lo anterior, la entidad formula anualmente, el </a:t>
            </a:r>
            <a:r>
              <a:rPr lang="es-MX" sz="1200" dirty="0">
                <a:solidFill>
                  <a:srgbClr val="7030A0"/>
                </a:solidFill>
                <a:latin typeface="Arial" panose="020B0604020202020204" pitchFamily="34" charset="0"/>
                <a:cs typeface="Arial" panose="020B0604020202020204" pitchFamily="34" charset="0"/>
              </a:rPr>
              <a:t>Plan Anticorrupción y de Atención al Ciudadano-PAAC,</a:t>
            </a:r>
            <a:r>
              <a:rPr lang="es-MX" sz="1200" dirty="0">
                <a:latin typeface="Arial" panose="020B0604020202020204" pitchFamily="34" charset="0"/>
                <a:cs typeface="Arial" panose="020B0604020202020204" pitchFamily="34" charset="0"/>
              </a:rPr>
              <a:t> con un </a:t>
            </a:r>
            <a:r>
              <a:rPr lang="es-MX" sz="1200" dirty="0">
                <a:solidFill>
                  <a:srgbClr val="7030A0"/>
                </a:solidFill>
                <a:latin typeface="Arial" panose="020B0604020202020204" pitchFamily="34" charset="0"/>
                <a:cs typeface="Arial" panose="020B0604020202020204" pitchFamily="34" charset="0"/>
              </a:rPr>
              <a:t>enfoque de derechos humanos-EBDH </a:t>
            </a:r>
            <a:r>
              <a:rPr lang="es-MX" sz="1200" dirty="0">
                <a:latin typeface="Arial" panose="020B0604020202020204" pitchFamily="34" charset="0"/>
                <a:cs typeface="Arial" panose="020B0604020202020204" pitchFamily="34" charset="0"/>
              </a:rPr>
              <a:t>e integra su operación alrededor de prácticas socialmente responsables que permitan aportar al desarrollo sostenible de la sociedad .</a:t>
            </a:r>
            <a:endParaRPr lang="es-CO" sz="1200" dirty="0">
              <a:latin typeface="Arial" panose="020B0604020202020204" pitchFamily="34" charset="0"/>
              <a:cs typeface="Arial" panose="020B0604020202020204" pitchFamily="34" charset="0"/>
            </a:endParaRPr>
          </a:p>
        </p:txBody>
      </p:sp>
      <p:pic>
        <p:nvPicPr>
          <p:cNvPr id="12" name="Gráfico 11" descr="Flecha: giro a la derecha">
            <a:extLst>
              <a:ext uri="{FF2B5EF4-FFF2-40B4-BE49-F238E27FC236}">
                <a16:creationId xmlns:a16="http://schemas.microsoft.com/office/drawing/2014/main" id="{50D07DBE-A2EC-4248-9717-6145CFF975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5343" y="1845019"/>
            <a:ext cx="829200" cy="1055987"/>
          </a:xfrm>
          <a:prstGeom prst="rect">
            <a:avLst/>
          </a:prstGeom>
        </p:spPr>
      </p:pic>
    </p:spTree>
    <p:extLst>
      <p:ext uri="{BB962C8B-B14F-4D97-AF65-F5344CB8AC3E}">
        <p14:creationId xmlns:p14="http://schemas.microsoft.com/office/powerpoint/2010/main" val="299093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158674" y="61404"/>
            <a:ext cx="11687885" cy="659542"/>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SzPts val="1400"/>
            </a:pPr>
            <a:r>
              <a:rPr lang="es-CO" sz="2400" b="1" dirty="0">
                <a:solidFill>
                  <a:srgbClr val="7030A0"/>
                </a:solidFill>
                <a:latin typeface="Century Gothic" panose="020B0502020202020204" pitchFamily="34" charset="0"/>
              </a:rPr>
              <a:t>La Gestión Estratégica Institucional tiene una estrategia que la oriente?</a:t>
            </a:r>
            <a:endParaRPr lang="es-CO" sz="2400" dirty="0">
              <a:solidFill>
                <a:srgbClr val="7030A0"/>
              </a:solidFill>
              <a:latin typeface="Century Gothic" panose="020B0502020202020204" pitchFamily="34" charset="0"/>
            </a:endParaRPr>
          </a:p>
        </p:txBody>
      </p:sp>
      <p:pic>
        <p:nvPicPr>
          <p:cNvPr id="3" name="Gráfico 2" descr="Flecha: recto">
            <a:extLst>
              <a:ext uri="{FF2B5EF4-FFF2-40B4-BE49-F238E27FC236}">
                <a16:creationId xmlns:a16="http://schemas.microsoft.com/office/drawing/2014/main" id="{E0972544-448B-4E53-AB36-DE8A96BD3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321341" y="2858990"/>
            <a:ext cx="990599" cy="855443"/>
          </a:xfrm>
          <a:prstGeom prst="rect">
            <a:avLst/>
          </a:prstGeom>
        </p:spPr>
      </p:pic>
      <p:pic>
        <p:nvPicPr>
          <p:cNvPr id="4" name="Imagen 3">
            <a:extLst>
              <a:ext uri="{FF2B5EF4-FFF2-40B4-BE49-F238E27FC236}">
                <a16:creationId xmlns:a16="http://schemas.microsoft.com/office/drawing/2014/main" id="{50B32082-A84E-41C7-BA5E-CCA0DEE00C60}"/>
              </a:ext>
            </a:extLst>
          </p:cNvPr>
          <p:cNvPicPr>
            <a:picLocks noChangeAspect="1"/>
          </p:cNvPicPr>
          <p:nvPr/>
        </p:nvPicPr>
        <p:blipFill rotWithShape="1">
          <a:blip r:embed="rId4"/>
          <a:srcRect l="36880" t="18226" r="36767" b="28685"/>
          <a:stretch/>
        </p:blipFill>
        <p:spPr>
          <a:xfrm>
            <a:off x="4387443" y="1090570"/>
            <a:ext cx="3484230" cy="445219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8" name="Rectángulo: esquinas redondeadas 7">
            <a:extLst>
              <a:ext uri="{FF2B5EF4-FFF2-40B4-BE49-F238E27FC236}">
                <a16:creationId xmlns:a16="http://schemas.microsoft.com/office/drawing/2014/main" id="{A69152AC-5F53-4EBE-9DD4-094122DB91BC}"/>
              </a:ext>
            </a:extLst>
          </p:cNvPr>
          <p:cNvSpPr/>
          <p:nvPr/>
        </p:nvSpPr>
        <p:spPr>
          <a:xfrm>
            <a:off x="415498" y="1772425"/>
            <a:ext cx="2905843" cy="2936617"/>
          </a:xfrm>
          <a:prstGeom prst="roundRect">
            <a:avLst/>
          </a:prstGeom>
          <a:solidFill>
            <a:srgbClr val="EDEFF3"/>
          </a:solidFill>
          <a:ln>
            <a:solidFill>
              <a:srgbClr val="7030A0"/>
            </a:solidFill>
          </a:ln>
        </p:spPr>
        <p:txBody>
          <a:bodyPr wrap="square">
            <a:spAutoFit/>
          </a:bodyPr>
          <a:lstStyle/>
          <a:p>
            <a:pPr algn="just"/>
            <a:r>
              <a:rPr lang="es-MX" sz="1200" dirty="0">
                <a:latin typeface="Arial" panose="020B0604020202020204" pitchFamily="34" charset="0"/>
                <a:cs typeface="Arial" panose="020B0604020202020204" pitchFamily="34" charset="0"/>
              </a:rPr>
              <a:t>Los objetivos y ejecución de los componentes del Plan Anticorrupción y de Atención al Ciudadano-PAAC, están orientados </a:t>
            </a:r>
            <a:r>
              <a:rPr lang="es-MX" sz="1200" dirty="0">
                <a:solidFill>
                  <a:srgbClr val="7030A0"/>
                </a:solidFill>
                <a:latin typeface="Arial" panose="020B0604020202020204" pitchFamily="34" charset="0"/>
                <a:cs typeface="Arial" panose="020B0604020202020204" pitchFamily="34" charset="0"/>
              </a:rPr>
              <a:t>a garantizar los derechos de información y participación de la ciudadanía </a:t>
            </a:r>
            <a:r>
              <a:rPr lang="es-MX" sz="1200" dirty="0">
                <a:latin typeface="Arial" panose="020B0604020202020204" pitchFamily="34" charset="0"/>
                <a:cs typeface="Arial" panose="020B0604020202020204" pitchFamily="34" charset="0"/>
              </a:rPr>
              <a:t>en la planeación y gestión institucional y a </a:t>
            </a:r>
            <a:r>
              <a:rPr lang="es-MX" sz="1200" dirty="0">
                <a:solidFill>
                  <a:srgbClr val="7030A0"/>
                </a:solidFill>
                <a:latin typeface="Arial" panose="020B0604020202020204" pitchFamily="34" charset="0"/>
                <a:cs typeface="Arial" panose="020B0604020202020204" pitchFamily="34" charset="0"/>
              </a:rPr>
              <a:t>garantizar la calidad de la información suministrada y el acceso a ésta</a:t>
            </a:r>
            <a:r>
              <a:rPr lang="es-MX" sz="1200" dirty="0">
                <a:latin typeface="Arial" panose="020B0604020202020204" pitchFamily="34" charset="0"/>
                <a:cs typeface="Arial" panose="020B0604020202020204" pitchFamily="34" charset="0"/>
              </a:rPr>
              <a:t>, a través de múltiples canales por medio de los cuales se rinde cuentas de manera permanente y transparente.</a:t>
            </a:r>
            <a:endParaRPr lang="es-CO" sz="1200"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2D58FE03-FE14-490E-96FC-D217994DA310}"/>
              </a:ext>
            </a:extLst>
          </p:cNvPr>
          <p:cNvPicPr/>
          <p:nvPr/>
        </p:nvPicPr>
        <p:blipFill rotWithShape="1">
          <a:blip r:embed="rId5"/>
          <a:srcRect l="14702" t="15889" r="14016" b="12323"/>
          <a:stretch/>
        </p:blipFill>
        <p:spPr>
          <a:xfrm>
            <a:off x="8488354" y="4144693"/>
            <a:ext cx="3128918" cy="2004357"/>
          </a:xfrm>
          <a:prstGeom prst="rect">
            <a:avLst/>
          </a:prstGeom>
          <a:ln>
            <a:noFill/>
          </a:ln>
          <a:effectLst>
            <a:outerShdw blurRad="292100" dist="139700" dir="2700000" algn="tl" rotWithShape="0">
              <a:srgbClr val="333333">
                <a:alpha val="65000"/>
              </a:srgbClr>
            </a:outerShdw>
          </a:effectLst>
        </p:spPr>
      </p:pic>
      <p:sp>
        <p:nvSpPr>
          <p:cNvPr id="13" name="Rectángulo: esquinas superiores redondeadas 12">
            <a:extLst>
              <a:ext uri="{FF2B5EF4-FFF2-40B4-BE49-F238E27FC236}">
                <a16:creationId xmlns:a16="http://schemas.microsoft.com/office/drawing/2014/main" id="{A9F8898E-8E77-4863-A04B-F1EA8D83B030}"/>
              </a:ext>
            </a:extLst>
          </p:cNvPr>
          <p:cNvSpPr/>
          <p:nvPr/>
        </p:nvSpPr>
        <p:spPr>
          <a:xfrm>
            <a:off x="8248044" y="992365"/>
            <a:ext cx="3750916" cy="2436635"/>
          </a:xfrm>
          <a:prstGeom prst="round2SameRect">
            <a:avLst/>
          </a:prstGeom>
          <a:solidFill>
            <a:srgbClr val="EDEFF3"/>
          </a:solidFill>
          <a:ln>
            <a:solidFill>
              <a:srgbClr val="7030A0"/>
            </a:solidFill>
          </a:ln>
        </p:spPr>
        <p:style>
          <a:lnRef idx="3">
            <a:schemeClr val="lt1"/>
          </a:lnRef>
          <a:fillRef idx="1">
            <a:schemeClr val="accent3"/>
          </a:fillRef>
          <a:effectRef idx="1">
            <a:schemeClr val="accent3"/>
          </a:effectRef>
          <a:fontRef idx="minor">
            <a:schemeClr val="lt1"/>
          </a:fontRef>
        </p:style>
        <p:txBody>
          <a:bodyPr wrap="square" rtlCol="0" anchor="ctr"/>
          <a:lstStyle/>
          <a:p>
            <a:pPr algn="just">
              <a:lnSpc>
                <a:spcPct val="150000"/>
              </a:lnSpc>
              <a:spcAft>
                <a:spcPts val="0"/>
              </a:spcAft>
            </a:pPr>
            <a:r>
              <a:rPr lang="es-CO" sz="1000" dirty="0">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Para</a:t>
            </a:r>
            <a:r>
              <a:rPr lang="es-CO" sz="1000" b="1" dirty="0">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 </a:t>
            </a:r>
            <a:r>
              <a:rPr lang="es-CO" sz="1000" kern="12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Fortalecer el conocimiento de la ciudadanía, grupos de valor y grupos de interés de la Supersalud, sobre sus deberes y derecho a participar de la Gestión Institucional; así como dar a conocer los diferentes mecanismos dispuestos a través de los cuales se facilita su acercamiento a la entidad, se publica de manera permanente en el sitio web institucional </a:t>
            </a:r>
            <a:r>
              <a:rPr lang="es-CO" sz="1000" kern="1200" dirty="0">
                <a:ln>
                  <a:noFill/>
                </a:ln>
                <a:solidFill>
                  <a:srgbClr val="7030A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la </a:t>
            </a:r>
            <a:r>
              <a:rPr lang="es-CO" sz="1000" b="1" kern="1200" dirty="0">
                <a:ln>
                  <a:noFill/>
                </a:ln>
                <a:solidFill>
                  <a:srgbClr val="7030A0"/>
                </a:solidFill>
                <a:latin typeface="Arial" panose="020B0604020202020204" pitchFamily="34" charset="0"/>
                <a:ea typeface="Calibri" panose="020F0502020204030204" pitchFamily="34" charset="0"/>
                <a:cs typeface="Times New Roman" panose="02020603050405020304" pitchFamily="18" charset="0"/>
              </a:rPr>
              <a:t>Guía de Participación Ciudadana en la Gestión</a:t>
            </a:r>
            <a:r>
              <a:rPr lang="es-CO" sz="1000" kern="12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 de la entidad, como un instrumento de transparencia y aprecio de la opinión ciudadana </a:t>
            </a:r>
            <a:endParaRPr lang="es-CO" sz="1000" dirty="0">
              <a:effectLst/>
              <a:latin typeface="Times New Roman" panose="02020603050405020304" pitchFamily="18" charset="0"/>
              <a:ea typeface="Times New Roman" panose="02020603050405020304" pitchFamily="18" charset="0"/>
            </a:endParaRPr>
          </a:p>
        </p:txBody>
      </p:sp>
      <p:pic>
        <p:nvPicPr>
          <p:cNvPr id="16" name="Gráfico 15" descr="Flecha: recto">
            <a:extLst>
              <a:ext uri="{FF2B5EF4-FFF2-40B4-BE49-F238E27FC236}">
                <a16:creationId xmlns:a16="http://schemas.microsoft.com/office/drawing/2014/main" id="{C4D0238E-8C72-4498-B961-7C4DDB3CD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flipH="1">
            <a:off x="9711548" y="3396475"/>
            <a:ext cx="745685" cy="750752"/>
          </a:xfrm>
          <a:prstGeom prst="rect">
            <a:avLst/>
          </a:prstGeom>
        </p:spPr>
      </p:pic>
      <p:sp>
        <p:nvSpPr>
          <p:cNvPr id="17" name="Rectángulo 16">
            <a:extLst>
              <a:ext uri="{FF2B5EF4-FFF2-40B4-BE49-F238E27FC236}">
                <a16:creationId xmlns:a16="http://schemas.microsoft.com/office/drawing/2014/main" id="{513E0DCC-C72E-43DB-9CD1-1551322F5BC5}"/>
              </a:ext>
            </a:extLst>
          </p:cNvPr>
          <p:cNvSpPr/>
          <p:nvPr/>
        </p:nvSpPr>
        <p:spPr>
          <a:xfrm>
            <a:off x="4176840" y="5755303"/>
            <a:ext cx="4270874" cy="169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Fuente. Plan Anticorrupción y de Atención al Ciudadano-PAAC 2019, Supersalud</a:t>
            </a:r>
          </a:p>
        </p:txBody>
      </p:sp>
    </p:spTree>
    <p:extLst>
      <p:ext uri="{BB962C8B-B14F-4D97-AF65-F5344CB8AC3E}">
        <p14:creationId xmlns:p14="http://schemas.microsoft.com/office/powerpoint/2010/main" val="536576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509493D6-2628-4172-A96B-523124FF07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68180" y="2950663"/>
            <a:ext cx="4793580" cy="2959954"/>
          </a:xfrm>
          <a:prstGeom prst="rect">
            <a:avLst/>
          </a:prstGeom>
          <a:noFill/>
          <a:ln>
            <a:noFill/>
          </a:ln>
        </p:spPr>
      </p:pic>
      <p:sp>
        <p:nvSpPr>
          <p:cNvPr id="4" name="Rectángulo: esquinas superiores redondeadas 3">
            <a:extLst>
              <a:ext uri="{FF2B5EF4-FFF2-40B4-BE49-F238E27FC236}">
                <a16:creationId xmlns:a16="http://schemas.microsoft.com/office/drawing/2014/main" id="{D99E903A-6E7D-4BEF-96CE-12CA77D561C9}"/>
              </a:ext>
            </a:extLst>
          </p:cNvPr>
          <p:cNvSpPr/>
          <p:nvPr/>
        </p:nvSpPr>
        <p:spPr>
          <a:xfrm>
            <a:off x="354903" y="1300627"/>
            <a:ext cx="6825842" cy="1513744"/>
          </a:xfrm>
          <a:prstGeom prst="round2SameRect">
            <a:avLst/>
          </a:prstGeom>
          <a:solidFill>
            <a:srgbClr val="EDEFF3"/>
          </a:solidFill>
          <a:ln>
            <a:solidFill>
              <a:srgbClr val="7030A0"/>
            </a:solidFill>
          </a:ln>
        </p:spPr>
        <p:txBody>
          <a:bodyPr wrap="square">
            <a:spAutoFit/>
          </a:bodyPr>
          <a:lstStyle/>
          <a:p>
            <a:pPr algn="just">
              <a:lnSpc>
                <a:spcPct val="150000"/>
              </a:lnSpc>
              <a:spcAft>
                <a:spcPts val="0"/>
              </a:spcAft>
            </a:pPr>
            <a:r>
              <a:rPr lang="es-ES" sz="1200" dirty="0">
                <a:latin typeface="Arial" panose="020B0604020202020204" pitchFamily="34" charset="0"/>
                <a:ea typeface="Times New Roman" panose="02020603050405020304" pitchFamily="18" charset="0"/>
              </a:rPr>
              <a:t>Existe una entidad rectora del Modelo de Gestión Pública, llamada DEPARTAMENTO ADMINISTRATIVO DE LA FUNCIÓN PÚBLICA, el cual formula las políticas para el sector público, para ello ha formulado </a:t>
            </a:r>
            <a:r>
              <a:rPr lang="es-ES" sz="1200" dirty="0">
                <a:solidFill>
                  <a:srgbClr val="7030A0"/>
                </a:solidFill>
                <a:latin typeface="Arial" panose="020B0604020202020204" pitchFamily="34" charset="0"/>
                <a:ea typeface="Times New Roman" panose="02020603050405020304" pitchFamily="18" charset="0"/>
              </a:rPr>
              <a:t>“El Modelo Integrado de Planeación y Gestión – MIPG”, </a:t>
            </a:r>
            <a:r>
              <a:rPr lang="es-ES" sz="1200" dirty="0">
                <a:latin typeface="Arial" panose="020B0604020202020204" pitchFamily="34" charset="0"/>
                <a:ea typeface="Times New Roman" panose="02020603050405020304" pitchFamily="18" charset="0"/>
              </a:rPr>
              <a:t>el cual orienta a las entidades del estado, en como fortalecer su gestión, con la finalidad de dar cumplimiento en la satisfacción de las necesidades de los ciudadanos.</a:t>
            </a:r>
            <a:endParaRPr lang="es-CO" sz="1200" dirty="0">
              <a:latin typeface="Times New Roman" panose="02020603050405020304" pitchFamily="18" charset="0"/>
              <a:ea typeface="Times New Roman" panose="02020603050405020304" pitchFamily="18" charset="0"/>
            </a:endParaRPr>
          </a:p>
        </p:txBody>
      </p:sp>
      <p:sp>
        <p:nvSpPr>
          <p:cNvPr id="5" name="Rectángulo 4">
            <a:extLst>
              <a:ext uri="{FF2B5EF4-FFF2-40B4-BE49-F238E27FC236}">
                <a16:creationId xmlns:a16="http://schemas.microsoft.com/office/drawing/2014/main" id="{48BBF865-B9E3-4C8C-8BC8-37C0E5ECA227}"/>
              </a:ext>
            </a:extLst>
          </p:cNvPr>
          <p:cNvSpPr/>
          <p:nvPr/>
        </p:nvSpPr>
        <p:spPr>
          <a:xfrm>
            <a:off x="7509145" y="2325001"/>
            <a:ext cx="4098901" cy="3361882"/>
          </a:xfrm>
          <a:prstGeom prst="rect">
            <a:avLst/>
          </a:prstGeom>
          <a:ln>
            <a:solidFill>
              <a:srgbClr val="7030A0"/>
            </a:solidFill>
          </a:ln>
        </p:spPr>
        <p:txBody>
          <a:bodyPr wrap="square">
            <a:spAutoFit/>
          </a:bodyPr>
          <a:lstStyle/>
          <a:p>
            <a:pPr algn="just">
              <a:lnSpc>
                <a:spcPct val="150000"/>
              </a:lnSpc>
              <a:spcAft>
                <a:spcPts val="0"/>
              </a:spcAft>
            </a:pPr>
            <a:r>
              <a:rPr lang="es-CO" sz="1100" spc="55" dirty="0">
                <a:latin typeface="Arial" panose="020B0604020202020204" pitchFamily="34" charset="0"/>
                <a:ea typeface="Times New Roman" panose="02020603050405020304" pitchFamily="18" charset="0"/>
                <a:cs typeface="Arial" panose="020B0604020202020204" pitchFamily="34" charset="0"/>
              </a:rPr>
              <a:t>En la aplicación de éste modelo, la Supersalud en el período por el que se rinde informe, ha realizado entre otras las siguientes actividades:</a:t>
            </a:r>
            <a:endParaRPr lang="es-CO" sz="11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lnSpc>
                <a:spcPct val="150000"/>
              </a:lnSpc>
              <a:spcAft>
                <a:spcPts val="0"/>
              </a:spcAft>
              <a:buClr>
                <a:srgbClr val="7030A0"/>
              </a:buClr>
              <a:buSzPts val="1000"/>
              <a:buFont typeface="Wingdings" panose="05000000000000000000" pitchFamily="2" charset="2"/>
              <a:buChar char="Ø"/>
              <a:tabLst>
                <a:tab pos="457200" algn="l"/>
              </a:tabLst>
            </a:pPr>
            <a:r>
              <a:rPr lang="es-ES" sz="1100" dirty="0">
                <a:latin typeface="Arial" panose="020B0604020202020204" pitchFamily="34" charset="0"/>
                <a:ea typeface="Times New Roman" panose="02020603050405020304" pitchFamily="18" charset="0"/>
                <a:cs typeface="Arial" panose="020B0604020202020204" pitchFamily="34" charset="0"/>
              </a:rPr>
              <a:t>Revisión del mapa de procesos, que permita agilizar, simplificar y flexibilizar “el que hacer y cómo hacerlo”.</a:t>
            </a:r>
            <a:endParaRPr lang="es-CO" sz="11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lnSpc>
                <a:spcPct val="150000"/>
              </a:lnSpc>
              <a:spcAft>
                <a:spcPts val="0"/>
              </a:spcAft>
              <a:buClr>
                <a:srgbClr val="7030A0"/>
              </a:buClr>
              <a:buSzPts val="1000"/>
              <a:buFont typeface="Wingdings" panose="05000000000000000000" pitchFamily="2" charset="2"/>
              <a:buChar char="Ø"/>
              <a:tabLst>
                <a:tab pos="457200" algn="l"/>
              </a:tabLst>
            </a:pPr>
            <a:r>
              <a:rPr lang="es-ES" sz="1100" dirty="0">
                <a:latin typeface="Arial" panose="020B0604020202020204" pitchFamily="34" charset="0"/>
                <a:ea typeface="Times New Roman" panose="02020603050405020304" pitchFamily="18" charset="0"/>
                <a:cs typeface="Arial" panose="020B0604020202020204" pitchFamily="34" charset="0"/>
              </a:rPr>
              <a:t>Identificación de las acciones de mejora y diseño del plan de acción, que lleve a la entidad a tener las mejores prácticas del sector y acercarse cada vez más, al cumplimiento de su misión.</a:t>
            </a:r>
            <a:endParaRPr lang="es-CO" sz="1100" dirty="0">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lnSpc>
                <a:spcPct val="150000"/>
              </a:lnSpc>
              <a:spcAft>
                <a:spcPts val="0"/>
              </a:spcAft>
              <a:buClr>
                <a:srgbClr val="7030A0"/>
              </a:buClr>
              <a:buSzPts val="1000"/>
              <a:buFont typeface="Wingdings" panose="05000000000000000000" pitchFamily="2" charset="2"/>
              <a:buChar char="Ø"/>
              <a:tabLst>
                <a:tab pos="457200" algn="l"/>
              </a:tabLst>
            </a:pPr>
            <a:r>
              <a:rPr lang="es-ES" sz="1100" dirty="0">
                <a:latin typeface="Arial" panose="020B0604020202020204" pitchFamily="34" charset="0"/>
                <a:ea typeface="Times New Roman" panose="02020603050405020304" pitchFamily="18" charset="0"/>
                <a:cs typeface="Arial" panose="020B0604020202020204" pitchFamily="34" charset="0"/>
              </a:rPr>
              <a:t>Se formuló y dio inicio a un plan de trabajo, que permita unificar los procesos (que hacer de la entidad) con los sistemas de información, para garantizar la información oportuna, clara y transparente para los ciudadanos.</a:t>
            </a:r>
            <a:endParaRPr lang="es-CO" sz="11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a:extLst>
              <a:ext uri="{FF2B5EF4-FFF2-40B4-BE49-F238E27FC236}">
                <a16:creationId xmlns:a16="http://schemas.microsoft.com/office/drawing/2014/main" id="{C43DBE1B-0DBC-4825-9435-FF9318F1DF4B}"/>
              </a:ext>
            </a:extLst>
          </p:cNvPr>
          <p:cNvSpPr/>
          <p:nvPr/>
        </p:nvSpPr>
        <p:spPr>
          <a:xfrm>
            <a:off x="2077860" y="5704883"/>
            <a:ext cx="3379928" cy="282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Fuente. Departamento Administrativo de la Función Pública</a:t>
            </a:r>
          </a:p>
        </p:txBody>
      </p:sp>
      <p:sp>
        <p:nvSpPr>
          <p:cNvPr id="11" name="Google Shape;141;p22">
            <a:extLst>
              <a:ext uri="{FF2B5EF4-FFF2-40B4-BE49-F238E27FC236}">
                <a16:creationId xmlns:a16="http://schemas.microsoft.com/office/drawing/2014/main" id="{A72F215D-5CD8-4622-B778-B57CC1C54258}"/>
              </a:ext>
            </a:extLst>
          </p:cNvPr>
          <p:cNvSpPr txBox="1">
            <a:spLocks/>
          </p:cNvSpPr>
          <p:nvPr/>
        </p:nvSpPr>
        <p:spPr>
          <a:xfrm>
            <a:off x="111624" y="268657"/>
            <a:ext cx="11968752" cy="679234"/>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SzPts val="1400"/>
            </a:pPr>
            <a:r>
              <a:rPr lang="es-CO" sz="2400" b="1" dirty="0">
                <a:solidFill>
                  <a:srgbClr val="7030A0"/>
                </a:solidFill>
                <a:latin typeface="Century Gothic" panose="020B0502020202020204" pitchFamily="34" charset="0"/>
              </a:rPr>
              <a:t>¿</a:t>
            </a:r>
            <a:r>
              <a:rPr lang="es-MX" sz="2400" b="1" dirty="0">
                <a:solidFill>
                  <a:srgbClr val="7030A0"/>
                </a:solidFill>
                <a:latin typeface="Century Gothic" panose="020B0502020202020204" pitchFamily="34" charset="0"/>
              </a:rPr>
              <a:t>Cuál es la guía de la gestión de la Superintendencia Nacional de Salud? </a:t>
            </a:r>
            <a:endParaRPr lang="es-CO" sz="2400" b="1"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1430680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0">
            <a:extLst>
              <a:ext uri="{FF2B5EF4-FFF2-40B4-BE49-F238E27FC236}">
                <a16:creationId xmlns:a16="http://schemas.microsoft.com/office/drawing/2014/main" id="{E98EC605-8BFC-4E1E-96D3-008F0B767644}"/>
              </a:ext>
            </a:extLst>
          </p:cNvPr>
          <p:cNvGraphicFramePr/>
          <p:nvPr>
            <p:extLst>
              <p:ext uri="{D42A27DB-BD31-4B8C-83A1-F6EECF244321}">
                <p14:modId xmlns:p14="http://schemas.microsoft.com/office/powerpoint/2010/main" val="4062172416"/>
              </p:ext>
            </p:extLst>
          </p:nvPr>
        </p:nvGraphicFramePr>
        <p:xfrm>
          <a:off x="5534499" y="1375304"/>
          <a:ext cx="5759450" cy="4107389"/>
        </p:xfrm>
        <a:graphic>
          <a:graphicData uri="http://schemas.openxmlformats.org/drawingml/2006/chart">
            <c:chart xmlns:c="http://schemas.openxmlformats.org/drawingml/2006/chart" xmlns:r="http://schemas.openxmlformats.org/officeDocument/2006/relationships" r:id="rId2"/>
          </a:graphicData>
        </a:graphic>
      </p:graphicFrame>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27779" y="283600"/>
            <a:ext cx="11968752" cy="679234"/>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SzPts val="1400"/>
            </a:pPr>
            <a:r>
              <a:rPr lang="es-CO" sz="2400" b="1" dirty="0">
                <a:solidFill>
                  <a:srgbClr val="7030A0"/>
                </a:solidFill>
                <a:latin typeface="Century Gothic" panose="020B0502020202020204" pitchFamily="34" charset="0"/>
              </a:rPr>
              <a:t>¿</a:t>
            </a:r>
            <a:r>
              <a:rPr lang="es-MX" sz="2400" b="1" dirty="0">
                <a:solidFill>
                  <a:srgbClr val="7030A0"/>
                </a:solidFill>
                <a:latin typeface="Century Gothic" panose="020B0502020202020204" pitchFamily="34" charset="0"/>
              </a:rPr>
              <a:t>Cómo se verifica que Supersalud gestiona con eficiencia sus actividades? </a:t>
            </a:r>
            <a:endParaRPr lang="es-CO" sz="2400" b="1" dirty="0">
              <a:solidFill>
                <a:srgbClr val="7030A0"/>
              </a:solidFill>
              <a:latin typeface="Century Gothic" panose="020B0502020202020204" pitchFamily="34" charset="0"/>
            </a:endParaRPr>
          </a:p>
        </p:txBody>
      </p:sp>
      <p:pic>
        <p:nvPicPr>
          <p:cNvPr id="5" name="Gráfico 4" descr="Flecha: recto">
            <a:extLst>
              <a:ext uri="{FF2B5EF4-FFF2-40B4-BE49-F238E27FC236}">
                <a16:creationId xmlns:a16="http://schemas.microsoft.com/office/drawing/2014/main" id="{4595F1F9-133A-4A17-AD59-5F69BCBB19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663694" y="2971798"/>
            <a:ext cx="1722037" cy="914400"/>
          </a:xfrm>
          <a:prstGeom prst="rect">
            <a:avLst/>
          </a:prstGeom>
        </p:spPr>
      </p:pic>
      <p:sp>
        <p:nvSpPr>
          <p:cNvPr id="2" name="Rectángulo 1">
            <a:extLst>
              <a:ext uri="{FF2B5EF4-FFF2-40B4-BE49-F238E27FC236}">
                <a16:creationId xmlns:a16="http://schemas.microsoft.com/office/drawing/2014/main" id="{75BB1B40-E707-4F42-80FB-D48C16664455}"/>
              </a:ext>
            </a:extLst>
          </p:cNvPr>
          <p:cNvSpPr/>
          <p:nvPr/>
        </p:nvSpPr>
        <p:spPr>
          <a:xfrm>
            <a:off x="401653" y="1483882"/>
            <a:ext cx="3127761" cy="3890232"/>
          </a:xfrm>
          <a:prstGeom prst="rect">
            <a:avLst/>
          </a:prstGeom>
          <a:solidFill>
            <a:srgbClr val="EDEFF3"/>
          </a:solidFill>
          <a:ln w="12700">
            <a:solidFill>
              <a:srgbClr val="7030A0"/>
            </a:solidFill>
          </a:ln>
        </p:spPr>
        <p:txBody>
          <a:bodyPr wrap="square">
            <a:spAutoFit/>
          </a:bodyPr>
          <a:lstStyle/>
          <a:p>
            <a:pPr algn="just">
              <a:lnSpc>
                <a:spcPct val="115000"/>
              </a:lnSpc>
              <a:spcAft>
                <a:spcPts val="800"/>
              </a:spcAft>
            </a:pPr>
            <a:r>
              <a:rPr lang="es-CO" sz="1400" dirty="0">
                <a:latin typeface="Arial" panose="020B0604020202020204" pitchFamily="34" charset="0"/>
                <a:ea typeface="Calibri" panose="020F0502020204030204" pitchFamily="34" charset="0"/>
                <a:cs typeface="Arial" panose="020B0604020202020204" pitchFamily="34" charset="0"/>
              </a:rPr>
              <a:t>El </a:t>
            </a:r>
            <a:r>
              <a:rPr lang="es-CO" sz="1400" dirty="0">
                <a:solidFill>
                  <a:srgbClr val="7030A0"/>
                </a:solidFill>
                <a:latin typeface="Arial" panose="020B0604020202020204" pitchFamily="34" charset="0"/>
                <a:ea typeface="Calibri" panose="020F0502020204030204" pitchFamily="34" charset="0"/>
                <a:cs typeface="Arial" panose="020B0604020202020204" pitchFamily="34" charset="0"/>
              </a:rPr>
              <a:t>“Modelo Integrado de Planeación y Gestión Pública-MIPG”, </a:t>
            </a:r>
            <a:r>
              <a:rPr lang="es-CO" sz="1400" dirty="0">
                <a:latin typeface="Arial" panose="020B0604020202020204" pitchFamily="34" charset="0"/>
                <a:ea typeface="Calibri" panose="020F0502020204030204" pitchFamily="34" charset="0"/>
                <a:cs typeface="Arial" panose="020B0604020202020204" pitchFamily="34" charset="0"/>
              </a:rPr>
              <a:t>cuenta con una herramienta, llamada el </a:t>
            </a:r>
            <a:r>
              <a:rPr lang="es-CO" sz="1400" dirty="0">
                <a:solidFill>
                  <a:srgbClr val="7030A0"/>
                </a:solidFill>
                <a:latin typeface="Arial" panose="020B0604020202020204" pitchFamily="34" charset="0"/>
                <a:ea typeface="Calibri" panose="020F0502020204030204" pitchFamily="34" charset="0"/>
                <a:cs typeface="Arial" panose="020B0604020202020204" pitchFamily="34" charset="0"/>
              </a:rPr>
              <a:t>Formulario Único Reporte de Avances de la Gestión- </a:t>
            </a:r>
            <a:r>
              <a:rPr lang="es-CO" sz="1400" b="1" dirty="0">
                <a:solidFill>
                  <a:srgbClr val="7030A0"/>
                </a:solidFill>
                <a:latin typeface="Arial" panose="020B0604020202020204" pitchFamily="34" charset="0"/>
                <a:ea typeface="Calibri" panose="020F0502020204030204" pitchFamily="34" charset="0"/>
                <a:cs typeface="Arial" panose="020B0604020202020204" pitchFamily="34" charset="0"/>
              </a:rPr>
              <a:t>FURAG</a:t>
            </a:r>
            <a:r>
              <a:rPr lang="es-CO" sz="1400" b="1" dirty="0">
                <a:latin typeface="Arial" panose="020B0604020202020204" pitchFamily="34" charset="0"/>
                <a:ea typeface="Calibri" panose="020F0502020204030204" pitchFamily="34" charset="0"/>
                <a:cs typeface="Arial" panose="020B0604020202020204" pitchFamily="34" charset="0"/>
              </a:rPr>
              <a:t>, </a:t>
            </a:r>
            <a:r>
              <a:rPr lang="es-CO" sz="1400" dirty="0">
                <a:latin typeface="Arial" panose="020B0604020202020204" pitchFamily="34" charset="0"/>
                <a:ea typeface="Calibri" panose="020F0502020204030204" pitchFamily="34" charset="0"/>
                <a:cs typeface="Arial" panose="020B0604020202020204" pitchFamily="34" charset="0"/>
              </a:rPr>
              <a:t>a través de la cual se monitorean y evalúan los avances sectoriales e institucionales en su desarrollo.</a:t>
            </a:r>
          </a:p>
          <a:p>
            <a:pPr algn="just">
              <a:lnSpc>
                <a:spcPct val="115000"/>
              </a:lnSpc>
              <a:spcAft>
                <a:spcPts val="800"/>
              </a:spcAft>
            </a:pPr>
            <a:r>
              <a:rPr lang="es-CO" sz="1400" dirty="0">
                <a:latin typeface="Arial" panose="020B0604020202020204" pitchFamily="34" charset="0"/>
                <a:ea typeface="Calibri" panose="020F0502020204030204" pitchFamily="34" charset="0"/>
                <a:cs typeface="Arial" panose="020B0604020202020204" pitchFamily="34" charset="0"/>
              </a:rPr>
              <a:t>En el año 2019, se aplicó el formulario FURAG, en el cual la Supersalud obtuvo un puntaje de </a:t>
            </a:r>
            <a:r>
              <a:rPr lang="es-CO" sz="1400" b="1" dirty="0">
                <a:solidFill>
                  <a:srgbClr val="7030A0"/>
                </a:solidFill>
                <a:latin typeface="Arial" panose="020B0604020202020204" pitchFamily="34" charset="0"/>
                <a:ea typeface="Calibri" panose="020F0502020204030204" pitchFamily="34" charset="0"/>
                <a:cs typeface="Arial" panose="020B0604020202020204" pitchFamily="34" charset="0"/>
              </a:rPr>
              <a:t>68,1</a:t>
            </a:r>
            <a:r>
              <a:rPr lang="es-CO" sz="1400" dirty="0">
                <a:latin typeface="Arial" panose="020B0604020202020204" pitchFamily="34" charset="0"/>
                <a:ea typeface="Calibri" panose="020F0502020204030204" pitchFamily="34" charset="0"/>
                <a:cs typeface="Arial" panose="020B0604020202020204" pitchFamily="34" charset="0"/>
              </a:rPr>
              <a:t> puntos sobre 100 posibles. Los resultados obtenidos por cada una de las políticas del Modelo, se muestran en la presente gráfica.</a:t>
            </a:r>
          </a:p>
        </p:txBody>
      </p:sp>
      <p:sp>
        <p:nvSpPr>
          <p:cNvPr id="6" name="Rectángulo 5">
            <a:extLst>
              <a:ext uri="{FF2B5EF4-FFF2-40B4-BE49-F238E27FC236}">
                <a16:creationId xmlns:a16="http://schemas.microsoft.com/office/drawing/2014/main" id="{52436324-3C78-4912-BEBD-F5CB6F5AC252}"/>
              </a:ext>
            </a:extLst>
          </p:cNvPr>
          <p:cNvSpPr/>
          <p:nvPr/>
        </p:nvSpPr>
        <p:spPr>
          <a:xfrm>
            <a:off x="5385731" y="5644428"/>
            <a:ext cx="3005494" cy="118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Fuente. Construcción propia, datos FURAG 2018, DAFP</a:t>
            </a:r>
          </a:p>
        </p:txBody>
      </p:sp>
    </p:spTree>
    <p:extLst>
      <p:ext uri="{BB962C8B-B14F-4D97-AF65-F5344CB8AC3E}">
        <p14:creationId xmlns:p14="http://schemas.microsoft.com/office/powerpoint/2010/main" val="3659275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22">
            <a:extLst>
              <a:ext uri="{FF2B5EF4-FFF2-40B4-BE49-F238E27FC236}">
                <a16:creationId xmlns:a16="http://schemas.microsoft.com/office/drawing/2014/main" id="{5BD0354A-D0AF-4E78-B149-A931CD2C6A8C}"/>
              </a:ext>
            </a:extLst>
          </p:cNvPr>
          <p:cNvSpPr txBox="1">
            <a:spLocks/>
          </p:cNvSpPr>
          <p:nvPr/>
        </p:nvSpPr>
        <p:spPr>
          <a:xfrm>
            <a:off x="280634" y="1855557"/>
            <a:ext cx="1743075" cy="1005619"/>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8800" b="1" dirty="0">
                <a:solidFill>
                  <a:schemeClr val="accent6"/>
                </a:solidFill>
                <a:latin typeface="Century Gothic" panose="020B0502020202020204" pitchFamily="34" charset="0"/>
                <a:ea typeface="Work Sans"/>
                <a:cs typeface="Arial" panose="020B0604020202020204" pitchFamily="34" charset="0"/>
                <a:sym typeface="Work Sans"/>
              </a:rPr>
              <a:t>03.</a:t>
            </a:r>
          </a:p>
        </p:txBody>
      </p:sp>
      <p:sp>
        <p:nvSpPr>
          <p:cNvPr id="3" name="Google Shape;141;p22">
            <a:extLst>
              <a:ext uri="{FF2B5EF4-FFF2-40B4-BE49-F238E27FC236}">
                <a16:creationId xmlns:a16="http://schemas.microsoft.com/office/drawing/2014/main" id="{C21977BE-6DC9-4417-B4AF-32791C7B293B}"/>
              </a:ext>
            </a:extLst>
          </p:cNvPr>
          <p:cNvSpPr txBox="1">
            <a:spLocks/>
          </p:cNvSpPr>
          <p:nvPr/>
        </p:nvSpPr>
        <p:spPr>
          <a:xfrm>
            <a:off x="2348750" y="1855557"/>
            <a:ext cx="9345410"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6600" b="1" dirty="0">
                <a:solidFill>
                  <a:schemeClr val="accent6"/>
                </a:solidFill>
                <a:latin typeface="Century Gothic" panose="020B0502020202020204" pitchFamily="34" charset="0"/>
              </a:rPr>
              <a:t>GESTIÓN DE APOYO</a:t>
            </a:r>
            <a:endParaRPr lang="es-CO" sz="6600" dirty="0">
              <a:solidFill>
                <a:schemeClr val="accent6"/>
              </a:solidFill>
              <a:latin typeface="Century Gothic" panose="020B0502020202020204" pitchFamily="34" charset="0"/>
            </a:endParaRPr>
          </a:p>
        </p:txBody>
      </p:sp>
      <p:cxnSp>
        <p:nvCxnSpPr>
          <p:cNvPr id="4" name="Conector recto 3">
            <a:extLst>
              <a:ext uri="{FF2B5EF4-FFF2-40B4-BE49-F238E27FC236}">
                <a16:creationId xmlns:a16="http://schemas.microsoft.com/office/drawing/2014/main" id="{9DF1DFE8-A00E-45AE-9CD1-262F2B079943}"/>
              </a:ext>
            </a:extLst>
          </p:cNvPr>
          <p:cNvCxnSpPr>
            <a:cxnSpLocks/>
          </p:cNvCxnSpPr>
          <p:nvPr/>
        </p:nvCxnSpPr>
        <p:spPr>
          <a:xfrm>
            <a:off x="2602829" y="2861176"/>
            <a:ext cx="8527192" cy="0"/>
          </a:xfrm>
          <a:prstGeom prst="line">
            <a:avLst/>
          </a:prstGeom>
          <a:ln>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5" name="Rectángulo 4">
            <a:extLst>
              <a:ext uri="{FF2B5EF4-FFF2-40B4-BE49-F238E27FC236}">
                <a16:creationId xmlns:a16="http://schemas.microsoft.com/office/drawing/2014/main" id="{540BD904-9200-4CB6-9373-7EFBA149C0E0}"/>
              </a:ext>
            </a:extLst>
          </p:cNvPr>
          <p:cNvSpPr/>
          <p:nvPr/>
        </p:nvSpPr>
        <p:spPr>
          <a:xfrm>
            <a:off x="2519680" y="3255556"/>
            <a:ext cx="6096000" cy="1200329"/>
          </a:xfrm>
          <a:prstGeom prst="rect">
            <a:avLst/>
          </a:prstGeom>
        </p:spPr>
        <p:txBody>
          <a:bodyPr>
            <a:spAutoFit/>
          </a:bodyPr>
          <a:lstStyle/>
          <a:p>
            <a:r>
              <a:rPr lang="es-CO" dirty="0">
                <a:solidFill>
                  <a:schemeClr val="tx1">
                    <a:lumMod val="50000"/>
                    <a:lumOff val="50000"/>
                  </a:schemeClr>
                </a:solidFill>
                <a:latin typeface="Arial" panose="020B0604020202020204" pitchFamily="34" charset="0"/>
                <a:cs typeface="Arial" panose="020B0604020202020204" pitchFamily="34" charset="0"/>
              </a:rPr>
              <a:t>3.1 Gestión Presupuestal</a:t>
            </a:r>
          </a:p>
          <a:p>
            <a:r>
              <a:rPr lang="es-CO" dirty="0">
                <a:solidFill>
                  <a:schemeClr val="tx1">
                    <a:lumMod val="50000"/>
                    <a:lumOff val="50000"/>
                  </a:schemeClr>
                </a:solidFill>
                <a:latin typeface="Arial" panose="020B0604020202020204" pitchFamily="34" charset="0"/>
                <a:cs typeface="Arial" panose="020B0604020202020204" pitchFamily="34" charset="0"/>
              </a:rPr>
              <a:t>3.2 Gestión del Talento Humano</a:t>
            </a:r>
          </a:p>
          <a:p>
            <a:r>
              <a:rPr lang="es-CO" dirty="0">
                <a:solidFill>
                  <a:schemeClr val="tx1">
                    <a:lumMod val="50000"/>
                    <a:lumOff val="50000"/>
                  </a:schemeClr>
                </a:solidFill>
                <a:latin typeface="Arial" panose="020B0604020202020204" pitchFamily="34" charset="0"/>
                <a:cs typeface="Arial" panose="020B0604020202020204" pitchFamily="34" charset="0"/>
              </a:rPr>
              <a:t>3.3 Gestión Administrativa</a:t>
            </a:r>
          </a:p>
          <a:p>
            <a:r>
              <a:rPr lang="es-CO" dirty="0">
                <a:solidFill>
                  <a:schemeClr val="tx1">
                    <a:lumMod val="50000"/>
                    <a:lumOff val="50000"/>
                  </a:schemeClr>
                </a:solidFill>
                <a:latin typeface="Arial" panose="020B0604020202020204" pitchFamily="34" charset="0"/>
                <a:cs typeface="Arial" panose="020B0604020202020204" pitchFamily="34" charset="0"/>
              </a:rPr>
              <a:t>3.4 Gestión de Tecnologías de la Información-TI</a:t>
            </a:r>
          </a:p>
        </p:txBody>
      </p:sp>
    </p:spTree>
    <p:extLst>
      <p:ext uri="{BB962C8B-B14F-4D97-AF65-F5344CB8AC3E}">
        <p14:creationId xmlns:p14="http://schemas.microsoft.com/office/powerpoint/2010/main" val="753442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a 12">
            <a:extLst>
              <a:ext uri="{FF2B5EF4-FFF2-40B4-BE49-F238E27FC236}">
                <a16:creationId xmlns:a16="http://schemas.microsoft.com/office/drawing/2014/main" id="{CED0A939-BB2E-4414-89FC-A777DF7CAA5D}"/>
              </a:ext>
            </a:extLst>
          </p:cNvPr>
          <p:cNvGraphicFramePr/>
          <p:nvPr>
            <p:extLst>
              <p:ext uri="{D42A27DB-BD31-4B8C-83A1-F6EECF244321}">
                <p14:modId xmlns:p14="http://schemas.microsoft.com/office/powerpoint/2010/main" val="2224580652"/>
              </p:ext>
            </p:extLst>
          </p:nvPr>
        </p:nvGraphicFramePr>
        <p:xfrm>
          <a:off x="258856" y="1243034"/>
          <a:ext cx="5409035" cy="3739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Elipse 26">
            <a:extLst>
              <a:ext uri="{FF2B5EF4-FFF2-40B4-BE49-F238E27FC236}">
                <a16:creationId xmlns:a16="http://schemas.microsoft.com/office/drawing/2014/main" id="{EEFBB2F7-1214-4FBD-A911-CC211AE8F683}"/>
              </a:ext>
            </a:extLst>
          </p:cNvPr>
          <p:cNvSpPr/>
          <p:nvPr/>
        </p:nvSpPr>
        <p:spPr>
          <a:xfrm>
            <a:off x="822643" y="2294829"/>
            <a:ext cx="1638332" cy="3605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Recursos financieros</a:t>
            </a:r>
          </a:p>
        </p:txBody>
      </p:sp>
      <p:sp>
        <p:nvSpPr>
          <p:cNvPr id="25" name="Elipse 24">
            <a:extLst>
              <a:ext uri="{FF2B5EF4-FFF2-40B4-BE49-F238E27FC236}">
                <a16:creationId xmlns:a16="http://schemas.microsoft.com/office/drawing/2014/main" id="{B6723D02-5277-4B50-989A-A6BB91BCFE63}"/>
              </a:ext>
            </a:extLst>
          </p:cNvPr>
          <p:cNvSpPr/>
          <p:nvPr/>
        </p:nvSpPr>
        <p:spPr>
          <a:xfrm>
            <a:off x="2264300" y="943760"/>
            <a:ext cx="1398145" cy="3605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Recursos físicos</a:t>
            </a:r>
          </a:p>
        </p:txBody>
      </p:sp>
      <p:sp>
        <p:nvSpPr>
          <p:cNvPr id="26" name="Elipse 25">
            <a:extLst>
              <a:ext uri="{FF2B5EF4-FFF2-40B4-BE49-F238E27FC236}">
                <a16:creationId xmlns:a16="http://schemas.microsoft.com/office/drawing/2014/main" id="{9243990D-A2A7-466A-A52E-AAFCA35ABB17}"/>
              </a:ext>
            </a:extLst>
          </p:cNvPr>
          <p:cNvSpPr/>
          <p:nvPr/>
        </p:nvSpPr>
        <p:spPr>
          <a:xfrm>
            <a:off x="3632338" y="2234159"/>
            <a:ext cx="1398145" cy="3605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Desarrollo del Talento Humano</a:t>
            </a:r>
          </a:p>
        </p:txBody>
      </p:sp>
      <p:sp>
        <p:nvSpPr>
          <p:cNvPr id="28" name="Elipse 27">
            <a:extLst>
              <a:ext uri="{FF2B5EF4-FFF2-40B4-BE49-F238E27FC236}">
                <a16:creationId xmlns:a16="http://schemas.microsoft.com/office/drawing/2014/main" id="{C50478E3-E8FC-444E-AD4D-061271C8D2D0}"/>
              </a:ext>
            </a:extLst>
          </p:cNvPr>
          <p:cNvSpPr/>
          <p:nvPr/>
        </p:nvSpPr>
        <p:spPr>
          <a:xfrm>
            <a:off x="2091480" y="4943545"/>
            <a:ext cx="1743787" cy="3605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Estructura Organizacional</a:t>
            </a:r>
          </a:p>
        </p:txBody>
      </p:sp>
      <p:pic>
        <p:nvPicPr>
          <p:cNvPr id="17" name="Gráfico 16" descr="Gráfico de decisión">
            <a:extLst>
              <a:ext uri="{FF2B5EF4-FFF2-40B4-BE49-F238E27FC236}">
                <a16:creationId xmlns:a16="http://schemas.microsoft.com/office/drawing/2014/main" id="{DD11E1E1-2316-45B1-B465-8CB45F0C73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1653" y="4049323"/>
            <a:ext cx="783442" cy="783442"/>
          </a:xfrm>
          <a:prstGeom prst="rect">
            <a:avLst/>
          </a:prstGeom>
        </p:spPr>
      </p:pic>
      <p:pic>
        <p:nvPicPr>
          <p:cNvPr id="20" name="Gráfico 19" descr="Crecimiento del negocio">
            <a:extLst>
              <a:ext uri="{FF2B5EF4-FFF2-40B4-BE49-F238E27FC236}">
                <a16:creationId xmlns:a16="http://schemas.microsoft.com/office/drawing/2014/main" id="{0DE00517-F14D-4771-872E-073C42BEE8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19688" y="2655375"/>
            <a:ext cx="914400" cy="914400"/>
          </a:xfrm>
          <a:prstGeom prst="rect">
            <a:avLst/>
          </a:prstGeom>
        </p:spPr>
      </p:pic>
      <p:pic>
        <p:nvPicPr>
          <p:cNvPr id="22" name="Gráfico 21" descr="Dólar">
            <a:extLst>
              <a:ext uri="{FF2B5EF4-FFF2-40B4-BE49-F238E27FC236}">
                <a16:creationId xmlns:a16="http://schemas.microsoft.com/office/drawing/2014/main" id="{B6DF0976-0EA5-4D39-AC9C-85070541F7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0317" y="2638117"/>
            <a:ext cx="914400" cy="914400"/>
          </a:xfrm>
          <a:prstGeom prst="rect">
            <a:avLst/>
          </a:prstGeom>
        </p:spPr>
      </p:pic>
      <p:pic>
        <p:nvPicPr>
          <p:cNvPr id="24" name="Gráfico 23" descr="Edificio">
            <a:extLst>
              <a:ext uri="{FF2B5EF4-FFF2-40B4-BE49-F238E27FC236}">
                <a16:creationId xmlns:a16="http://schemas.microsoft.com/office/drawing/2014/main" id="{C326550B-F213-48C4-9964-8FFE6C8B7A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35869" y="1281605"/>
            <a:ext cx="894223" cy="894223"/>
          </a:xfrm>
          <a:prstGeom prst="rect">
            <a:avLst/>
          </a:prstGeom>
        </p:spPr>
      </p:pic>
      <p:sp>
        <p:nvSpPr>
          <p:cNvPr id="7" name="Google Shape;142;p22">
            <a:extLst>
              <a:ext uri="{FF2B5EF4-FFF2-40B4-BE49-F238E27FC236}">
                <a16:creationId xmlns:a16="http://schemas.microsoft.com/office/drawing/2014/main" id="{7335C350-6640-40B1-A168-015677BA0FAA}"/>
              </a:ext>
            </a:extLst>
          </p:cNvPr>
          <p:cNvSpPr txBox="1">
            <a:spLocks/>
          </p:cNvSpPr>
          <p:nvPr/>
        </p:nvSpPr>
        <p:spPr>
          <a:xfrm>
            <a:off x="0" y="194139"/>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4000" b="1" dirty="0">
                <a:solidFill>
                  <a:schemeClr val="accent6"/>
                </a:solidFill>
                <a:latin typeface="Century Gothic" panose="020B0502020202020204" pitchFamily="34" charset="0"/>
                <a:ea typeface="Work Sans"/>
                <a:cs typeface="Arial" panose="020B0604020202020204" pitchFamily="34" charset="0"/>
                <a:sym typeface="Work Sans"/>
              </a:rPr>
              <a:t>03.</a:t>
            </a:r>
          </a:p>
        </p:txBody>
      </p: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1112132" y="88318"/>
            <a:ext cx="4659494"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3200" b="1" dirty="0">
                <a:solidFill>
                  <a:schemeClr val="accent6"/>
                </a:solidFill>
                <a:latin typeface="Century Gothic" panose="020B0502020202020204" pitchFamily="34" charset="0"/>
              </a:rPr>
              <a:t>GESTIÓN DE APOYO</a:t>
            </a:r>
            <a:endParaRPr lang="es-CO" sz="3200" dirty="0">
              <a:solidFill>
                <a:schemeClr val="accent6"/>
              </a:solidFill>
              <a:latin typeface="Century Gothic" panose="020B0502020202020204" pitchFamily="34" charset="0"/>
            </a:endParaRPr>
          </a:p>
        </p:txBody>
      </p:sp>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1302783" y="742588"/>
            <a:ext cx="3531305" cy="0"/>
          </a:xfrm>
          <a:prstGeom prst="line">
            <a:avLst/>
          </a:prstGeom>
          <a:ln>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1" name="Rectángulo: esquinas diagonales redondeadas 10">
            <a:extLst>
              <a:ext uri="{FF2B5EF4-FFF2-40B4-BE49-F238E27FC236}">
                <a16:creationId xmlns:a16="http://schemas.microsoft.com/office/drawing/2014/main" id="{D2BDF661-4964-4134-A9A6-BE44793D902A}"/>
              </a:ext>
            </a:extLst>
          </p:cNvPr>
          <p:cNvSpPr/>
          <p:nvPr/>
        </p:nvSpPr>
        <p:spPr>
          <a:xfrm>
            <a:off x="5667891" y="1237484"/>
            <a:ext cx="6049003" cy="3739082"/>
          </a:xfrm>
          <a:prstGeom prst="round2Diag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s-CO" dirty="0">
              <a:solidFill>
                <a:schemeClr val="tx1"/>
              </a:solidFill>
              <a:latin typeface="Arial" panose="020B0604020202020204" pitchFamily="34" charset="0"/>
              <a:cs typeface="Arial" panose="020B0604020202020204" pitchFamily="34" charset="0"/>
            </a:endParaRPr>
          </a:p>
          <a:p>
            <a:pPr algn="just">
              <a:lnSpc>
                <a:spcPct val="150000"/>
              </a:lnSpc>
            </a:pPr>
            <a:r>
              <a:rPr lang="es-CO" dirty="0">
                <a:solidFill>
                  <a:schemeClr val="tx1"/>
                </a:solidFill>
                <a:latin typeface="Arial" panose="020B0604020202020204" pitchFamily="34" charset="0"/>
                <a:cs typeface="Arial" panose="020B0604020202020204" pitchFamily="34" charset="0"/>
              </a:rPr>
              <a:t>La </a:t>
            </a:r>
            <a:r>
              <a:rPr lang="es-CO" dirty="0">
                <a:solidFill>
                  <a:schemeClr val="accent6"/>
                </a:solidFill>
                <a:latin typeface="Arial" panose="020B0604020202020204" pitchFamily="34" charset="0"/>
                <a:cs typeface="Arial" panose="020B0604020202020204" pitchFamily="34" charset="0"/>
              </a:rPr>
              <a:t>Gestión de Apoyo</a:t>
            </a:r>
            <a:r>
              <a:rPr lang="es-CO" dirty="0">
                <a:solidFill>
                  <a:schemeClr val="tx1"/>
                </a:solidFill>
                <a:latin typeface="Arial" panose="020B0604020202020204" pitchFamily="34" charset="0"/>
                <a:cs typeface="Arial" panose="020B0604020202020204" pitchFamily="34" charset="0"/>
              </a:rPr>
              <a:t>, es aquella que realiza la entidad para la eficiente administración de los recursos humanos, presupuestales y físicos, con el fin de facilitar el cumplimiento de la misión y la consecución de los objetivos estratégicos, actuando dentro de una cultura de legalidad y eficiencia, que satisfaga las necesidades de los usuarios y soporte el desarrollo de la entidad</a:t>
            </a:r>
          </a:p>
          <a:p>
            <a:pPr algn="just"/>
            <a:endParaRPr lang="es-CO"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528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200619" y="78040"/>
            <a:ext cx="5895381"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2400" b="1" dirty="0">
                <a:solidFill>
                  <a:srgbClr val="00B050"/>
                </a:solidFill>
                <a:latin typeface="Century Gothic" panose="020B0502020202020204" pitchFamily="34" charset="0"/>
              </a:rPr>
              <a:t>Dependencias que orientan la Gestión de Apoyo Institucional</a:t>
            </a:r>
            <a:endParaRPr lang="es-CO" sz="2400" dirty="0">
              <a:solidFill>
                <a:srgbClr val="00B050"/>
              </a:solidFill>
              <a:latin typeface="Century Gothic" panose="020B0502020202020204" pitchFamily="34" charset="0"/>
            </a:endParaRPr>
          </a:p>
        </p:txBody>
      </p:sp>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285687" y="933483"/>
            <a:ext cx="3439025" cy="0"/>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sp>
        <p:nvSpPr>
          <p:cNvPr id="11" name="Bocadillo: ovalado 10">
            <a:extLst>
              <a:ext uri="{FF2B5EF4-FFF2-40B4-BE49-F238E27FC236}">
                <a16:creationId xmlns:a16="http://schemas.microsoft.com/office/drawing/2014/main" id="{D2BDF661-4964-4134-A9A6-BE44793D902A}"/>
              </a:ext>
            </a:extLst>
          </p:cNvPr>
          <p:cNvSpPr/>
          <p:nvPr/>
        </p:nvSpPr>
        <p:spPr>
          <a:xfrm>
            <a:off x="7995441" y="933483"/>
            <a:ext cx="3819844" cy="2946229"/>
          </a:xfrm>
          <a:prstGeom prst="wedgeEllipseCallout">
            <a:avLst>
              <a:gd name="adj1" fmla="val -70666"/>
              <a:gd name="adj2" fmla="val 37158"/>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1600" dirty="0">
              <a:solidFill>
                <a:schemeClr val="tx1"/>
              </a:solidFill>
              <a:latin typeface="Arial" panose="020B0604020202020204" pitchFamily="34" charset="0"/>
              <a:cs typeface="Arial" panose="020B0604020202020204" pitchFamily="34" charset="0"/>
            </a:endParaRPr>
          </a:p>
          <a:p>
            <a:pPr algn="just"/>
            <a:r>
              <a:rPr lang="es-CO" sz="1600" dirty="0">
                <a:solidFill>
                  <a:schemeClr val="tx1"/>
                </a:solidFill>
                <a:latin typeface="Arial" panose="020B0604020202020204" pitchFamily="34" charset="0"/>
                <a:cs typeface="Arial" panose="020B0604020202020204" pitchFamily="34" charset="0"/>
              </a:rPr>
              <a:t>La Orientación de la </a:t>
            </a:r>
            <a:r>
              <a:rPr lang="es-CO" sz="1600" dirty="0">
                <a:solidFill>
                  <a:srgbClr val="00B050"/>
                </a:solidFill>
                <a:latin typeface="Arial" panose="020B0604020202020204" pitchFamily="34" charset="0"/>
                <a:cs typeface="Arial" panose="020B0604020202020204" pitchFamily="34" charset="0"/>
              </a:rPr>
              <a:t>Gestión de Apoyo </a:t>
            </a:r>
            <a:r>
              <a:rPr lang="es-CO" sz="1600" dirty="0">
                <a:solidFill>
                  <a:schemeClr val="tx1"/>
                </a:solidFill>
                <a:latin typeface="Arial" panose="020B0604020202020204" pitchFamily="34" charset="0"/>
                <a:cs typeface="Arial" panose="020B0604020202020204" pitchFamily="34" charset="0"/>
              </a:rPr>
              <a:t>de la Supersalud se lleva a cabo a través de la Secretaría General y sus dependencias </a:t>
            </a:r>
          </a:p>
          <a:p>
            <a:pPr algn="just"/>
            <a:endParaRPr lang="es-CO" sz="1600" dirty="0">
              <a:solidFill>
                <a:schemeClr val="tx1"/>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8EBDBD2F-ECA0-4C25-AE63-3A96F3943CEF}"/>
              </a:ext>
            </a:extLst>
          </p:cNvPr>
          <p:cNvPicPr>
            <a:picLocks noChangeAspect="1"/>
          </p:cNvPicPr>
          <p:nvPr/>
        </p:nvPicPr>
        <p:blipFill>
          <a:blip r:embed="rId2"/>
          <a:stretch>
            <a:fillRect/>
          </a:stretch>
        </p:blipFill>
        <p:spPr>
          <a:xfrm>
            <a:off x="2335530" y="1788926"/>
            <a:ext cx="2095500" cy="361950"/>
          </a:xfrm>
          <a:prstGeom prst="rect">
            <a:avLst/>
          </a:prstGeom>
        </p:spPr>
      </p:pic>
      <p:pic>
        <p:nvPicPr>
          <p:cNvPr id="3" name="Imagen 2">
            <a:extLst>
              <a:ext uri="{FF2B5EF4-FFF2-40B4-BE49-F238E27FC236}">
                <a16:creationId xmlns:a16="http://schemas.microsoft.com/office/drawing/2014/main" id="{E831EB12-E8A3-4057-8981-91D9672C33ED}"/>
              </a:ext>
            </a:extLst>
          </p:cNvPr>
          <p:cNvPicPr>
            <a:picLocks noChangeAspect="1"/>
          </p:cNvPicPr>
          <p:nvPr/>
        </p:nvPicPr>
        <p:blipFill>
          <a:blip r:embed="rId3"/>
          <a:stretch>
            <a:fillRect/>
          </a:stretch>
        </p:blipFill>
        <p:spPr>
          <a:xfrm>
            <a:off x="4552949" y="2630730"/>
            <a:ext cx="1543050" cy="466725"/>
          </a:xfrm>
          <a:prstGeom prst="rect">
            <a:avLst/>
          </a:prstGeom>
        </p:spPr>
      </p:pic>
      <p:pic>
        <p:nvPicPr>
          <p:cNvPr id="4" name="Imagen 3">
            <a:extLst>
              <a:ext uri="{FF2B5EF4-FFF2-40B4-BE49-F238E27FC236}">
                <a16:creationId xmlns:a16="http://schemas.microsoft.com/office/drawing/2014/main" id="{3C8C0A9A-C4B1-4AE9-AF38-2F2DE8D110A6}"/>
              </a:ext>
            </a:extLst>
          </p:cNvPr>
          <p:cNvPicPr>
            <a:picLocks noChangeAspect="1"/>
          </p:cNvPicPr>
          <p:nvPr/>
        </p:nvPicPr>
        <p:blipFill>
          <a:blip r:embed="rId4"/>
          <a:stretch>
            <a:fillRect/>
          </a:stretch>
        </p:blipFill>
        <p:spPr>
          <a:xfrm>
            <a:off x="817880" y="2723513"/>
            <a:ext cx="1517650" cy="505883"/>
          </a:xfrm>
          <a:prstGeom prst="rect">
            <a:avLst/>
          </a:prstGeom>
        </p:spPr>
      </p:pic>
      <p:pic>
        <p:nvPicPr>
          <p:cNvPr id="5" name="Imagen 4">
            <a:extLst>
              <a:ext uri="{FF2B5EF4-FFF2-40B4-BE49-F238E27FC236}">
                <a16:creationId xmlns:a16="http://schemas.microsoft.com/office/drawing/2014/main" id="{8F41BB2A-13D6-4CC7-8597-4934C1D571C7}"/>
              </a:ext>
            </a:extLst>
          </p:cNvPr>
          <p:cNvPicPr>
            <a:picLocks noChangeAspect="1"/>
          </p:cNvPicPr>
          <p:nvPr/>
        </p:nvPicPr>
        <p:blipFill>
          <a:blip r:embed="rId5"/>
          <a:stretch>
            <a:fillRect/>
          </a:stretch>
        </p:blipFill>
        <p:spPr>
          <a:xfrm>
            <a:off x="2801302" y="2825343"/>
            <a:ext cx="1285875" cy="361950"/>
          </a:xfrm>
          <a:prstGeom prst="rect">
            <a:avLst/>
          </a:prstGeom>
        </p:spPr>
      </p:pic>
      <p:pic>
        <p:nvPicPr>
          <p:cNvPr id="6" name="Imagen 5">
            <a:extLst>
              <a:ext uri="{FF2B5EF4-FFF2-40B4-BE49-F238E27FC236}">
                <a16:creationId xmlns:a16="http://schemas.microsoft.com/office/drawing/2014/main" id="{EE4F0404-C6A7-4297-8037-F88B9E2D1943}"/>
              </a:ext>
            </a:extLst>
          </p:cNvPr>
          <p:cNvPicPr>
            <a:picLocks noChangeAspect="1"/>
          </p:cNvPicPr>
          <p:nvPr/>
        </p:nvPicPr>
        <p:blipFill>
          <a:blip r:embed="rId6"/>
          <a:stretch>
            <a:fillRect/>
          </a:stretch>
        </p:blipFill>
        <p:spPr>
          <a:xfrm>
            <a:off x="4919661" y="3423919"/>
            <a:ext cx="809625" cy="361950"/>
          </a:xfrm>
          <a:prstGeom prst="rect">
            <a:avLst/>
          </a:prstGeom>
        </p:spPr>
      </p:pic>
      <p:pic>
        <p:nvPicPr>
          <p:cNvPr id="8" name="Imagen 7">
            <a:extLst>
              <a:ext uri="{FF2B5EF4-FFF2-40B4-BE49-F238E27FC236}">
                <a16:creationId xmlns:a16="http://schemas.microsoft.com/office/drawing/2014/main" id="{3A178E50-9D29-4497-AAFE-27FC71F319CC}"/>
              </a:ext>
            </a:extLst>
          </p:cNvPr>
          <p:cNvPicPr>
            <a:picLocks noChangeAspect="1"/>
          </p:cNvPicPr>
          <p:nvPr/>
        </p:nvPicPr>
        <p:blipFill>
          <a:blip r:embed="rId7"/>
          <a:stretch>
            <a:fillRect/>
          </a:stretch>
        </p:blipFill>
        <p:spPr>
          <a:xfrm>
            <a:off x="4919661" y="3896222"/>
            <a:ext cx="809625" cy="409575"/>
          </a:xfrm>
          <a:prstGeom prst="rect">
            <a:avLst/>
          </a:prstGeom>
        </p:spPr>
      </p:pic>
      <p:pic>
        <p:nvPicPr>
          <p:cNvPr id="12" name="Imagen 11">
            <a:extLst>
              <a:ext uri="{FF2B5EF4-FFF2-40B4-BE49-F238E27FC236}">
                <a16:creationId xmlns:a16="http://schemas.microsoft.com/office/drawing/2014/main" id="{2642365C-38B1-4319-8A95-681DAD28C882}"/>
              </a:ext>
            </a:extLst>
          </p:cNvPr>
          <p:cNvPicPr>
            <a:picLocks noChangeAspect="1"/>
          </p:cNvPicPr>
          <p:nvPr/>
        </p:nvPicPr>
        <p:blipFill>
          <a:blip r:embed="rId8"/>
          <a:stretch>
            <a:fillRect/>
          </a:stretch>
        </p:blipFill>
        <p:spPr>
          <a:xfrm>
            <a:off x="4948235" y="4416150"/>
            <a:ext cx="752475" cy="371475"/>
          </a:xfrm>
          <a:prstGeom prst="rect">
            <a:avLst/>
          </a:prstGeom>
        </p:spPr>
      </p:pic>
      <p:pic>
        <p:nvPicPr>
          <p:cNvPr id="13" name="Imagen 12">
            <a:extLst>
              <a:ext uri="{FF2B5EF4-FFF2-40B4-BE49-F238E27FC236}">
                <a16:creationId xmlns:a16="http://schemas.microsoft.com/office/drawing/2014/main" id="{A8BAD1BF-28A8-4FAA-9A1B-9573034E374C}"/>
              </a:ext>
            </a:extLst>
          </p:cNvPr>
          <p:cNvPicPr>
            <a:picLocks noChangeAspect="1"/>
          </p:cNvPicPr>
          <p:nvPr/>
        </p:nvPicPr>
        <p:blipFill>
          <a:blip r:embed="rId9"/>
          <a:stretch>
            <a:fillRect/>
          </a:stretch>
        </p:blipFill>
        <p:spPr>
          <a:xfrm>
            <a:off x="4941724" y="4897978"/>
            <a:ext cx="723900" cy="447675"/>
          </a:xfrm>
          <a:prstGeom prst="rect">
            <a:avLst/>
          </a:prstGeom>
        </p:spPr>
      </p:pic>
      <p:pic>
        <p:nvPicPr>
          <p:cNvPr id="14" name="Imagen 13">
            <a:extLst>
              <a:ext uri="{FF2B5EF4-FFF2-40B4-BE49-F238E27FC236}">
                <a16:creationId xmlns:a16="http://schemas.microsoft.com/office/drawing/2014/main" id="{50275014-1F18-4E16-9A3C-9A6BCCD757F0}"/>
              </a:ext>
            </a:extLst>
          </p:cNvPr>
          <p:cNvPicPr>
            <a:picLocks noChangeAspect="1"/>
          </p:cNvPicPr>
          <p:nvPr/>
        </p:nvPicPr>
        <p:blipFill>
          <a:blip r:embed="rId10"/>
          <a:stretch>
            <a:fillRect/>
          </a:stretch>
        </p:blipFill>
        <p:spPr>
          <a:xfrm>
            <a:off x="1252724" y="3412275"/>
            <a:ext cx="752475" cy="342900"/>
          </a:xfrm>
          <a:prstGeom prst="rect">
            <a:avLst/>
          </a:prstGeom>
        </p:spPr>
      </p:pic>
      <p:pic>
        <p:nvPicPr>
          <p:cNvPr id="15" name="Imagen 14">
            <a:extLst>
              <a:ext uri="{FF2B5EF4-FFF2-40B4-BE49-F238E27FC236}">
                <a16:creationId xmlns:a16="http://schemas.microsoft.com/office/drawing/2014/main" id="{CFFEB456-A00B-442B-87F7-D3DB65B74D3D}"/>
              </a:ext>
            </a:extLst>
          </p:cNvPr>
          <p:cNvPicPr>
            <a:picLocks noChangeAspect="1"/>
          </p:cNvPicPr>
          <p:nvPr/>
        </p:nvPicPr>
        <p:blipFill>
          <a:blip r:embed="rId11"/>
          <a:stretch>
            <a:fillRect/>
          </a:stretch>
        </p:blipFill>
        <p:spPr>
          <a:xfrm>
            <a:off x="1228911" y="3864258"/>
            <a:ext cx="800100" cy="295275"/>
          </a:xfrm>
          <a:prstGeom prst="rect">
            <a:avLst/>
          </a:prstGeom>
        </p:spPr>
      </p:pic>
      <p:pic>
        <p:nvPicPr>
          <p:cNvPr id="16" name="Imagen 15">
            <a:extLst>
              <a:ext uri="{FF2B5EF4-FFF2-40B4-BE49-F238E27FC236}">
                <a16:creationId xmlns:a16="http://schemas.microsoft.com/office/drawing/2014/main" id="{030A2E39-116E-4D58-AF6E-C930BEAE8025}"/>
              </a:ext>
            </a:extLst>
          </p:cNvPr>
          <p:cNvPicPr>
            <a:picLocks noChangeAspect="1"/>
          </p:cNvPicPr>
          <p:nvPr/>
        </p:nvPicPr>
        <p:blipFill>
          <a:blip r:embed="rId12"/>
          <a:stretch>
            <a:fillRect/>
          </a:stretch>
        </p:blipFill>
        <p:spPr>
          <a:xfrm>
            <a:off x="1267011" y="4268616"/>
            <a:ext cx="762000" cy="285750"/>
          </a:xfrm>
          <a:prstGeom prst="rect">
            <a:avLst/>
          </a:prstGeom>
        </p:spPr>
      </p:pic>
      <p:cxnSp>
        <p:nvCxnSpPr>
          <p:cNvPr id="20" name="Conector recto de flecha 19">
            <a:extLst>
              <a:ext uri="{FF2B5EF4-FFF2-40B4-BE49-F238E27FC236}">
                <a16:creationId xmlns:a16="http://schemas.microsoft.com/office/drawing/2014/main" id="{4DBEE95B-6596-43CE-8C78-1BCEBCBED212}"/>
              </a:ext>
            </a:extLst>
          </p:cNvPr>
          <p:cNvCxnSpPr>
            <a:cxnSpLocks/>
            <a:stCxn id="2" idx="2"/>
          </p:cNvCxnSpPr>
          <p:nvPr/>
        </p:nvCxnSpPr>
        <p:spPr>
          <a:xfrm flipH="1">
            <a:off x="2145904" y="2150876"/>
            <a:ext cx="1237376" cy="40633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459F0026-4CE5-43E5-BD77-982E8C836B6F}"/>
              </a:ext>
            </a:extLst>
          </p:cNvPr>
          <p:cNvCxnSpPr>
            <a:cxnSpLocks/>
          </p:cNvCxnSpPr>
          <p:nvPr/>
        </p:nvCxnSpPr>
        <p:spPr>
          <a:xfrm>
            <a:off x="3413761" y="2150876"/>
            <a:ext cx="1219199" cy="406334"/>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F4AE2104-8FE5-4B2C-878B-C1965B1D9A8B}"/>
              </a:ext>
            </a:extLst>
          </p:cNvPr>
          <p:cNvCxnSpPr>
            <a:cxnSpLocks/>
            <a:stCxn id="2" idx="2"/>
          </p:cNvCxnSpPr>
          <p:nvPr/>
        </p:nvCxnSpPr>
        <p:spPr>
          <a:xfrm>
            <a:off x="3383280" y="2150876"/>
            <a:ext cx="0" cy="572637"/>
          </a:xfrm>
          <a:prstGeom prst="straightConnector1">
            <a:avLst/>
          </a:prstGeom>
          <a:ln>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85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899885" y="-68698"/>
            <a:ext cx="3355596"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2400" b="1" dirty="0">
                <a:solidFill>
                  <a:srgbClr val="00B050"/>
                </a:solidFill>
                <a:latin typeface="Century Gothic" panose="020B0502020202020204" pitchFamily="34" charset="0"/>
              </a:rPr>
              <a:t>Gestión Presupuestal</a:t>
            </a:r>
          </a:p>
        </p:txBody>
      </p:sp>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1047712" y="624228"/>
            <a:ext cx="1764943" cy="0"/>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sp>
        <p:nvSpPr>
          <p:cNvPr id="6" name="Rectángulo: esquinas redondeadas 5">
            <a:extLst>
              <a:ext uri="{FF2B5EF4-FFF2-40B4-BE49-F238E27FC236}">
                <a16:creationId xmlns:a16="http://schemas.microsoft.com/office/drawing/2014/main" id="{2B2AE6C5-2904-469D-A0BC-0806D1DEEAEF}"/>
              </a:ext>
            </a:extLst>
          </p:cNvPr>
          <p:cNvSpPr/>
          <p:nvPr/>
        </p:nvSpPr>
        <p:spPr>
          <a:xfrm>
            <a:off x="5747076" y="4420431"/>
            <a:ext cx="5992089" cy="1123712"/>
          </a:xfrm>
          <a:prstGeom prst="roundRect">
            <a:avLst/>
          </a:prstGeom>
          <a:solidFill>
            <a:srgbClr val="EFFFF6"/>
          </a:solidFill>
          <a:ln w="12700">
            <a:solidFill>
              <a:srgbClr val="00B050"/>
            </a:solidFill>
          </a:ln>
        </p:spPr>
        <p:txBody>
          <a:bodyPr wrap="square">
            <a:spAutoFit/>
          </a:bodyPr>
          <a:lstStyle/>
          <a:p>
            <a:pPr algn="just"/>
            <a:r>
              <a:rPr lang="es-MX" sz="1000" dirty="0">
                <a:latin typeface="Arial" panose="020B0604020202020204" pitchFamily="34" charset="0"/>
                <a:cs typeface="Arial" panose="020B0604020202020204" pitchFamily="34" charset="0"/>
              </a:rPr>
              <a:t>La tabla muestra los valores de ejecución total del año 2018 y lo que se ha ejecutado en 2019 con corte al mes de julio. Los gastos de funcionamiento son los necesarios para pagos de nómina, instalaciones y desarrollo del recurso humano; los gastos de inversión son aquellos que se ejecutan a través de proyectos de inversión y financian el desarrollo de las actividades misionales o sea las directamente gestionadas para proteger los derechos de los usuarios del sistema de salud colombiano </a:t>
            </a:r>
            <a:endParaRPr lang="es-CO" sz="1000" dirty="0">
              <a:latin typeface="Arial" panose="020B0604020202020204" pitchFamily="34" charset="0"/>
              <a:cs typeface="Arial" panose="020B0604020202020204" pitchFamily="34" charset="0"/>
            </a:endParaRPr>
          </a:p>
        </p:txBody>
      </p:sp>
      <p:graphicFrame>
        <p:nvGraphicFramePr>
          <p:cNvPr id="8" name="Tabla 7">
            <a:extLst>
              <a:ext uri="{FF2B5EF4-FFF2-40B4-BE49-F238E27FC236}">
                <a16:creationId xmlns:a16="http://schemas.microsoft.com/office/drawing/2014/main" id="{184BA726-668A-4543-B2EB-97FB2C4B4B13}"/>
              </a:ext>
            </a:extLst>
          </p:cNvPr>
          <p:cNvGraphicFramePr>
            <a:graphicFrameLocks noGrp="1"/>
          </p:cNvGraphicFramePr>
          <p:nvPr>
            <p:extLst>
              <p:ext uri="{D42A27DB-BD31-4B8C-83A1-F6EECF244321}">
                <p14:modId xmlns:p14="http://schemas.microsoft.com/office/powerpoint/2010/main" val="2619912400"/>
              </p:ext>
            </p:extLst>
          </p:nvPr>
        </p:nvGraphicFramePr>
        <p:xfrm>
          <a:off x="5578723" y="2027004"/>
          <a:ext cx="6328797" cy="2359077"/>
        </p:xfrm>
        <a:graphic>
          <a:graphicData uri="http://schemas.openxmlformats.org/drawingml/2006/table">
            <a:tbl>
              <a:tblPr firstRow="1" firstCol="1" bandRow="1">
                <a:tableStyleId>{10A1B5D5-9B99-4C35-A422-299274C87663}</a:tableStyleId>
              </a:tblPr>
              <a:tblGrid>
                <a:gridCol w="1097945">
                  <a:extLst>
                    <a:ext uri="{9D8B030D-6E8A-4147-A177-3AD203B41FA5}">
                      <a16:colId xmlns:a16="http://schemas.microsoft.com/office/drawing/2014/main" val="965689642"/>
                    </a:ext>
                  </a:extLst>
                </a:gridCol>
                <a:gridCol w="1008680">
                  <a:extLst>
                    <a:ext uri="{9D8B030D-6E8A-4147-A177-3AD203B41FA5}">
                      <a16:colId xmlns:a16="http://schemas.microsoft.com/office/drawing/2014/main" val="2184496982"/>
                    </a:ext>
                  </a:extLst>
                </a:gridCol>
                <a:gridCol w="981901">
                  <a:extLst>
                    <a:ext uri="{9D8B030D-6E8A-4147-A177-3AD203B41FA5}">
                      <a16:colId xmlns:a16="http://schemas.microsoft.com/office/drawing/2014/main" val="1835861140"/>
                    </a:ext>
                  </a:extLst>
                </a:gridCol>
                <a:gridCol w="659370">
                  <a:extLst>
                    <a:ext uri="{9D8B030D-6E8A-4147-A177-3AD203B41FA5}">
                      <a16:colId xmlns:a16="http://schemas.microsoft.com/office/drawing/2014/main" val="2187351361"/>
                    </a:ext>
                  </a:extLst>
                </a:gridCol>
                <a:gridCol w="974156">
                  <a:extLst>
                    <a:ext uri="{9D8B030D-6E8A-4147-A177-3AD203B41FA5}">
                      <a16:colId xmlns:a16="http://schemas.microsoft.com/office/drawing/2014/main" val="3429117889"/>
                    </a:ext>
                  </a:extLst>
                </a:gridCol>
                <a:gridCol w="874786">
                  <a:extLst>
                    <a:ext uri="{9D8B030D-6E8A-4147-A177-3AD203B41FA5}">
                      <a16:colId xmlns:a16="http://schemas.microsoft.com/office/drawing/2014/main" val="3554086484"/>
                    </a:ext>
                  </a:extLst>
                </a:gridCol>
                <a:gridCol w="731959">
                  <a:extLst>
                    <a:ext uri="{9D8B030D-6E8A-4147-A177-3AD203B41FA5}">
                      <a16:colId xmlns:a16="http://schemas.microsoft.com/office/drawing/2014/main" val="1553184860"/>
                    </a:ext>
                  </a:extLst>
                </a:gridCol>
              </a:tblGrid>
              <a:tr h="277043">
                <a:tc gridSpan="7">
                  <a:txBody>
                    <a:bodyPr/>
                    <a:lstStyle/>
                    <a:p>
                      <a:pPr algn="ctr">
                        <a:lnSpc>
                          <a:spcPct val="115000"/>
                        </a:lnSpc>
                        <a:spcAft>
                          <a:spcPts val="0"/>
                        </a:spcAft>
                      </a:pPr>
                      <a:r>
                        <a:rPr lang="es-CO" sz="1000" dirty="0">
                          <a:effectLst/>
                          <a:latin typeface="Arial" panose="020B0604020202020204" pitchFamily="34" charset="0"/>
                          <a:cs typeface="Arial" panose="020B0604020202020204" pitchFamily="34" charset="0"/>
                        </a:rPr>
                        <a:t>Ejecución presupuestal de Gastos año 2018  y 2019 a 5 de julio  (Cifras en miles)</a:t>
                      </a:r>
                      <a:endParaRPr lang="es-CO" sz="1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pPr>
                        <a:lnSpc>
                          <a:spcPct val="115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b"/>
                </a:tc>
                <a:tc hMerge="1">
                  <a:txBody>
                    <a:bodyPr/>
                    <a:lstStyle/>
                    <a:p>
                      <a:pPr>
                        <a:lnSpc>
                          <a:spcPct val="115000"/>
                        </a:lnSpc>
                      </a:pPr>
                      <a:endParaRPr lang="es-CO" sz="1100" dirty="0">
                        <a:effectLst/>
                        <a:latin typeface="Calibri" panose="020F0502020204030204" pitchFamily="34" charset="0"/>
                        <a:cs typeface="Times New Roman" panose="02020603050405020304" pitchFamily="18" charset="0"/>
                      </a:endParaRPr>
                    </a:p>
                  </a:txBody>
                  <a:tcPr marL="44450" marR="44450" marT="0" marB="0" anchor="b"/>
                </a:tc>
                <a:tc hMerge="1">
                  <a:txBody>
                    <a:bodyPr/>
                    <a:lstStyle/>
                    <a:p>
                      <a:endParaRPr lang="es-CO"/>
                    </a:p>
                  </a:txBody>
                  <a:tcPr/>
                </a:tc>
                <a:extLst>
                  <a:ext uri="{0D108BD9-81ED-4DB2-BD59-A6C34878D82A}">
                    <a16:rowId xmlns:a16="http://schemas.microsoft.com/office/drawing/2014/main" val="1919571944"/>
                  </a:ext>
                </a:extLst>
              </a:tr>
              <a:tr h="408152">
                <a:tc>
                  <a:txBody>
                    <a:bodyPr/>
                    <a:lstStyle/>
                    <a:p>
                      <a:pPr algn="ctr">
                        <a:lnSpc>
                          <a:spcPct val="115000"/>
                        </a:lnSpc>
                        <a:spcAft>
                          <a:spcPts val="0"/>
                        </a:spcAft>
                      </a:pPr>
                      <a:r>
                        <a:rPr lang="es-CO" sz="900" b="0" dirty="0">
                          <a:effectLst/>
                          <a:latin typeface="Arial" panose="020B0604020202020204" pitchFamily="34" charset="0"/>
                          <a:ea typeface="Calibri" panose="020F0502020204030204" pitchFamily="34" charset="0"/>
                          <a:cs typeface="Arial" panose="020B0604020202020204" pitchFamily="34" charset="0"/>
                        </a:rPr>
                        <a:t>Período</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2018</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15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2019 a 5 de julio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15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76468356"/>
                  </a:ext>
                </a:extLst>
              </a:tr>
              <a:tr h="452488">
                <a:tc>
                  <a:txBody>
                    <a:bodyPr/>
                    <a:lstStyle/>
                    <a:p>
                      <a:pPr>
                        <a:lnSpc>
                          <a:spcPct val="115000"/>
                        </a:lnSpc>
                        <a:spcAft>
                          <a:spcPts val="0"/>
                        </a:spcAft>
                      </a:pP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CO" sz="900" dirty="0">
                          <a:effectLst/>
                          <a:latin typeface="Arial" panose="020B0604020202020204" pitchFamily="34" charset="0"/>
                          <a:cs typeface="Arial" panose="020B0604020202020204" pitchFamily="34" charset="0"/>
                        </a:rPr>
                        <a:t>presupuesto</a:t>
                      </a:r>
                    </a:p>
                    <a:p>
                      <a:pPr algn="ctr">
                        <a:lnSpc>
                          <a:spcPct val="115000"/>
                        </a:lnSpc>
                        <a:spcAft>
                          <a:spcPts val="0"/>
                        </a:spcAft>
                      </a:pPr>
                      <a:r>
                        <a:rPr lang="es-CO" sz="900" dirty="0">
                          <a:effectLst/>
                          <a:latin typeface="Arial" panose="020B0604020202020204" pitchFamily="34" charset="0"/>
                          <a:cs typeface="Arial" panose="020B0604020202020204" pitchFamily="34" charset="0"/>
                        </a:rPr>
                        <a:t>apropiado</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CO" sz="900" dirty="0">
                          <a:effectLst/>
                          <a:latin typeface="Arial" panose="020B0604020202020204" pitchFamily="34" charset="0"/>
                          <a:cs typeface="Arial" panose="020B0604020202020204" pitchFamily="34" charset="0"/>
                        </a:rPr>
                        <a:t>presupuesto</a:t>
                      </a:r>
                    </a:p>
                    <a:p>
                      <a:pPr algn="ctr"/>
                      <a:r>
                        <a:rPr lang="es-CO" sz="900" dirty="0">
                          <a:latin typeface="Arial" panose="020B0604020202020204" pitchFamily="34" charset="0"/>
                          <a:cs typeface="Arial" panose="020B0604020202020204" pitchFamily="34" charset="0"/>
                        </a:rPr>
                        <a:t>ejecutado</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Porcentaje ejecución</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CO" sz="900" dirty="0">
                          <a:effectLst/>
                          <a:latin typeface="Arial" panose="020B0604020202020204" pitchFamily="34" charset="0"/>
                          <a:cs typeface="Arial" panose="020B0604020202020204" pitchFamily="34" charset="0"/>
                        </a:rPr>
                        <a:t>presupuesto</a:t>
                      </a:r>
                    </a:p>
                    <a:p>
                      <a:pPr algn="ctr">
                        <a:lnSpc>
                          <a:spcPct val="115000"/>
                        </a:lnSpc>
                        <a:spcAft>
                          <a:spcPts val="0"/>
                        </a:spcAft>
                      </a:pPr>
                      <a:r>
                        <a:rPr lang="es-CO" sz="900" dirty="0">
                          <a:effectLst/>
                          <a:latin typeface="Arial" panose="020B0604020202020204" pitchFamily="34" charset="0"/>
                          <a:cs typeface="Arial" panose="020B0604020202020204" pitchFamily="34" charset="0"/>
                        </a:rPr>
                        <a:t>apropiado</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CO" sz="900" dirty="0">
                          <a:effectLst/>
                          <a:latin typeface="Arial" panose="020B0604020202020204" pitchFamily="34" charset="0"/>
                          <a:cs typeface="Arial" panose="020B0604020202020204" pitchFamily="34" charset="0"/>
                        </a:rPr>
                        <a:t>presupuesto</a:t>
                      </a:r>
                    </a:p>
                    <a:p>
                      <a:pPr algn="ctr"/>
                      <a:r>
                        <a:rPr lang="es-CO" sz="900" dirty="0">
                          <a:latin typeface="Arial" panose="020B0604020202020204" pitchFamily="34" charset="0"/>
                          <a:cs typeface="Arial" panose="020B0604020202020204" pitchFamily="34" charset="0"/>
                        </a:rPr>
                        <a:t>ejecutado</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Porcentaje ejecución</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19943"/>
                  </a:ext>
                </a:extLst>
              </a:tr>
              <a:tr h="440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900" dirty="0">
                          <a:effectLst/>
                          <a:latin typeface="Arial" panose="020B0604020202020204" pitchFamily="34" charset="0"/>
                          <a:cs typeface="Arial" panose="020B0604020202020204" pitchFamily="34" charset="0"/>
                        </a:rPr>
                        <a:t>FUNCIONAMIENTO</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s-CO" sz="900" dirty="0">
                          <a:effectLst/>
                          <a:latin typeface="Arial" panose="020B0604020202020204" pitchFamily="34" charset="0"/>
                          <a:cs typeface="Arial" panose="020B0604020202020204" pitchFamily="34" charset="0"/>
                        </a:rPr>
                        <a:t> $       92.414.087 </a:t>
                      </a:r>
                      <a:endParaRPr lang="es-CO" sz="900" dirty="0">
                        <a:latin typeface="Arial" panose="020B060402020202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O" sz="900" dirty="0">
                          <a:effectLst/>
                          <a:latin typeface="Arial" panose="020B0604020202020204" pitchFamily="34" charset="0"/>
                          <a:cs typeface="Arial" panose="020B0604020202020204" pitchFamily="34" charset="0"/>
                        </a:rPr>
                        <a:t> $   81.474.582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s-CO" sz="900" dirty="0">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s-CO" sz="900" dirty="0">
                          <a:effectLst/>
                          <a:latin typeface="Arial" panose="020B0604020202020204" pitchFamily="34" charset="0"/>
                          <a:cs typeface="Arial" panose="020B0604020202020204" pitchFamily="34" charset="0"/>
                        </a:rPr>
                        <a:t>88%</a:t>
                      </a:r>
                    </a:p>
                    <a:p>
                      <a:pPr algn="ctr">
                        <a:lnSpc>
                          <a:spcPct val="115000"/>
                        </a:lnSpc>
                        <a:spcAft>
                          <a:spcPts val="0"/>
                        </a:spcAft>
                      </a:pP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 $       89.317.402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 $   45.979.025</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51%</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7332663"/>
                  </a:ext>
                </a:extLst>
              </a:tr>
              <a:tr h="297070">
                <a:tc>
                  <a:txBody>
                    <a:bodyPr/>
                    <a:lstStyle/>
                    <a:p>
                      <a:pPr>
                        <a:lnSpc>
                          <a:spcPct val="115000"/>
                        </a:lnSpc>
                        <a:spcAft>
                          <a:spcPts val="0"/>
                        </a:spcAft>
                      </a:pPr>
                      <a:r>
                        <a:rPr lang="es-CO" sz="900" dirty="0">
                          <a:effectLst/>
                          <a:latin typeface="Arial" panose="020B0604020202020204" pitchFamily="34" charset="0"/>
                          <a:cs typeface="Arial" panose="020B0604020202020204" pitchFamily="34" charset="0"/>
                        </a:rPr>
                        <a:t>INVERSIÓN</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 $       51.128.444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 $   30.195.725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59%</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 $       65.056.354</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 $   33.611.111</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52%</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6878865"/>
                  </a:ext>
                </a:extLst>
              </a:tr>
              <a:tr h="289043">
                <a:tc>
                  <a:txBody>
                    <a:bodyPr/>
                    <a:lstStyle/>
                    <a:p>
                      <a:pPr>
                        <a:lnSpc>
                          <a:spcPct val="115000"/>
                        </a:lnSpc>
                        <a:spcAft>
                          <a:spcPts val="0"/>
                        </a:spcAft>
                      </a:pPr>
                      <a:r>
                        <a:rPr lang="es-CO" sz="900" dirty="0">
                          <a:effectLst/>
                          <a:latin typeface="Arial" panose="020B0604020202020204" pitchFamily="34" charset="0"/>
                          <a:cs typeface="Arial" panose="020B0604020202020204" pitchFamily="34" charset="0"/>
                        </a:rPr>
                        <a:t>TOTAL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 $     143.542.531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es-CO" sz="900" dirty="0">
                          <a:effectLst/>
                          <a:latin typeface="Arial" panose="020B0604020202020204" pitchFamily="34" charset="0"/>
                          <a:cs typeface="Arial" panose="020B0604020202020204" pitchFamily="34" charset="0"/>
                        </a:rPr>
                        <a:t> $ 111.670.307 </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78%</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 $     154.373.756</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 $ 79.590.137</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CO" sz="900" dirty="0">
                          <a:effectLst/>
                          <a:latin typeface="Arial" panose="020B0604020202020204" pitchFamily="34" charset="0"/>
                          <a:cs typeface="Arial" panose="020B0604020202020204" pitchFamily="34" charset="0"/>
                        </a:rPr>
                        <a:t>52%</a:t>
                      </a:r>
                      <a:endParaRPr lang="es-CO" sz="9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1467244"/>
                  </a:ext>
                </a:extLst>
              </a:tr>
              <a:tr h="157642">
                <a:tc gridSpan="7">
                  <a:txBody>
                    <a:bodyPr/>
                    <a:lstStyle/>
                    <a:p>
                      <a:pPr>
                        <a:lnSpc>
                          <a:spcPct val="115000"/>
                        </a:lnSpc>
                        <a:spcBef>
                          <a:spcPts val="300"/>
                        </a:spcBef>
                        <a:spcAft>
                          <a:spcPts val="300"/>
                        </a:spcAft>
                      </a:pPr>
                      <a:r>
                        <a:rPr lang="es-CO" sz="900" b="0" dirty="0">
                          <a:effectLst/>
                          <a:latin typeface="Arial" panose="020B0604020202020204" pitchFamily="34" charset="0"/>
                          <a:cs typeface="Arial" panose="020B0604020202020204" pitchFamily="34" charset="0"/>
                        </a:rPr>
                        <a:t>Fuente. Secretaría General – Subdirección Financiera </a:t>
                      </a:r>
                      <a:endParaRPr lang="es-CO" sz="9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dirty="0"/>
                    </a:p>
                  </a:txBody>
                  <a:tcPr/>
                </a:tc>
                <a:extLst>
                  <a:ext uri="{0D108BD9-81ED-4DB2-BD59-A6C34878D82A}">
                    <a16:rowId xmlns:a16="http://schemas.microsoft.com/office/drawing/2014/main" val="25123341"/>
                  </a:ext>
                </a:extLst>
              </a:tr>
            </a:tbl>
          </a:graphicData>
        </a:graphic>
      </p:graphicFrame>
      <p:pic>
        <p:nvPicPr>
          <p:cNvPr id="15" name="Gráfico 14" descr="Flecha: giro a la derecha">
            <a:extLst>
              <a:ext uri="{FF2B5EF4-FFF2-40B4-BE49-F238E27FC236}">
                <a16:creationId xmlns:a16="http://schemas.microsoft.com/office/drawing/2014/main" id="{262E4DD6-5D2D-46AD-ABD3-D1E9219779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1794" y="974696"/>
            <a:ext cx="958094" cy="1017958"/>
          </a:xfrm>
          <a:prstGeom prst="rect">
            <a:avLst/>
          </a:prstGeom>
        </p:spPr>
      </p:pic>
      <p:sp>
        <p:nvSpPr>
          <p:cNvPr id="23" name="Rectángulo: esquinas redondeadas 22">
            <a:extLst>
              <a:ext uri="{FF2B5EF4-FFF2-40B4-BE49-F238E27FC236}">
                <a16:creationId xmlns:a16="http://schemas.microsoft.com/office/drawing/2014/main" id="{42CCB6C7-3415-4A9F-A5D4-C8145261D049}"/>
              </a:ext>
            </a:extLst>
          </p:cNvPr>
          <p:cNvSpPr/>
          <p:nvPr/>
        </p:nvSpPr>
        <p:spPr>
          <a:xfrm>
            <a:off x="3241856" y="808090"/>
            <a:ext cx="4009938" cy="855444"/>
          </a:xfrm>
          <a:prstGeom prst="roundRect">
            <a:avLst/>
          </a:prstGeom>
          <a:solidFill>
            <a:srgbClr val="EFFFF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a:solidFill>
                  <a:schemeClr val="tx1"/>
                </a:solidFill>
                <a:latin typeface="Arial" panose="020B0604020202020204" pitchFamily="34" charset="0"/>
                <a:cs typeface="Arial" panose="020B0604020202020204" pitchFamily="34" charset="0"/>
              </a:rPr>
              <a:t>La Gestión Presupuestal, tiene como objeto la </a:t>
            </a:r>
            <a:r>
              <a:rPr lang="es-MX" sz="1400" dirty="0">
                <a:solidFill>
                  <a:srgbClr val="00B050"/>
                </a:solidFill>
                <a:latin typeface="Arial" panose="020B0604020202020204" pitchFamily="34" charset="0"/>
                <a:cs typeface="Arial" panose="020B0604020202020204" pitchFamily="34" charset="0"/>
              </a:rPr>
              <a:t>proyección y ejecución del presupuesto </a:t>
            </a:r>
            <a:r>
              <a:rPr lang="es-MX" sz="1400" dirty="0">
                <a:solidFill>
                  <a:schemeClr val="tx1"/>
                </a:solidFill>
                <a:latin typeface="Arial" panose="020B0604020202020204" pitchFamily="34" charset="0"/>
                <a:cs typeface="Arial" panose="020B0604020202020204" pitchFamily="34" charset="0"/>
              </a:rPr>
              <a:t>de ingresos y gastos de la entidad; tanto en los gastos de funcionamiento como de inversión.</a:t>
            </a:r>
            <a:endParaRPr lang="es-CO" sz="1400" dirty="0">
              <a:solidFill>
                <a:schemeClr val="tx1"/>
              </a:solidFill>
            </a:endParaRPr>
          </a:p>
        </p:txBody>
      </p:sp>
      <p:sp>
        <p:nvSpPr>
          <p:cNvPr id="25" name="Rectángulo: esquinas redondeadas 24">
            <a:extLst>
              <a:ext uri="{FF2B5EF4-FFF2-40B4-BE49-F238E27FC236}">
                <a16:creationId xmlns:a16="http://schemas.microsoft.com/office/drawing/2014/main" id="{DB8332A5-9068-402C-9ED0-03D0ED6F3996}"/>
              </a:ext>
            </a:extLst>
          </p:cNvPr>
          <p:cNvSpPr/>
          <p:nvPr/>
        </p:nvSpPr>
        <p:spPr>
          <a:xfrm>
            <a:off x="843558" y="2490136"/>
            <a:ext cx="3834898" cy="1858311"/>
          </a:xfrm>
          <a:prstGeom prst="roundRect">
            <a:avLst/>
          </a:prstGeom>
          <a:solidFill>
            <a:srgbClr val="EFFFF6"/>
          </a:solidFill>
          <a:ln w="12700">
            <a:solidFill>
              <a:srgbClr val="00B050"/>
            </a:solidFill>
          </a:ln>
        </p:spPr>
        <p:txBody>
          <a:bodyPr wrap="square">
            <a:spAutoFit/>
          </a:bodyPr>
          <a:lstStyle/>
          <a:p>
            <a:pPr algn="just">
              <a:lnSpc>
                <a:spcPct val="150000"/>
              </a:lnSpc>
            </a:pPr>
            <a:r>
              <a:rPr lang="es-CO" sz="1000" dirty="0">
                <a:latin typeface="Arial" panose="020B0604020202020204" pitchFamily="34" charset="0"/>
                <a:cs typeface="Arial" panose="020B0604020202020204" pitchFamily="34" charset="0"/>
              </a:rPr>
              <a:t>Los recursos financieros con que cuenta la Supersalud para el desarrollo de sus actividades, proviene de varias fuentes, así:</a:t>
            </a:r>
          </a:p>
          <a:p>
            <a:pPr marL="171450" indent="-171450" algn="just">
              <a:lnSpc>
                <a:spcPct val="150000"/>
              </a:lnSpc>
              <a:buClr>
                <a:srgbClr val="00B050"/>
              </a:buClr>
              <a:buFont typeface="Wingdings" panose="05000000000000000000" pitchFamily="2" charset="2"/>
              <a:buChar char="Ø"/>
            </a:pPr>
            <a:r>
              <a:rPr lang="es-CO" sz="1000" dirty="0">
                <a:latin typeface="Arial" panose="020B0604020202020204" pitchFamily="34" charset="0"/>
                <a:cs typeface="Arial" panose="020B0604020202020204" pitchFamily="34" charset="0"/>
              </a:rPr>
              <a:t>Cobro de Tasa a los vigilados</a:t>
            </a:r>
          </a:p>
          <a:p>
            <a:pPr marL="171450" indent="-171450" algn="just">
              <a:lnSpc>
                <a:spcPct val="150000"/>
              </a:lnSpc>
              <a:buClr>
                <a:srgbClr val="00B050"/>
              </a:buClr>
              <a:buFont typeface="Wingdings" panose="05000000000000000000" pitchFamily="2" charset="2"/>
              <a:buChar char="Ø"/>
            </a:pPr>
            <a:r>
              <a:rPr lang="es-CO" sz="1000" dirty="0">
                <a:latin typeface="Arial" panose="020B0604020202020204" pitchFamily="34" charset="0"/>
                <a:cs typeface="Arial" panose="020B0604020202020204" pitchFamily="34" charset="0"/>
              </a:rPr>
              <a:t>De las Multas y Sanciones que se imponen a los vigilados</a:t>
            </a:r>
          </a:p>
          <a:p>
            <a:pPr marL="171450" indent="-171450" algn="just">
              <a:lnSpc>
                <a:spcPct val="150000"/>
              </a:lnSpc>
              <a:buClr>
                <a:srgbClr val="00B050"/>
              </a:buClr>
              <a:buFont typeface="Wingdings" panose="05000000000000000000" pitchFamily="2" charset="2"/>
              <a:buChar char="Ø"/>
            </a:pPr>
            <a:r>
              <a:rPr lang="es-CO" sz="1000" dirty="0">
                <a:latin typeface="Arial" panose="020B0604020202020204" pitchFamily="34" charset="0"/>
                <a:cs typeface="Arial" panose="020B0604020202020204" pitchFamily="34" charset="0"/>
              </a:rPr>
              <a:t>De rendimientos financieros</a:t>
            </a:r>
          </a:p>
          <a:p>
            <a:pPr marL="171450" indent="-171450" algn="just">
              <a:lnSpc>
                <a:spcPct val="150000"/>
              </a:lnSpc>
              <a:buClr>
                <a:srgbClr val="00B050"/>
              </a:buClr>
              <a:buFont typeface="Wingdings" panose="05000000000000000000" pitchFamily="2" charset="2"/>
              <a:buChar char="Ø"/>
            </a:pPr>
            <a:r>
              <a:rPr lang="es-CO" sz="1000" dirty="0">
                <a:latin typeface="Arial" panose="020B0604020202020204" pitchFamily="34" charset="0"/>
                <a:cs typeface="Arial" panose="020B0604020202020204" pitchFamily="34" charset="0"/>
              </a:rPr>
              <a:t>Aportes de la Nación</a:t>
            </a:r>
          </a:p>
        </p:txBody>
      </p:sp>
      <p:graphicFrame>
        <p:nvGraphicFramePr>
          <p:cNvPr id="26" name="Tabla 25">
            <a:extLst>
              <a:ext uri="{FF2B5EF4-FFF2-40B4-BE49-F238E27FC236}">
                <a16:creationId xmlns:a16="http://schemas.microsoft.com/office/drawing/2014/main" id="{54F02462-D153-4298-AC6E-EF642B04517E}"/>
              </a:ext>
            </a:extLst>
          </p:cNvPr>
          <p:cNvGraphicFramePr>
            <a:graphicFrameLocks noGrp="1"/>
          </p:cNvGraphicFramePr>
          <p:nvPr>
            <p:extLst>
              <p:ext uri="{D42A27DB-BD31-4B8C-83A1-F6EECF244321}">
                <p14:modId xmlns:p14="http://schemas.microsoft.com/office/powerpoint/2010/main" val="2674996005"/>
              </p:ext>
            </p:extLst>
          </p:nvPr>
        </p:nvGraphicFramePr>
        <p:xfrm>
          <a:off x="843558" y="4520695"/>
          <a:ext cx="4113977" cy="1306534"/>
        </p:xfrm>
        <a:graphic>
          <a:graphicData uri="http://schemas.openxmlformats.org/drawingml/2006/table">
            <a:tbl>
              <a:tblPr firstRow="1" bandRow="1">
                <a:tableStyleId>{93296810-A885-4BE3-A3E7-6D5BEEA58F35}</a:tableStyleId>
              </a:tblPr>
              <a:tblGrid>
                <a:gridCol w="1313454">
                  <a:extLst>
                    <a:ext uri="{9D8B030D-6E8A-4147-A177-3AD203B41FA5}">
                      <a16:colId xmlns:a16="http://schemas.microsoft.com/office/drawing/2014/main" val="3794140452"/>
                    </a:ext>
                  </a:extLst>
                </a:gridCol>
                <a:gridCol w="1313454">
                  <a:extLst>
                    <a:ext uri="{9D8B030D-6E8A-4147-A177-3AD203B41FA5}">
                      <a16:colId xmlns:a16="http://schemas.microsoft.com/office/drawing/2014/main" val="2108115141"/>
                    </a:ext>
                  </a:extLst>
                </a:gridCol>
                <a:gridCol w="1487069">
                  <a:extLst>
                    <a:ext uri="{9D8B030D-6E8A-4147-A177-3AD203B41FA5}">
                      <a16:colId xmlns:a16="http://schemas.microsoft.com/office/drawing/2014/main" val="801846646"/>
                    </a:ext>
                  </a:extLst>
                </a:gridCol>
              </a:tblGrid>
              <a:tr h="333227">
                <a:tc>
                  <a:txBody>
                    <a:bodyPr/>
                    <a:lstStyle/>
                    <a:p>
                      <a:pPr algn="ctr"/>
                      <a:r>
                        <a:rPr lang="es-CO" sz="900" dirty="0">
                          <a:latin typeface="Arial" panose="020B0604020202020204" pitchFamily="34" charset="0"/>
                          <a:cs typeface="Arial" panose="020B0604020202020204" pitchFamily="34" charset="0"/>
                        </a:rPr>
                        <a:t>Vigencia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900" dirty="0">
                          <a:latin typeface="Arial" panose="020B0604020202020204" pitchFamily="34" charset="0"/>
                          <a:cs typeface="Arial" panose="020B0604020202020204" pitchFamily="34" charset="0"/>
                        </a:rPr>
                        <a:t>2018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O" sz="900" dirty="0">
                          <a:latin typeface="Arial" panose="020B0604020202020204" pitchFamily="34" charset="0"/>
                          <a:cs typeface="Arial" panose="020B0604020202020204" pitchFamily="34" charset="0"/>
                        </a:rPr>
                        <a:t>2019 (30 de junio)*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051382"/>
                  </a:ext>
                </a:extLst>
              </a:tr>
              <a:tr h="333227">
                <a:tc>
                  <a:txBody>
                    <a:bodyPr/>
                    <a:lstStyle/>
                    <a:p>
                      <a:r>
                        <a:rPr lang="es-CO" sz="900" dirty="0">
                          <a:latin typeface="Arial" panose="020B0604020202020204" pitchFamily="34" charset="0"/>
                          <a:cs typeface="Arial" panose="020B0604020202020204" pitchFamily="34" charset="0"/>
                        </a:rPr>
                        <a:t>Recaudo por Tasa de Contribución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900" dirty="0">
                          <a:latin typeface="Arial" panose="020B0604020202020204" pitchFamily="34" charset="0"/>
                          <a:cs typeface="Arial" panose="020B0604020202020204" pitchFamily="34" charset="0"/>
                        </a:rPr>
                        <a:t>$14.222.432.882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s-CO" sz="900" dirty="0">
                          <a:latin typeface="Arial" panose="020B0604020202020204" pitchFamily="34" charset="0"/>
                          <a:cs typeface="Arial" panose="020B0604020202020204" pitchFamily="34" charset="0"/>
                        </a:rPr>
                        <a:t>* Aún no se ha iniciado el proceso de liquidación del nuevo sistema de Contribución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6683248"/>
                  </a:ext>
                </a:extLst>
              </a:tr>
              <a:tr h="333227">
                <a:tc gridSpan="3">
                  <a:txBody>
                    <a:bodyPr/>
                    <a:lstStyle/>
                    <a:p>
                      <a:r>
                        <a:rPr lang="es-CO" sz="800" dirty="0">
                          <a:latin typeface="Arial" panose="020B0604020202020204" pitchFamily="34" charset="0"/>
                          <a:cs typeface="Arial" panose="020B0604020202020204" pitchFamily="34" charset="0"/>
                        </a:rPr>
                        <a:t>Fuente. Secretaría General- Subdirección Financiera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CO" dirty="0"/>
                    </a:p>
                  </a:txBody>
                  <a:tcPr/>
                </a:tc>
                <a:tc hMerge="1">
                  <a:txBody>
                    <a:bodyPr/>
                    <a:lstStyle/>
                    <a:p>
                      <a:endParaRPr lang="es-CO" dirty="0"/>
                    </a:p>
                  </a:txBody>
                  <a:tcPr/>
                </a:tc>
                <a:extLst>
                  <a:ext uri="{0D108BD9-81ED-4DB2-BD59-A6C34878D82A}">
                    <a16:rowId xmlns:a16="http://schemas.microsoft.com/office/drawing/2014/main" val="1217242726"/>
                  </a:ext>
                </a:extLst>
              </a:tr>
            </a:tbl>
          </a:graphicData>
        </a:graphic>
      </p:graphicFrame>
      <p:pic>
        <p:nvPicPr>
          <p:cNvPr id="28" name="Gráfico 27" descr="Flecha: giro a la izquierda">
            <a:extLst>
              <a:ext uri="{FF2B5EF4-FFF2-40B4-BE49-F238E27FC236}">
                <a16:creationId xmlns:a16="http://schemas.microsoft.com/office/drawing/2014/main" id="{1ABB9342-990B-4FF2-AB08-D4B8F500E4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55455" y="1642186"/>
            <a:ext cx="914400" cy="952682"/>
          </a:xfrm>
          <a:prstGeom prst="rect">
            <a:avLst/>
          </a:prstGeom>
        </p:spPr>
      </p:pic>
      <p:sp>
        <p:nvSpPr>
          <p:cNvPr id="13" name="Google Shape;142;p22">
            <a:extLst>
              <a:ext uri="{FF2B5EF4-FFF2-40B4-BE49-F238E27FC236}">
                <a16:creationId xmlns:a16="http://schemas.microsoft.com/office/drawing/2014/main" id="{DCF30CD6-E27B-4F09-AE66-005272B1B666}"/>
              </a:ext>
            </a:extLst>
          </p:cNvPr>
          <p:cNvSpPr txBox="1">
            <a:spLocks/>
          </p:cNvSpPr>
          <p:nvPr/>
        </p:nvSpPr>
        <p:spPr>
          <a:xfrm>
            <a:off x="-224702" y="93202"/>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2400" b="1" dirty="0">
                <a:solidFill>
                  <a:srgbClr val="00B050"/>
                </a:solidFill>
                <a:latin typeface="Century Gothic" panose="020B0502020202020204" pitchFamily="34" charset="0"/>
                <a:ea typeface="Work Sans"/>
                <a:cs typeface="Arial" panose="020B0604020202020204" pitchFamily="34" charset="0"/>
                <a:sym typeface="Work Sans"/>
              </a:rPr>
              <a:t>3.1</a:t>
            </a:r>
          </a:p>
        </p:txBody>
      </p:sp>
    </p:spTree>
    <p:extLst>
      <p:ext uri="{BB962C8B-B14F-4D97-AF65-F5344CB8AC3E}">
        <p14:creationId xmlns:p14="http://schemas.microsoft.com/office/powerpoint/2010/main" val="1461137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213349" y="-91472"/>
            <a:ext cx="11765301" cy="780229"/>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SzPts val="1400"/>
            </a:pPr>
            <a:r>
              <a:rPr lang="es-CO" sz="2000" b="1" dirty="0">
                <a:solidFill>
                  <a:srgbClr val="00B050"/>
                </a:solidFill>
                <a:latin typeface="Century Gothic" panose="020B0502020202020204" pitchFamily="34" charset="0"/>
              </a:rPr>
              <a:t>¿</a:t>
            </a:r>
            <a:r>
              <a:rPr lang="es-MX" sz="2000" b="1" dirty="0">
                <a:solidFill>
                  <a:srgbClr val="00B050"/>
                </a:solidFill>
                <a:latin typeface="Century Gothic" panose="020B0502020202020204" pitchFamily="34" charset="0"/>
              </a:rPr>
              <a:t>Cómo invierte Supersalud los recursos que se le asignan para ejecutar su misión?</a:t>
            </a:r>
            <a:endParaRPr lang="es-CO" sz="2000" b="1" dirty="0">
              <a:solidFill>
                <a:srgbClr val="00B050"/>
              </a:solidFill>
              <a:latin typeface="Century Gothic" panose="020B0502020202020204" pitchFamily="34" charset="0"/>
            </a:endParaRPr>
          </a:p>
        </p:txBody>
      </p:sp>
      <p:sp>
        <p:nvSpPr>
          <p:cNvPr id="3" name="Rectángulo: esquinas redondeadas 2">
            <a:extLst>
              <a:ext uri="{FF2B5EF4-FFF2-40B4-BE49-F238E27FC236}">
                <a16:creationId xmlns:a16="http://schemas.microsoft.com/office/drawing/2014/main" id="{4C9E1A38-A82E-47D9-8994-922BF3F0C9A6}"/>
              </a:ext>
            </a:extLst>
          </p:cNvPr>
          <p:cNvSpPr/>
          <p:nvPr/>
        </p:nvSpPr>
        <p:spPr>
          <a:xfrm>
            <a:off x="435368" y="536024"/>
            <a:ext cx="11765301" cy="340519"/>
          </a:xfrm>
          <a:prstGeom prst="roundRect">
            <a:avLst/>
          </a:prstGeom>
          <a:noFill/>
          <a:ln w="12700">
            <a:noFill/>
          </a:ln>
        </p:spPr>
        <p:txBody>
          <a:bodyPr wrap="square">
            <a:spAutoFit/>
          </a:bodyPr>
          <a:lstStyle/>
          <a:p>
            <a:pPr algn="just"/>
            <a:r>
              <a:rPr lang="es-MX" sz="1400" dirty="0">
                <a:latin typeface="Arial" panose="020B0604020202020204" pitchFamily="34" charset="0"/>
                <a:cs typeface="Arial" panose="020B0604020202020204" pitchFamily="34" charset="0"/>
              </a:rPr>
              <a:t>Los recursos se ejecutan a través de proyectos de inversión, los cuales son aprobados por el Departamento Nacional de Planeación- DNP.</a:t>
            </a:r>
            <a:endParaRPr lang="es-CO" sz="1400" dirty="0">
              <a:latin typeface="Arial" panose="020B0604020202020204" pitchFamily="34" charset="0"/>
              <a:cs typeface="Arial" panose="020B0604020202020204" pitchFamily="34" charset="0"/>
            </a:endParaRPr>
          </a:p>
        </p:txBody>
      </p:sp>
      <p:sp>
        <p:nvSpPr>
          <p:cNvPr id="5" name="Rectángulo: esquinas superiores, una redondeada y la otra cortada 4">
            <a:extLst>
              <a:ext uri="{FF2B5EF4-FFF2-40B4-BE49-F238E27FC236}">
                <a16:creationId xmlns:a16="http://schemas.microsoft.com/office/drawing/2014/main" id="{D741FC24-B26E-4D74-AEE1-59997A98DA9F}"/>
              </a:ext>
            </a:extLst>
          </p:cNvPr>
          <p:cNvSpPr/>
          <p:nvPr/>
        </p:nvSpPr>
        <p:spPr>
          <a:xfrm>
            <a:off x="435368" y="1144214"/>
            <a:ext cx="5010428" cy="968449"/>
          </a:xfrm>
          <a:prstGeom prst="snipRoundRect">
            <a:avLst/>
          </a:prstGeom>
          <a:ln w="12700">
            <a:solidFill>
              <a:srgbClr val="00B050"/>
            </a:solidFill>
          </a:ln>
        </p:spPr>
        <p:txBody>
          <a:bodyPr wrap="square">
            <a:spAutoFit/>
          </a:bodyPr>
          <a:lstStyle/>
          <a:p>
            <a:pPr algn="just">
              <a:lnSpc>
                <a:spcPct val="115000"/>
              </a:lnSpc>
              <a:spcAft>
                <a:spcPts val="1000"/>
              </a:spcAft>
            </a:pPr>
            <a:r>
              <a:rPr lang="es-MX" sz="1200" dirty="0">
                <a:latin typeface="Arial" panose="020B0604020202020204" pitchFamily="34" charset="0"/>
                <a:ea typeface="Calibri" panose="020F0502020204030204" pitchFamily="34" charset="0"/>
                <a:cs typeface="Arial" panose="020B0604020202020204" pitchFamily="34" charset="0"/>
              </a:rPr>
              <a:t>Durante el período comprendido 1 de agosto a 31 de diciembre de 2018, </a:t>
            </a:r>
            <a:r>
              <a:rPr lang="es-MX" sz="1200" b="1" dirty="0">
                <a:latin typeface="Arial" panose="020B0604020202020204" pitchFamily="34" charset="0"/>
                <a:ea typeface="Calibri" panose="020F0502020204030204" pitchFamily="34" charset="0"/>
                <a:cs typeface="Arial" panose="020B0604020202020204" pitchFamily="34" charset="0"/>
              </a:rPr>
              <a:t>se ejecutaron (10) proyectos de inversión</a:t>
            </a:r>
            <a:r>
              <a:rPr lang="es-MX" sz="1200" dirty="0">
                <a:latin typeface="Arial" panose="020B0604020202020204" pitchFamily="34" charset="0"/>
                <a:ea typeface="Calibri" panose="020F0502020204030204" pitchFamily="34" charset="0"/>
                <a:cs typeface="Arial" panose="020B0604020202020204" pitchFamily="34" charset="0"/>
              </a:rPr>
              <a:t>. </a:t>
            </a:r>
            <a:r>
              <a:rPr lang="es-MX" sz="1200" b="1" dirty="0">
                <a:latin typeface="Arial" panose="020B0604020202020204" pitchFamily="34" charset="0"/>
                <a:ea typeface="Calibri" panose="020F0502020204030204" pitchFamily="34" charset="0"/>
                <a:cs typeface="Arial" panose="020B0604020202020204" pitchFamily="34" charset="0"/>
              </a:rPr>
              <a:t>La ejecución de los recursos de inversión de la Superintendencia Nacional de Salud fue del 59,06%</a:t>
            </a:r>
            <a:endParaRPr lang="es-CO" sz="1200" b="1" dirty="0">
              <a:latin typeface="Arial" panose="020B0604020202020204" pitchFamily="34" charset="0"/>
              <a:ea typeface="Calibri" panose="020F0502020204030204" pitchFamily="34" charset="0"/>
              <a:cs typeface="Arial" panose="020B0604020202020204" pitchFamily="34" charset="0"/>
            </a:endParaRPr>
          </a:p>
        </p:txBody>
      </p:sp>
      <p:sp>
        <p:nvSpPr>
          <p:cNvPr id="22" name="Rectángulo: esquinas superiores, una redondeada y la otra cortada 21">
            <a:extLst>
              <a:ext uri="{FF2B5EF4-FFF2-40B4-BE49-F238E27FC236}">
                <a16:creationId xmlns:a16="http://schemas.microsoft.com/office/drawing/2014/main" id="{B1D4C356-8301-4C31-AC61-86E068D97162}"/>
              </a:ext>
            </a:extLst>
          </p:cNvPr>
          <p:cNvSpPr/>
          <p:nvPr/>
        </p:nvSpPr>
        <p:spPr>
          <a:xfrm flipH="1">
            <a:off x="6096000" y="1136372"/>
            <a:ext cx="5821679" cy="1191084"/>
          </a:xfrm>
          <a:prstGeom prst="snipRoundRect">
            <a:avLst/>
          </a:prstGeom>
          <a:ln w="12700">
            <a:solidFill>
              <a:srgbClr val="00B050"/>
            </a:solidFill>
          </a:ln>
        </p:spPr>
        <p:txBody>
          <a:bodyPr wrap="square">
            <a:spAutoFit/>
          </a:bodyPr>
          <a:lstStyle/>
          <a:p>
            <a:pPr algn="just">
              <a:lnSpc>
                <a:spcPct val="115000"/>
              </a:lnSpc>
              <a:spcAft>
                <a:spcPts val="1000"/>
              </a:spcAft>
            </a:pPr>
            <a:r>
              <a:rPr lang="es-CO" sz="1200" dirty="0">
                <a:latin typeface="Arial" panose="020B0604020202020204" pitchFamily="34" charset="0"/>
                <a:ea typeface="Calibri" panose="020F0502020204030204" pitchFamily="34" charset="0"/>
                <a:cs typeface="Arial" panose="020B0604020202020204" pitchFamily="34" charset="0"/>
              </a:rPr>
              <a:t>A partir del 2019 se inició la ejecución de </a:t>
            </a:r>
            <a:r>
              <a:rPr lang="es-CO" sz="1200" b="1" dirty="0">
                <a:latin typeface="Arial" panose="020B0604020202020204" pitchFamily="34" charset="0"/>
                <a:ea typeface="Calibri" panose="020F0502020204030204" pitchFamily="34" charset="0"/>
                <a:cs typeface="Arial" panose="020B0604020202020204" pitchFamily="34" charset="0"/>
              </a:rPr>
              <a:t>ocho (8) nuevos proyectos </a:t>
            </a:r>
            <a:r>
              <a:rPr lang="es-CO" sz="1200" dirty="0">
                <a:latin typeface="Arial" panose="020B0604020202020204" pitchFamily="34" charset="0"/>
                <a:ea typeface="Calibri" panose="020F0502020204030204" pitchFamily="34" charset="0"/>
                <a:cs typeface="Arial" panose="020B0604020202020204" pitchFamily="34" charset="0"/>
              </a:rPr>
              <a:t>y se continuó con la ejecución de un </a:t>
            </a:r>
            <a:r>
              <a:rPr lang="es-CO" sz="1200" b="1" dirty="0">
                <a:latin typeface="Arial" panose="020B0604020202020204" pitchFamily="34" charset="0"/>
                <a:ea typeface="Calibri" panose="020F0502020204030204" pitchFamily="34" charset="0"/>
                <a:cs typeface="Arial" panose="020B0604020202020204" pitchFamily="34" charset="0"/>
              </a:rPr>
              <a:t>(1) proyecto que venía del año 2018</a:t>
            </a:r>
            <a:r>
              <a:rPr lang="es-CO" sz="1200" dirty="0">
                <a:latin typeface="Arial" panose="020B0604020202020204" pitchFamily="34" charset="0"/>
                <a:ea typeface="Calibri" panose="020F0502020204030204" pitchFamily="34" charset="0"/>
                <a:cs typeface="Arial" panose="020B0604020202020204" pitchFamily="34" charset="0"/>
              </a:rPr>
              <a:t>, para un total de nueve (9) proyectos, los cuales tienen asignados recursos por </a:t>
            </a:r>
            <a:r>
              <a:rPr lang="es-CO" sz="1200" dirty="0">
                <a:latin typeface="Arial" panose="020B0604020202020204" pitchFamily="34" charset="0"/>
                <a:cs typeface="Arial" panose="020B0604020202020204" pitchFamily="34" charset="0"/>
              </a:rPr>
              <a:t> </a:t>
            </a:r>
            <a:r>
              <a:rPr lang="es-CO" sz="1200" b="1" dirty="0">
                <a:solidFill>
                  <a:srgbClr val="00B050"/>
                </a:solidFill>
                <a:latin typeface="Arial" panose="020B0604020202020204" pitchFamily="34" charset="0"/>
                <a:cs typeface="Arial" panose="020B0604020202020204" pitchFamily="34" charset="0"/>
              </a:rPr>
              <a:t>$65.056.354.393</a:t>
            </a:r>
            <a:r>
              <a:rPr lang="es-CO" sz="1200" dirty="0">
                <a:latin typeface="Arial" panose="020B0604020202020204" pitchFamily="34" charset="0"/>
                <a:cs typeface="Arial" panose="020B0604020202020204" pitchFamily="34" charset="0"/>
              </a:rPr>
              <a:t>, al mes de julio se han ejecutado </a:t>
            </a:r>
            <a:r>
              <a:rPr lang="es-CO" sz="1200" b="1" dirty="0">
                <a:solidFill>
                  <a:srgbClr val="00B050"/>
                </a:solidFill>
                <a:latin typeface="Arial" panose="020B0604020202020204" pitchFamily="34" charset="0"/>
                <a:cs typeface="Arial" panose="020B0604020202020204" pitchFamily="34" charset="0"/>
              </a:rPr>
              <a:t>$33.466.307.745</a:t>
            </a:r>
            <a:r>
              <a:rPr lang="es-CO" sz="1200" dirty="0">
                <a:latin typeface="Arial" panose="020B0604020202020204" pitchFamily="34" charset="0"/>
                <a:cs typeface="Arial" panose="020B0604020202020204" pitchFamily="34" charset="0"/>
              </a:rPr>
              <a:t>, que corresponde a un </a:t>
            </a:r>
            <a:r>
              <a:rPr lang="es-CO" sz="1200" b="1" dirty="0">
                <a:solidFill>
                  <a:srgbClr val="00B050"/>
                </a:solidFill>
                <a:latin typeface="Arial" panose="020B0604020202020204" pitchFamily="34" charset="0"/>
                <a:cs typeface="Arial" panose="020B0604020202020204" pitchFamily="34" charset="0"/>
              </a:rPr>
              <a:t>51.4%</a:t>
            </a:r>
            <a:endParaRPr lang="es-CO" sz="1200" b="1" dirty="0">
              <a:solidFill>
                <a:srgbClr val="00B050"/>
              </a:solidFill>
              <a:latin typeface="Arial" panose="020B0604020202020204" pitchFamily="34" charset="0"/>
              <a:ea typeface="Calibri" panose="020F050202020403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DEC131E8-CDBA-4A9D-AAC1-2F94759EB4B9}"/>
              </a:ext>
            </a:extLst>
          </p:cNvPr>
          <p:cNvSpPr/>
          <p:nvPr/>
        </p:nvSpPr>
        <p:spPr>
          <a:xfrm>
            <a:off x="6789044" y="2744269"/>
            <a:ext cx="436227" cy="184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b="1" dirty="0">
                <a:solidFill>
                  <a:schemeClr val="bg1"/>
                </a:solidFill>
                <a:latin typeface="Arial" panose="020B0604020202020204" pitchFamily="34" charset="0"/>
                <a:cs typeface="Arial" panose="020B0604020202020204" pitchFamily="34" charset="0"/>
              </a:rPr>
              <a:t>2019</a:t>
            </a:r>
          </a:p>
        </p:txBody>
      </p:sp>
      <p:sp>
        <p:nvSpPr>
          <p:cNvPr id="4" name="Rectángulo 3">
            <a:extLst>
              <a:ext uri="{FF2B5EF4-FFF2-40B4-BE49-F238E27FC236}">
                <a16:creationId xmlns:a16="http://schemas.microsoft.com/office/drawing/2014/main" id="{9D3D9C22-C8D4-46C9-92AA-9F259EB3F2C3}"/>
              </a:ext>
            </a:extLst>
          </p:cNvPr>
          <p:cNvSpPr/>
          <p:nvPr/>
        </p:nvSpPr>
        <p:spPr>
          <a:xfrm>
            <a:off x="4570591" y="5965342"/>
            <a:ext cx="3494853" cy="265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Fuente. Oficina Asesora de Planeación- Supersalud</a:t>
            </a:r>
          </a:p>
        </p:txBody>
      </p:sp>
      <p:pic>
        <p:nvPicPr>
          <p:cNvPr id="6" name="Imagen 5">
            <a:extLst>
              <a:ext uri="{FF2B5EF4-FFF2-40B4-BE49-F238E27FC236}">
                <a16:creationId xmlns:a16="http://schemas.microsoft.com/office/drawing/2014/main" id="{CFFF4889-1EFC-480B-8F4B-BB4525CEF603}"/>
              </a:ext>
            </a:extLst>
          </p:cNvPr>
          <p:cNvPicPr>
            <a:picLocks noChangeAspect="1"/>
          </p:cNvPicPr>
          <p:nvPr/>
        </p:nvPicPr>
        <p:blipFill>
          <a:blip r:embed="rId2"/>
          <a:stretch>
            <a:fillRect/>
          </a:stretch>
        </p:blipFill>
        <p:spPr>
          <a:xfrm>
            <a:off x="589039" y="2150002"/>
            <a:ext cx="4856757" cy="3725731"/>
          </a:xfrm>
          <a:prstGeom prst="rect">
            <a:avLst/>
          </a:prstGeom>
        </p:spPr>
      </p:pic>
      <p:pic>
        <p:nvPicPr>
          <p:cNvPr id="11" name="Imagen 10">
            <a:extLst>
              <a:ext uri="{FF2B5EF4-FFF2-40B4-BE49-F238E27FC236}">
                <a16:creationId xmlns:a16="http://schemas.microsoft.com/office/drawing/2014/main" id="{1D11AFFB-03F4-4C04-8853-31AEC49F68DF}"/>
              </a:ext>
            </a:extLst>
          </p:cNvPr>
          <p:cNvPicPr>
            <a:picLocks noChangeAspect="1"/>
          </p:cNvPicPr>
          <p:nvPr/>
        </p:nvPicPr>
        <p:blipFill>
          <a:blip r:embed="rId3"/>
          <a:stretch>
            <a:fillRect/>
          </a:stretch>
        </p:blipFill>
        <p:spPr>
          <a:xfrm>
            <a:off x="6096000" y="2521999"/>
            <a:ext cx="5796932" cy="3155187"/>
          </a:xfrm>
          <a:prstGeom prst="rect">
            <a:avLst/>
          </a:prstGeom>
        </p:spPr>
      </p:pic>
    </p:spTree>
    <p:extLst>
      <p:ext uri="{BB962C8B-B14F-4D97-AF65-F5344CB8AC3E}">
        <p14:creationId xmlns:p14="http://schemas.microsoft.com/office/powerpoint/2010/main" val="232812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1CC1AD8-3CF1-4132-A5FF-7C98770EEB60}"/>
              </a:ext>
            </a:extLst>
          </p:cNvPr>
          <p:cNvSpPr/>
          <p:nvPr/>
        </p:nvSpPr>
        <p:spPr>
          <a:xfrm>
            <a:off x="1003148" y="1314456"/>
            <a:ext cx="9877374" cy="3785652"/>
          </a:xfrm>
          <a:prstGeom prst="rect">
            <a:avLst/>
          </a:prstGeom>
        </p:spPr>
        <p:txBody>
          <a:bodyPr wrap="square">
            <a:spAutoFit/>
          </a:bodyPr>
          <a:lstStyle/>
          <a:p>
            <a:pPr algn="just"/>
            <a:r>
              <a:rPr lang="es-MX" sz="1200" dirty="0">
                <a:latin typeface="Arial" panose="020B0604020202020204" pitchFamily="34" charset="0"/>
                <a:cs typeface="Arial" panose="020B0604020202020204" pitchFamily="34" charset="0"/>
              </a:rPr>
              <a:t>Los Objetivos alrededor de los cuales la actual administración, de la Superintendencia Nacional de Salud-Supersalud-, gestiona el cumplimiento de su misión de Proteger los derechos de los Usuarios del Sistema de Salud, son:</a:t>
            </a:r>
          </a:p>
          <a:p>
            <a:pPr algn="just"/>
            <a:endParaRPr lang="es-MX" sz="1200" dirty="0">
              <a:latin typeface="Arial" panose="020B0604020202020204" pitchFamily="34" charset="0"/>
              <a:cs typeface="Arial" panose="020B0604020202020204" pitchFamily="34" charset="0"/>
            </a:endParaRPr>
          </a:p>
          <a:p>
            <a:pPr marL="628650" lvl="1" indent="-171450" algn="just">
              <a:buClr>
                <a:schemeClr val="accent6"/>
              </a:buClr>
              <a:buFont typeface="Wingdings" panose="05000000000000000000" pitchFamily="2" charset="2"/>
              <a:buChar char="Ø"/>
            </a:pPr>
            <a:r>
              <a:rPr lang="es-MX" sz="1200" dirty="0">
                <a:latin typeface="Arial" panose="020B0604020202020204" pitchFamily="34" charset="0"/>
                <a:cs typeface="Arial" panose="020B0604020202020204" pitchFamily="34" charset="0"/>
              </a:rPr>
              <a:t>Mejorar la capacidad, oportunidad y efectividad sancionatoria.</a:t>
            </a:r>
          </a:p>
          <a:p>
            <a:pPr marL="628650" lvl="1" indent="-171450" algn="just">
              <a:buClr>
                <a:schemeClr val="accent6"/>
              </a:buClr>
              <a:buFont typeface="Wingdings" panose="05000000000000000000" pitchFamily="2" charset="2"/>
              <a:buChar char="Ø"/>
            </a:pPr>
            <a:r>
              <a:rPr lang="es-MX" sz="1200" dirty="0">
                <a:latin typeface="Arial" panose="020B0604020202020204" pitchFamily="34" charset="0"/>
                <a:cs typeface="Arial" panose="020B0604020202020204" pitchFamily="34" charset="0"/>
              </a:rPr>
              <a:t>Ser reconocida como una entidad transparente, cuyo norte es la garantía del derecho a la salud de todos los colombianos.</a:t>
            </a:r>
          </a:p>
          <a:p>
            <a:pPr marL="628650" lvl="1" indent="-171450" algn="just">
              <a:buClr>
                <a:schemeClr val="accent6"/>
              </a:buClr>
              <a:buFont typeface="Wingdings" panose="05000000000000000000" pitchFamily="2" charset="2"/>
              <a:buChar char="Ø"/>
            </a:pPr>
            <a:r>
              <a:rPr lang="es-MX" sz="1200" dirty="0">
                <a:latin typeface="Arial" panose="020B0604020202020204" pitchFamily="34" charset="0"/>
                <a:cs typeface="Arial" panose="020B0604020202020204" pitchFamily="34" charset="0"/>
              </a:rPr>
              <a:t>Fortalecer las capacidades regionales de la entidad y generar más interlocución</a:t>
            </a:r>
          </a:p>
          <a:p>
            <a:pPr marL="628650" lvl="1" indent="-171450" algn="just">
              <a:buClr>
                <a:schemeClr val="accent6"/>
              </a:buClr>
              <a:buFont typeface="Wingdings" panose="05000000000000000000" pitchFamily="2" charset="2"/>
              <a:buChar char="Ø"/>
            </a:pPr>
            <a:r>
              <a:rPr lang="es-MX" sz="1200" dirty="0">
                <a:latin typeface="Arial" panose="020B0604020202020204" pitchFamily="34" charset="0"/>
                <a:cs typeface="Arial" panose="020B0604020202020204" pitchFamily="34" charset="0"/>
              </a:rPr>
              <a:t>Posicionar a la Supersalud como un organismo técnico, autónomo, independiente y con capacidades tecnológicas para atender las demandas de los ciudadanos y generar respeto en los vigilados.</a:t>
            </a:r>
          </a:p>
          <a:p>
            <a:pPr marL="628650" lvl="1" indent="-171450" algn="just">
              <a:buClr>
                <a:schemeClr val="accent6"/>
              </a:buClr>
              <a:buFont typeface="Wingdings" panose="05000000000000000000" pitchFamily="2" charset="2"/>
              <a:buChar char="Ø"/>
            </a:pPr>
            <a:r>
              <a:rPr lang="es-MX" sz="1200" dirty="0">
                <a:latin typeface="Arial" panose="020B0604020202020204" pitchFamily="34" charset="0"/>
                <a:cs typeface="Arial" panose="020B0604020202020204" pitchFamily="34" charset="0"/>
              </a:rPr>
              <a:t>Desarrollar un equipo humano competente, comprometido y motivado para el logro de resultados en el marco de los valores del servicio público.</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En las siguientes páginas se describirán, de </a:t>
            </a:r>
            <a:r>
              <a:rPr lang="es-MX" sz="1200" dirty="0">
                <a:solidFill>
                  <a:schemeClr val="accent6"/>
                </a:solidFill>
                <a:latin typeface="Arial" panose="020B0604020202020204" pitchFamily="34" charset="0"/>
                <a:cs typeface="Arial" panose="020B0604020202020204" pitchFamily="34" charset="0"/>
              </a:rPr>
              <a:t>manera resumida y en lenguaje claro</a:t>
            </a:r>
            <a:r>
              <a:rPr lang="es-MX" sz="1200" dirty="0">
                <a:latin typeface="Arial" panose="020B0604020202020204" pitchFamily="34" charset="0"/>
                <a:cs typeface="Arial" panose="020B0604020202020204" pitchFamily="34" charset="0"/>
              </a:rPr>
              <a:t>, las actividades y productos obtenidos en el período que va desde el </a:t>
            </a:r>
            <a:r>
              <a:rPr lang="es-MX" sz="1200" dirty="0">
                <a:solidFill>
                  <a:schemeClr val="accent6"/>
                </a:solidFill>
                <a:latin typeface="Arial" panose="020B0604020202020204" pitchFamily="34" charset="0"/>
                <a:cs typeface="Arial" panose="020B0604020202020204" pitchFamily="34" charset="0"/>
              </a:rPr>
              <a:t>1 de agosto del 2018 hasta el 31 de julio del 2019</a:t>
            </a:r>
            <a:r>
              <a:rPr lang="es-MX" sz="1200" dirty="0">
                <a:latin typeface="Arial" panose="020B0604020202020204" pitchFamily="34" charset="0"/>
                <a:cs typeface="Arial" panose="020B0604020202020204" pitchFamily="34" charset="0"/>
              </a:rPr>
              <a:t>, con las cuales se espera alcanzar los objetivos propuestos, algunos de los cuales ya se han obtenido, como lo es el mejoramiento de la capacidad sancionatoria, logrado con la aprobación de la </a:t>
            </a:r>
            <a:r>
              <a:rPr lang="es-MX" sz="1200" b="1" dirty="0">
                <a:latin typeface="Arial" panose="020B0604020202020204" pitchFamily="34" charset="0"/>
                <a:cs typeface="Arial" panose="020B0604020202020204" pitchFamily="34" charset="0"/>
              </a:rPr>
              <a:t>Ley 1949 de enero del 2019</a:t>
            </a:r>
            <a:r>
              <a:rPr lang="es-MX" sz="1200" dirty="0">
                <a:latin typeface="Arial" panose="020B0604020202020204" pitchFamily="34" charset="0"/>
                <a:cs typeface="Arial" panose="020B0604020202020204" pitchFamily="34" charset="0"/>
              </a:rPr>
              <a:t>, cuya finalidad es </a:t>
            </a:r>
            <a:r>
              <a:rPr lang="es-MX" sz="1200" i="1" dirty="0">
                <a:latin typeface="Arial" panose="020B0604020202020204" pitchFamily="34" charset="0"/>
                <a:cs typeface="Arial" panose="020B0604020202020204" pitchFamily="34" charset="0"/>
              </a:rPr>
              <a:t>“el fortalecimiento de la capacidad institucional de la Superintendencia Nacional de Salud en materia sancionatoria. Adicionalmente se redefinen las competencias de la superintendencia, en materia de reintegro de recursos apropiados o reconocidos sin justa causa y en lo que respecta a la función jurisdiccional y de conciliación, modificando también en esta última, los términos procesales para decidir los asuntos de su conocimiento. Finalmente, se adoptan medidas encaminadas a mitigar los efectos negativos de los procesos de reorganización en el flujo de recursos y pago de acreencias de las entidades que intervienen en estos, definiendo nuevas competencias en materia contable”.</a:t>
            </a:r>
            <a:endParaRPr lang="es-CO" sz="1200" i="1" dirty="0">
              <a:latin typeface="Arial" panose="020B0604020202020204" pitchFamily="34" charset="0"/>
              <a:cs typeface="Arial" panose="020B0604020202020204" pitchFamily="34" charset="0"/>
            </a:endParaRPr>
          </a:p>
        </p:txBody>
      </p:sp>
      <p:sp>
        <p:nvSpPr>
          <p:cNvPr id="20" name="Google Shape;157;p24">
            <a:extLst>
              <a:ext uri="{FF2B5EF4-FFF2-40B4-BE49-F238E27FC236}">
                <a16:creationId xmlns:a16="http://schemas.microsoft.com/office/drawing/2014/main" id="{9CDA6F69-5DD1-4CB3-B832-6F99CFD98F57}"/>
              </a:ext>
            </a:extLst>
          </p:cNvPr>
          <p:cNvSpPr txBox="1">
            <a:spLocks/>
          </p:cNvSpPr>
          <p:nvPr/>
        </p:nvSpPr>
        <p:spPr>
          <a:xfrm>
            <a:off x="183326" y="455458"/>
            <a:ext cx="3264880" cy="640198"/>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Clr>
                <a:srgbClr val="FFFFFF"/>
              </a:buClr>
              <a:buSzPts val="1400"/>
              <a:buFont typeface="Work Sans SemiBold"/>
              <a:buNone/>
            </a:pPr>
            <a:r>
              <a:rPr lang="es-CO" sz="3000" b="1" dirty="0">
                <a:solidFill>
                  <a:schemeClr val="tx1">
                    <a:lumMod val="50000"/>
                    <a:lumOff val="50000"/>
                  </a:schemeClr>
                </a:solidFill>
                <a:latin typeface="Century Gothic" panose="020B0502020202020204" pitchFamily="34" charset="0"/>
                <a:cs typeface="Arial" panose="020B0604020202020204" pitchFamily="34" charset="0"/>
              </a:rPr>
              <a:t>Introducción</a:t>
            </a:r>
          </a:p>
        </p:txBody>
      </p:sp>
      <p:cxnSp>
        <p:nvCxnSpPr>
          <p:cNvPr id="23" name="Conector recto 22">
            <a:extLst>
              <a:ext uri="{FF2B5EF4-FFF2-40B4-BE49-F238E27FC236}">
                <a16:creationId xmlns:a16="http://schemas.microsoft.com/office/drawing/2014/main" id="{E381F8A4-6868-4166-848C-C5A0655868C3}"/>
              </a:ext>
            </a:extLst>
          </p:cNvPr>
          <p:cNvCxnSpPr/>
          <p:nvPr/>
        </p:nvCxnSpPr>
        <p:spPr>
          <a:xfrm>
            <a:off x="1003147" y="988708"/>
            <a:ext cx="2574758" cy="0"/>
          </a:xfrm>
          <a:prstGeom prst="line">
            <a:avLst/>
          </a:prstGeom>
          <a:ln>
            <a:solidFill>
              <a:srgbClr val="46AE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287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37852" y="124741"/>
            <a:ext cx="12102975" cy="690876"/>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SzPts val="1400"/>
            </a:pPr>
            <a:r>
              <a:rPr lang="es-MX" sz="2400" b="1" dirty="0">
                <a:solidFill>
                  <a:srgbClr val="00B050"/>
                </a:solidFill>
                <a:latin typeface="Century Gothic" panose="020B0502020202020204" pitchFamily="34" charset="0"/>
              </a:rPr>
              <a:t> ¿Cómo selecciona y contrata Supersalud los bienes y servicios que necesita? </a:t>
            </a:r>
            <a:endParaRPr lang="es-CO" sz="2400" b="1" dirty="0">
              <a:solidFill>
                <a:srgbClr val="00B050"/>
              </a:solidFill>
              <a:latin typeface="Century Gothic" panose="020B0502020202020204" pitchFamily="34" charset="0"/>
            </a:endParaRPr>
          </a:p>
        </p:txBody>
      </p:sp>
      <p:sp>
        <p:nvSpPr>
          <p:cNvPr id="2" name="Rectángulo: esquinas superiores, una redondeada y la otra cortada 1">
            <a:extLst>
              <a:ext uri="{FF2B5EF4-FFF2-40B4-BE49-F238E27FC236}">
                <a16:creationId xmlns:a16="http://schemas.microsoft.com/office/drawing/2014/main" id="{0E216F69-0F45-4801-9CC8-92F91A814DDB}"/>
              </a:ext>
            </a:extLst>
          </p:cNvPr>
          <p:cNvSpPr/>
          <p:nvPr/>
        </p:nvSpPr>
        <p:spPr>
          <a:xfrm flipH="1">
            <a:off x="8411399" y="872955"/>
            <a:ext cx="3236403" cy="5190486"/>
          </a:xfrm>
          <a:prstGeom prst="snipRoundRect">
            <a:avLst/>
          </a:prstGeom>
          <a:noFill/>
          <a:ln w="12700">
            <a:solidFill>
              <a:srgbClr val="00B050"/>
            </a:solidFill>
          </a:ln>
        </p:spPr>
        <p:txBody>
          <a:bodyPr wrap="square">
            <a:spAutoFit/>
          </a:bodyPr>
          <a:lstStyle/>
          <a:p>
            <a:pPr algn="just">
              <a:lnSpc>
                <a:spcPct val="150000"/>
              </a:lnSpc>
            </a:pPr>
            <a:r>
              <a:rPr lang="es-MX" sz="1200" dirty="0">
                <a:latin typeface="Arial" panose="020B0604020202020204" pitchFamily="34" charset="0"/>
                <a:cs typeface="Arial" panose="020B0604020202020204" pitchFamily="34" charset="0"/>
              </a:rPr>
              <a:t>Durante la vigencia 2018 (agosto a diciembre la Supersalud ejecutó contratos por mas de </a:t>
            </a:r>
            <a:r>
              <a:rPr lang="es-MX" sz="1200" b="1" dirty="0">
                <a:solidFill>
                  <a:srgbClr val="00B050"/>
                </a:solidFill>
                <a:latin typeface="Arial" panose="020B0604020202020204" pitchFamily="34" charset="0"/>
                <a:cs typeface="Arial" panose="020B0604020202020204" pitchFamily="34" charset="0"/>
              </a:rPr>
              <a:t>$10 mil millones de pesos</a:t>
            </a:r>
            <a:r>
              <a:rPr lang="es-MX" sz="1200" dirty="0">
                <a:latin typeface="Arial" panose="020B0604020202020204" pitchFamily="34" charset="0"/>
                <a:cs typeface="Arial" panose="020B0604020202020204" pitchFamily="34" charset="0"/>
              </a:rPr>
              <a:t>, mientras que en lo corrido del 2019 (31 de julio) se han realizado contratos por más de </a:t>
            </a:r>
            <a:r>
              <a:rPr lang="es-MX" sz="1200" b="1" dirty="0">
                <a:solidFill>
                  <a:srgbClr val="00B050"/>
                </a:solidFill>
                <a:latin typeface="Arial" panose="020B0604020202020204" pitchFamily="34" charset="0"/>
                <a:cs typeface="Arial" panose="020B0604020202020204" pitchFamily="34" charset="0"/>
              </a:rPr>
              <a:t>$35 mil millones de pesos</a:t>
            </a:r>
            <a:r>
              <a:rPr lang="es-MX" sz="1200" dirty="0">
                <a:latin typeface="Arial" panose="020B0604020202020204" pitchFamily="34" charset="0"/>
                <a:cs typeface="Arial" panose="020B0604020202020204" pitchFamily="34" charset="0"/>
              </a:rPr>
              <a:t> (ver gráficas), adjudicados a través de las modalidades de contratación legales y pertinentes. </a:t>
            </a:r>
          </a:p>
          <a:p>
            <a:pPr algn="just">
              <a:lnSpc>
                <a:spcPct val="150000"/>
              </a:lnSpc>
            </a:pPr>
            <a:endParaRPr lang="es-MX" sz="1200" dirty="0">
              <a:latin typeface="Arial" panose="020B0604020202020204" pitchFamily="34" charset="0"/>
              <a:cs typeface="Arial" panose="020B0604020202020204" pitchFamily="34" charset="0"/>
            </a:endParaRPr>
          </a:p>
          <a:p>
            <a:pPr algn="just">
              <a:lnSpc>
                <a:spcPct val="150000"/>
              </a:lnSpc>
            </a:pPr>
            <a:r>
              <a:rPr lang="es-MX" sz="1200" dirty="0">
                <a:latin typeface="Arial" panose="020B0604020202020204" pitchFamily="34" charset="0"/>
                <a:cs typeface="Arial" panose="020B0604020202020204" pitchFamily="34" charset="0"/>
              </a:rPr>
              <a:t>La contratación directa obedece a arrendamientos de la sede principal, regionales y prestación de servicios. Toda la contratación se publicó en el portal nacional de contratación SECOP </a:t>
            </a:r>
          </a:p>
          <a:p>
            <a:pPr algn="just">
              <a:lnSpc>
                <a:spcPct val="150000"/>
              </a:lnSpc>
            </a:pPr>
            <a:endParaRPr lang="es-CO" sz="1200" dirty="0">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0711059D-D994-44AE-A7DE-35A74D33416B}"/>
              </a:ext>
            </a:extLst>
          </p:cNvPr>
          <p:cNvSpPr/>
          <p:nvPr/>
        </p:nvSpPr>
        <p:spPr>
          <a:xfrm>
            <a:off x="448862" y="966173"/>
            <a:ext cx="7211778" cy="922301"/>
          </a:xfrm>
          <a:prstGeom prst="roundRect">
            <a:avLst/>
          </a:prstGeom>
          <a:solidFill>
            <a:srgbClr val="EFF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solidFill>
                  <a:schemeClr val="tx1"/>
                </a:solidFill>
                <a:latin typeface="Arial" panose="020B0604020202020204" pitchFamily="34" charset="0"/>
                <a:cs typeface="Arial" panose="020B0604020202020204" pitchFamily="34" charset="0"/>
              </a:rPr>
              <a:t>Como entidad pública, la Supersalud adquiere los bienes y servicios necesarios para ejercer sus funciones a través de procesos de selección que garantizan la pluralidad y transparencia de los oferentes</a:t>
            </a:r>
          </a:p>
        </p:txBody>
      </p:sp>
      <p:sp>
        <p:nvSpPr>
          <p:cNvPr id="8" name="Rectángulo 7">
            <a:extLst>
              <a:ext uri="{FF2B5EF4-FFF2-40B4-BE49-F238E27FC236}">
                <a16:creationId xmlns:a16="http://schemas.microsoft.com/office/drawing/2014/main" id="{DA83A3A4-6B4D-48B9-8D00-C67D59C52ECE}"/>
              </a:ext>
            </a:extLst>
          </p:cNvPr>
          <p:cNvSpPr/>
          <p:nvPr/>
        </p:nvSpPr>
        <p:spPr>
          <a:xfrm>
            <a:off x="5138257" y="4764912"/>
            <a:ext cx="1577130" cy="330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0B050"/>
                </a:solidFill>
                <a:latin typeface="Arial" panose="020B0604020202020204" pitchFamily="34" charset="0"/>
                <a:cs typeface="Arial" panose="020B0604020202020204" pitchFamily="34" charset="0"/>
              </a:rPr>
              <a:t>Contratación 2018</a:t>
            </a:r>
          </a:p>
          <a:p>
            <a:pPr algn="ctr"/>
            <a:r>
              <a:rPr lang="es-CO" sz="1200" dirty="0">
                <a:solidFill>
                  <a:srgbClr val="00B050"/>
                </a:solidFill>
                <a:latin typeface="Arial" panose="020B0604020202020204" pitchFamily="34" charset="0"/>
                <a:cs typeface="Arial" panose="020B0604020202020204" pitchFamily="34" charset="0"/>
              </a:rPr>
              <a:t>(agosto a diciembre)</a:t>
            </a:r>
          </a:p>
        </p:txBody>
      </p:sp>
      <p:sp>
        <p:nvSpPr>
          <p:cNvPr id="19" name="Flecha: a la derecha con bandas 18">
            <a:extLst>
              <a:ext uri="{FF2B5EF4-FFF2-40B4-BE49-F238E27FC236}">
                <a16:creationId xmlns:a16="http://schemas.microsoft.com/office/drawing/2014/main" id="{333DD7C5-3386-4D76-B2A5-FB519A3058E9}"/>
              </a:ext>
            </a:extLst>
          </p:cNvPr>
          <p:cNvSpPr/>
          <p:nvPr/>
        </p:nvSpPr>
        <p:spPr>
          <a:xfrm flipH="1">
            <a:off x="3970400" y="3393014"/>
            <a:ext cx="528857" cy="468939"/>
          </a:xfrm>
          <a:prstGeom prst="stripedRightArrow">
            <a:avLst>
              <a:gd name="adj1" fmla="val 50000"/>
              <a:gd name="adj2" fmla="val 51318"/>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id="{309513C8-6D4C-45D2-84DB-78C0F258A30E}"/>
              </a:ext>
            </a:extLst>
          </p:cNvPr>
          <p:cNvSpPr/>
          <p:nvPr/>
        </p:nvSpPr>
        <p:spPr>
          <a:xfrm>
            <a:off x="1904352" y="4796124"/>
            <a:ext cx="1577130" cy="330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rgbClr val="00B050"/>
                </a:solidFill>
                <a:latin typeface="Arial" panose="020B0604020202020204" pitchFamily="34" charset="0"/>
                <a:cs typeface="Arial" panose="020B0604020202020204" pitchFamily="34" charset="0"/>
              </a:rPr>
              <a:t>Contratación 2019</a:t>
            </a:r>
          </a:p>
          <a:p>
            <a:pPr algn="ctr"/>
            <a:r>
              <a:rPr lang="es-CO" sz="1200" dirty="0">
                <a:solidFill>
                  <a:srgbClr val="00B050"/>
                </a:solidFill>
                <a:latin typeface="Arial" panose="020B0604020202020204" pitchFamily="34" charset="0"/>
                <a:cs typeface="Arial" panose="020B0604020202020204" pitchFamily="34" charset="0"/>
              </a:rPr>
              <a:t>(enero a julio 31)</a:t>
            </a:r>
          </a:p>
        </p:txBody>
      </p:sp>
      <p:graphicFrame>
        <p:nvGraphicFramePr>
          <p:cNvPr id="23" name="Gráfico 22">
            <a:extLst>
              <a:ext uri="{FF2B5EF4-FFF2-40B4-BE49-F238E27FC236}">
                <a16:creationId xmlns:a16="http://schemas.microsoft.com/office/drawing/2014/main" id="{B915546E-7C23-4372-9B68-23C9E725352E}"/>
              </a:ext>
            </a:extLst>
          </p:cNvPr>
          <p:cNvGraphicFramePr>
            <a:graphicFrameLocks/>
          </p:cNvGraphicFramePr>
          <p:nvPr>
            <p:extLst>
              <p:ext uri="{D42A27DB-BD31-4B8C-83A1-F6EECF244321}">
                <p14:modId xmlns:p14="http://schemas.microsoft.com/office/powerpoint/2010/main" val="1957198408"/>
              </p:ext>
            </p:extLst>
          </p:nvPr>
        </p:nvGraphicFramePr>
        <p:xfrm>
          <a:off x="77536" y="2465378"/>
          <a:ext cx="4060044" cy="2193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Gráfico 23">
            <a:extLst>
              <a:ext uri="{FF2B5EF4-FFF2-40B4-BE49-F238E27FC236}">
                <a16:creationId xmlns:a16="http://schemas.microsoft.com/office/drawing/2014/main" id="{3293DA31-6211-4F2F-BA69-A51C850E4CB5}"/>
              </a:ext>
            </a:extLst>
          </p:cNvPr>
          <p:cNvGraphicFramePr>
            <a:graphicFrameLocks/>
          </p:cNvGraphicFramePr>
          <p:nvPr>
            <p:extLst>
              <p:ext uri="{D42A27DB-BD31-4B8C-83A1-F6EECF244321}">
                <p14:modId xmlns:p14="http://schemas.microsoft.com/office/powerpoint/2010/main" val="1961087525"/>
              </p:ext>
            </p:extLst>
          </p:nvPr>
        </p:nvGraphicFramePr>
        <p:xfrm>
          <a:off x="4574871" y="2324811"/>
          <a:ext cx="3760914" cy="260534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a:extLst>
              <a:ext uri="{FF2B5EF4-FFF2-40B4-BE49-F238E27FC236}">
                <a16:creationId xmlns:a16="http://schemas.microsoft.com/office/drawing/2014/main" id="{E43F40C2-B3D4-470B-B9A7-F56AF89C3601}"/>
              </a:ext>
            </a:extLst>
          </p:cNvPr>
          <p:cNvSpPr/>
          <p:nvPr/>
        </p:nvSpPr>
        <p:spPr>
          <a:xfrm>
            <a:off x="2033175" y="5453403"/>
            <a:ext cx="3494853" cy="265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Fuente. Secretaría General-Subdirección Administrativa- Supersalud</a:t>
            </a:r>
          </a:p>
        </p:txBody>
      </p:sp>
    </p:spTree>
    <p:extLst>
      <p:ext uri="{BB962C8B-B14F-4D97-AF65-F5344CB8AC3E}">
        <p14:creationId xmlns:p14="http://schemas.microsoft.com/office/powerpoint/2010/main" val="3859899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899885" y="647681"/>
            <a:ext cx="2919939" cy="0"/>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sp>
        <p:nvSpPr>
          <p:cNvPr id="21" name="Google Shape;142;p22">
            <a:extLst>
              <a:ext uri="{FF2B5EF4-FFF2-40B4-BE49-F238E27FC236}">
                <a16:creationId xmlns:a16="http://schemas.microsoft.com/office/drawing/2014/main" id="{421A2F40-F9C5-4D10-98D5-B77A462AB6C6}"/>
              </a:ext>
            </a:extLst>
          </p:cNvPr>
          <p:cNvSpPr txBox="1">
            <a:spLocks/>
          </p:cNvSpPr>
          <p:nvPr/>
        </p:nvSpPr>
        <p:spPr>
          <a:xfrm>
            <a:off x="-224702" y="93202"/>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2400" b="1" dirty="0">
                <a:solidFill>
                  <a:srgbClr val="139A9D"/>
                </a:solidFill>
                <a:latin typeface="Century Gothic" panose="020B0502020202020204" pitchFamily="34" charset="0"/>
                <a:ea typeface="Work Sans"/>
                <a:cs typeface="Arial" panose="020B0604020202020204" pitchFamily="34" charset="0"/>
                <a:sym typeface="Work Sans"/>
              </a:rPr>
              <a:t>3.2</a:t>
            </a:r>
          </a:p>
        </p:txBody>
      </p: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760602" y="24589"/>
            <a:ext cx="4488110" cy="745267"/>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MX" sz="2400" b="1" dirty="0">
                <a:solidFill>
                  <a:srgbClr val="139A9D"/>
                </a:solidFill>
                <a:latin typeface="Century Gothic" panose="020B0502020202020204" pitchFamily="34" charset="0"/>
              </a:rPr>
              <a:t> Gestión del Talento Humano</a:t>
            </a:r>
            <a:endParaRPr lang="es-CO" sz="2400" b="1" dirty="0">
              <a:solidFill>
                <a:srgbClr val="139A9D"/>
              </a:solidFill>
              <a:latin typeface="Century Gothic" panose="020B0502020202020204" pitchFamily="34" charset="0"/>
            </a:endParaRPr>
          </a:p>
        </p:txBody>
      </p:sp>
      <p:sp>
        <p:nvSpPr>
          <p:cNvPr id="4" name="Rectángulo: esquinas redondeadas 3">
            <a:extLst>
              <a:ext uri="{FF2B5EF4-FFF2-40B4-BE49-F238E27FC236}">
                <a16:creationId xmlns:a16="http://schemas.microsoft.com/office/drawing/2014/main" id="{0711059D-D994-44AE-A7DE-35A74D33416B}"/>
              </a:ext>
            </a:extLst>
          </p:cNvPr>
          <p:cNvSpPr/>
          <p:nvPr/>
        </p:nvSpPr>
        <p:spPr>
          <a:xfrm>
            <a:off x="6374048" y="592479"/>
            <a:ext cx="5289632" cy="1185875"/>
          </a:xfrm>
          <a:prstGeom prst="roundRect">
            <a:avLst/>
          </a:prstGeom>
          <a:solidFill>
            <a:srgbClr val="D6F9FA"/>
          </a:solidFill>
          <a:ln>
            <a:solidFill>
              <a:srgbClr val="139A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a:solidFill>
                  <a:schemeClr val="tx1"/>
                </a:solidFill>
                <a:latin typeface="Arial" panose="020B0604020202020204" pitchFamily="34" charset="0"/>
                <a:cs typeface="Arial" panose="020B0604020202020204" pitchFamily="34" charset="0"/>
              </a:rPr>
              <a:t>En la Supersalud se concibe el </a:t>
            </a:r>
            <a:r>
              <a:rPr lang="es-MX" sz="1400" b="1" dirty="0">
                <a:solidFill>
                  <a:srgbClr val="139A9D"/>
                </a:solidFill>
                <a:latin typeface="Arial" panose="020B0604020202020204" pitchFamily="34" charset="0"/>
                <a:cs typeface="Arial" panose="020B0604020202020204" pitchFamily="34" charset="0"/>
              </a:rPr>
              <a:t>talento humano </a:t>
            </a:r>
            <a:r>
              <a:rPr lang="es-MX" sz="1400" dirty="0">
                <a:solidFill>
                  <a:schemeClr val="tx1"/>
                </a:solidFill>
                <a:latin typeface="Arial" panose="020B0604020202020204" pitchFamily="34" charset="0"/>
                <a:cs typeface="Arial" panose="020B0604020202020204" pitchFamily="34" charset="0"/>
              </a:rPr>
              <a:t>como el mayor activo de la entidad, por lo que cada año se invierten recursos en el mejoramiento de sus competencias laborales y el bienestar personal y de sus familias. </a:t>
            </a:r>
            <a:endParaRPr lang="es-CO" sz="1400" dirty="0">
              <a:solidFill>
                <a:schemeClr val="tx1"/>
              </a:solidFill>
              <a:latin typeface="Arial" panose="020B0604020202020204" pitchFamily="34" charset="0"/>
              <a:cs typeface="Arial" panose="020B0604020202020204" pitchFamily="34" charset="0"/>
            </a:endParaRPr>
          </a:p>
        </p:txBody>
      </p:sp>
      <p:graphicFrame>
        <p:nvGraphicFramePr>
          <p:cNvPr id="24" name="Gráfico 23">
            <a:extLst>
              <a:ext uri="{FF2B5EF4-FFF2-40B4-BE49-F238E27FC236}">
                <a16:creationId xmlns:a16="http://schemas.microsoft.com/office/drawing/2014/main" id="{3293DA31-6211-4F2F-BA69-A51C850E4CB5}"/>
              </a:ext>
            </a:extLst>
          </p:cNvPr>
          <p:cNvGraphicFramePr>
            <a:graphicFrameLocks/>
          </p:cNvGraphicFramePr>
          <p:nvPr/>
        </p:nvGraphicFramePr>
        <p:xfrm>
          <a:off x="4574871" y="2324811"/>
          <a:ext cx="3760914" cy="2605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a 2">
            <a:extLst>
              <a:ext uri="{FF2B5EF4-FFF2-40B4-BE49-F238E27FC236}">
                <a16:creationId xmlns:a16="http://schemas.microsoft.com/office/drawing/2014/main" id="{D037CC00-6546-4949-AF7D-D10DDE6C0BB1}"/>
              </a:ext>
            </a:extLst>
          </p:cNvPr>
          <p:cNvGraphicFramePr/>
          <p:nvPr>
            <p:extLst>
              <p:ext uri="{D42A27DB-BD31-4B8C-83A1-F6EECF244321}">
                <p14:modId xmlns:p14="http://schemas.microsoft.com/office/powerpoint/2010/main" val="3066346912"/>
              </p:ext>
            </p:extLst>
          </p:nvPr>
        </p:nvGraphicFramePr>
        <p:xfrm>
          <a:off x="1149683" y="1600977"/>
          <a:ext cx="9026163" cy="4419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áfico 10" descr="Clase">
            <a:extLst>
              <a:ext uri="{FF2B5EF4-FFF2-40B4-BE49-F238E27FC236}">
                <a16:creationId xmlns:a16="http://schemas.microsoft.com/office/drawing/2014/main" id="{1976E059-5686-4B41-8F1E-600E1B4F08D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4317" y="3303374"/>
            <a:ext cx="914400" cy="914400"/>
          </a:xfrm>
          <a:prstGeom prst="rect">
            <a:avLst/>
          </a:prstGeom>
        </p:spPr>
      </p:pic>
      <p:pic>
        <p:nvPicPr>
          <p:cNvPr id="13" name="Gráfico 12" descr="Bailar">
            <a:extLst>
              <a:ext uri="{FF2B5EF4-FFF2-40B4-BE49-F238E27FC236}">
                <a16:creationId xmlns:a16="http://schemas.microsoft.com/office/drawing/2014/main" id="{80E4C121-7671-4176-968D-B4303ADF59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5147" y="2015053"/>
            <a:ext cx="914400" cy="914400"/>
          </a:xfrm>
          <a:prstGeom prst="rect">
            <a:avLst/>
          </a:prstGeom>
        </p:spPr>
      </p:pic>
      <p:pic>
        <p:nvPicPr>
          <p:cNvPr id="15" name="Gráfico 14" descr="Médico">
            <a:extLst>
              <a:ext uri="{FF2B5EF4-FFF2-40B4-BE49-F238E27FC236}">
                <a16:creationId xmlns:a16="http://schemas.microsoft.com/office/drawing/2014/main" id="{CDC3D2A8-A0A0-44C2-AA69-C8F2EE4C4B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3110" y="4681162"/>
            <a:ext cx="914400" cy="914400"/>
          </a:xfrm>
          <a:prstGeom prst="rect">
            <a:avLst/>
          </a:prstGeom>
        </p:spPr>
      </p:pic>
      <p:sp>
        <p:nvSpPr>
          <p:cNvPr id="12" name="Rectángulo 11">
            <a:extLst>
              <a:ext uri="{FF2B5EF4-FFF2-40B4-BE49-F238E27FC236}">
                <a16:creationId xmlns:a16="http://schemas.microsoft.com/office/drawing/2014/main" id="{CB1BFDFF-79DD-49A2-AE96-3B09D154730B}"/>
              </a:ext>
            </a:extLst>
          </p:cNvPr>
          <p:cNvSpPr/>
          <p:nvPr/>
        </p:nvSpPr>
        <p:spPr>
          <a:xfrm>
            <a:off x="4550189" y="5672300"/>
            <a:ext cx="3494853" cy="265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Fuente. Coordinación del Talento Humano-Supersalud</a:t>
            </a:r>
          </a:p>
        </p:txBody>
      </p:sp>
    </p:spTree>
    <p:extLst>
      <p:ext uri="{BB962C8B-B14F-4D97-AF65-F5344CB8AC3E}">
        <p14:creationId xmlns:p14="http://schemas.microsoft.com/office/powerpoint/2010/main" val="1931248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899885" y="647681"/>
            <a:ext cx="2919939" cy="0"/>
          </a:xfrm>
          <a:prstGeom prst="line">
            <a:avLst/>
          </a:prstGeom>
          <a:ln>
            <a:solidFill>
              <a:srgbClr val="AE78D6"/>
            </a:solidFill>
          </a:ln>
        </p:spPr>
        <p:style>
          <a:lnRef idx="1">
            <a:schemeClr val="dk1"/>
          </a:lnRef>
          <a:fillRef idx="0">
            <a:schemeClr val="dk1"/>
          </a:fillRef>
          <a:effectRef idx="0">
            <a:schemeClr val="dk1"/>
          </a:effectRef>
          <a:fontRef idx="minor">
            <a:schemeClr val="tx1"/>
          </a:fontRef>
        </p:style>
      </p:cxnSp>
      <p:sp>
        <p:nvSpPr>
          <p:cNvPr id="21" name="Google Shape;142;p22">
            <a:extLst>
              <a:ext uri="{FF2B5EF4-FFF2-40B4-BE49-F238E27FC236}">
                <a16:creationId xmlns:a16="http://schemas.microsoft.com/office/drawing/2014/main" id="{421A2F40-F9C5-4D10-98D5-B77A462AB6C6}"/>
              </a:ext>
            </a:extLst>
          </p:cNvPr>
          <p:cNvSpPr txBox="1">
            <a:spLocks/>
          </p:cNvSpPr>
          <p:nvPr/>
        </p:nvSpPr>
        <p:spPr>
          <a:xfrm>
            <a:off x="-224702" y="93202"/>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2400" b="1" dirty="0">
                <a:solidFill>
                  <a:srgbClr val="AE78D6"/>
                </a:solidFill>
                <a:latin typeface="Century Gothic" panose="020B0502020202020204" pitchFamily="34" charset="0"/>
                <a:ea typeface="Work Sans"/>
                <a:cs typeface="Arial" panose="020B0604020202020204" pitchFamily="34" charset="0"/>
                <a:sym typeface="Work Sans"/>
              </a:rPr>
              <a:t>3.3</a:t>
            </a:r>
          </a:p>
        </p:txBody>
      </p: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734654" y="42468"/>
            <a:ext cx="4488110" cy="745267"/>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MX" sz="2400" b="1" dirty="0">
                <a:solidFill>
                  <a:srgbClr val="AE78D6"/>
                </a:solidFill>
                <a:latin typeface="Century Gothic" panose="020B0502020202020204" pitchFamily="34" charset="0"/>
              </a:rPr>
              <a:t> Gestión Administrativa</a:t>
            </a:r>
            <a:endParaRPr lang="es-CO" sz="2400" b="1" dirty="0">
              <a:solidFill>
                <a:srgbClr val="AE78D6"/>
              </a:solidFill>
              <a:latin typeface="Century Gothic" panose="020B0502020202020204" pitchFamily="34" charset="0"/>
            </a:endParaRPr>
          </a:p>
        </p:txBody>
      </p:sp>
      <p:sp>
        <p:nvSpPr>
          <p:cNvPr id="4" name="Rectángulo: esquinas redondeadas 3">
            <a:extLst>
              <a:ext uri="{FF2B5EF4-FFF2-40B4-BE49-F238E27FC236}">
                <a16:creationId xmlns:a16="http://schemas.microsoft.com/office/drawing/2014/main" id="{0711059D-D994-44AE-A7DE-35A74D33416B}"/>
              </a:ext>
            </a:extLst>
          </p:cNvPr>
          <p:cNvSpPr/>
          <p:nvPr/>
        </p:nvSpPr>
        <p:spPr>
          <a:xfrm>
            <a:off x="3847675" y="868672"/>
            <a:ext cx="4488110" cy="2074098"/>
          </a:xfrm>
          <a:prstGeom prst="roundRect">
            <a:avLst/>
          </a:prstGeom>
          <a:solidFill>
            <a:srgbClr val="F5F0FA"/>
          </a:solidFill>
          <a:ln>
            <a:solidFill>
              <a:srgbClr val="AE7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solidFill>
                  <a:schemeClr val="tx1"/>
                </a:solidFill>
                <a:latin typeface="Arial" panose="020B0604020202020204" pitchFamily="34" charset="0"/>
                <a:cs typeface="Arial" panose="020B0604020202020204" pitchFamily="34" charset="0"/>
              </a:rPr>
              <a:t>La </a:t>
            </a:r>
            <a:r>
              <a:rPr lang="es-CO" sz="1400" dirty="0">
                <a:solidFill>
                  <a:srgbClr val="AE78D6"/>
                </a:solidFill>
                <a:latin typeface="Arial" panose="020B0604020202020204" pitchFamily="34" charset="0"/>
                <a:cs typeface="Arial" panose="020B0604020202020204" pitchFamily="34" charset="0"/>
              </a:rPr>
              <a:t>Gestión Administrativa </a:t>
            </a:r>
            <a:r>
              <a:rPr lang="es-CO" sz="1400" dirty="0">
                <a:solidFill>
                  <a:schemeClr val="tx1"/>
                </a:solidFill>
                <a:latin typeface="Arial" panose="020B0604020202020204" pitchFamily="34" charset="0"/>
                <a:cs typeface="Arial" panose="020B0604020202020204" pitchFamily="34" charset="0"/>
              </a:rPr>
              <a:t>está dirigida a fortalecer logísticamente la entidad, de manera que para el cumplimiento de la Misión, se cuente con todos los recursos necesarios que permitan unos resultados efectivos, que satisfagan las necesidades de los </a:t>
            </a:r>
            <a:r>
              <a:rPr lang="es-CO" sz="1400" dirty="0">
                <a:solidFill>
                  <a:srgbClr val="AE78D6"/>
                </a:solidFill>
                <a:latin typeface="Arial" panose="020B0604020202020204" pitchFamily="34" charset="0"/>
                <a:cs typeface="Arial" panose="020B0604020202020204" pitchFamily="34" charset="0"/>
              </a:rPr>
              <a:t>usuarios internos y externos</a:t>
            </a:r>
            <a:r>
              <a:rPr lang="es-CO" sz="1400" dirty="0">
                <a:solidFill>
                  <a:schemeClr val="tx1"/>
                </a:solidFill>
                <a:latin typeface="Arial" panose="020B0604020202020204" pitchFamily="34" charset="0"/>
                <a:cs typeface="Arial" panose="020B0604020202020204" pitchFamily="34" charset="0"/>
              </a:rPr>
              <a:t>. En consideración a ello, se han desarrollado durante el período de la Rendición de Cuentas (agosto 2018 a julio 2019), entre otras las siguientes actividades:</a:t>
            </a:r>
          </a:p>
        </p:txBody>
      </p:sp>
      <p:graphicFrame>
        <p:nvGraphicFramePr>
          <p:cNvPr id="24" name="Gráfico 23">
            <a:extLst>
              <a:ext uri="{FF2B5EF4-FFF2-40B4-BE49-F238E27FC236}">
                <a16:creationId xmlns:a16="http://schemas.microsoft.com/office/drawing/2014/main" id="{3293DA31-6211-4F2F-BA69-A51C850E4CB5}"/>
              </a:ext>
            </a:extLst>
          </p:cNvPr>
          <p:cNvGraphicFramePr>
            <a:graphicFrameLocks/>
          </p:cNvGraphicFramePr>
          <p:nvPr/>
        </p:nvGraphicFramePr>
        <p:xfrm>
          <a:off x="4574871" y="2324811"/>
          <a:ext cx="3760914" cy="2605343"/>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a:extLst>
              <a:ext uri="{FF2B5EF4-FFF2-40B4-BE49-F238E27FC236}">
                <a16:creationId xmlns:a16="http://schemas.microsoft.com/office/drawing/2014/main" id="{CB1BFDFF-79DD-49A2-AE96-3B09D154730B}"/>
              </a:ext>
            </a:extLst>
          </p:cNvPr>
          <p:cNvSpPr/>
          <p:nvPr/>
        </p:nvSpPr>
        <p:spPr>
          <a:xfrm>
            <a:off x="4449519" y="5696008"/>
            <a:ext cx="3494853" cy="265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a:solidFill>
                  <a:schemeClr val="tx1"/>
                </a:solidFill>
                <a:latin typeface="Arial" panose="020B0604020202020204" pitchFamily="34" charset="0"/>
                <a:cs typeface="Arial" panose="020B0604020202020204" pitchFamily="34" charset="0"/>
              </a:rPr>
              <a:t>Fuente. Secretaría General- Subdirección Administrativa-Supersalud</a:t>
            </a:r>
          </a:p>
        </p:txBody>
      </p:sp>
      <p:sp>
        <p:nvSpPr>
          <p:cNvPr id="2" name="Rectángulo: esquinas superiores cortadas 1">
            <a:extLst>
              <a:ext uri="{FF2B5EF4-FFF2-40B4-BE49-F238E27FC236}">
                <a16:creationId xmlns:a16="http://schemas.microsoft.com/office/drawing/2014/main" id="{55AFB2C9-92CD-4EA6-8F96-0F1EAC483541}"/>
              </a:ext>
            </a:extLst>
          </p:cNvPr>
          <p:cNvSpPr/>
          <p:nvPr/>
        </p:nvSpPr>
        <p:spPr>
          <a:xfrm>
            <a:off x="4796759" y="4248242"/>
            <a:ext cx="2617328" cy="1304806"/>
          </a:xfrm>
          <a:prstGeom prst="snip2SameRect">
            <a:avLst/>
          </a:prstGeom>
          <a:ln>
            <a:solidFill>
              <a:srgbClr val="AE78D6"/>
            </a:solidFill>
          </a:ln>
        </p:spPr>
        <p:txBody>
          <a:bodyPr wrap="square">
            <a:spAutoFit/>
          </a:bodyPr>
          <a:lstStyle/>
          <a:p>
            <a:pPr algn="just">
              <a:spcAft>
                <a:spcPts val="0"/>
              </a:spcAft>
            </a:pPr>
            <a:r>
              <a:rPr lang="es-CO" sz="1200" dirty="0">
                <a:latin typeface="Arial" panose="020B0604020202020204" pitchFamily="34" charset="0"/>
                <a:ea typeface="Calibri" panose="020F0502020204030204" pitchFamily="34" charset="0"/>
                <a:cs typeface="Times New Roman" panose="02020603050405020304" pitchFamily="18" charset="0"/>
              </a:rPr>
              <a:t>Creación de la </a:t>
            </a:r>
            <a:r>
              <a:rPr lang="es-CO" sz="1200" b="1" dirty="0">
                <a:solidFill>
                  <a:srgbClr val="AE78D6"/>
                </a:solidFill>
                <a:latin typeface="Arial" panose="020B0604020202020204" pitchFamily="34" charset="0"/>
                <a:ea typeface="Calibri" panose="020F0502020204030204" pitchFamily="34" charset="0"/>
                <a:cs typeface="Times New Roman" panose="02020603050405020304" pitchFamily="18" charset="0"/>
              </a:rPr>
              <a:t>Regionales de Yopal, Bogotá y Caribe</a:t>
            </a:r>
            <a:r>
              <a:rPr lang="es-CO" sz="1200" b="1" dirty="0">
                <a:latin typeface="Arial" panose="020B0604020202020204" pitchFamily="34" charset="0"/>
                <a:ea typeface="Calibri" panose="020F0502020204030204" pitchFamily="34" charset="0"/>
                <a:cs typeface="Times New Roman" panose="02020603050405020304" pitchFamily="18" charset="0"/>
              </a:rPr>
              <a:t>, c</a:t>
            </a:r>
            <a:r>
              <a:rPr lang="es-CO" sz="1200" dirty="0">
                <a:latin typeface="Arial" panose="020B0604020202020204" pitchFamily="34" charset="0"/>
                <a:ea typeface="Calibri" panose="020F0502020204030204" pitchFamily="34" charset="0"/>
                <a:cs typeface="Times New Roman" panose="02020603050405020304" pitchFamily="18" charset="0"/>
              </a:rPr>
              <a:t>on el fin de fortalecer las capacidades regionales de la entidad y generar más interlocución con la ciudadanía</a:t>
            </a:r>
            <a:endParaRPr lang="es-CO"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una sola esquina cortada 4">
            <a:extLst>
              <a:ext uri="{FF2B5EF4-FFF2-40B4-BE49-F238E27FC236}">
                <a16:creationId xmlns:a16="http://schemas.microsoft.com/office/drawing/2014/main" id="{D1C13985-E0D3-4506-96F1-11E28A728953}"/>
              </a:ext>
            </a:extLst>
          </p:cNvPr>
          <p:cNvSpPr/>
          <p:nvPr/>
        </p:nvSpPr>
        <p:spPr>
          <a:xfrm flipH="1">
            <a:off x="8139100" y="2792882"/>
            <a:ext cx="3605488" cy="2107763"/>
          </a:xfrm>
          <a:prstGeom prst="snip1Rect">
            <a:avLst/>
          </a:prstGeom>
          <a:ln>
            <a:solidFill>
              <a:srgbClr val="AE78D6"/>
            </a:solidFill>
          </a:ln>
        </p:spPr>
        <p:txBody>
          <a:bodyPr wrap="square">
            <a:spAutoFit/>
          </a:bodyPr>
          <a:lstStyle/>
          <a:p>
            <a:pPr algn="just"/>
            <a:r>
              <a:rPr lang="es-CO" sz="1200" dirty="0">
                <a:latin typeface="Arial" panose="020B0604020202020204" pitchFamily="34" charset="0"/>
                <a:ea typeface="Calibri" panose="020F0502020204030204" pitchFamily="34" charset="0"/>
              </a:rPr>
              <a:t>En cumplimiento del Compromiso de aportar a los Objetivos de Desarrollo Sostenible-ODS, y con el propósito de prevenir la contaminación en Gestión Ambiental, se implementaron políticas de ahorro de los recursos, así como el fomento a la cultura del consumo sostenible. Se inició la gestión para la medición de la generación de emisiones (huella de carbono), con el fin de identificar opciones de mitigación o compensación</a:t>
            </a:r>
            <a:endParaRPr lang="es-CO" sz="1200" dirty="0"/>
          </a:p>
        </p:txBody>
      </p:sp>
      <p:sp>
        <p:nvSpPr>
          <p:cNvPr id="6" name="Rectángulo: esquinas superiores, una redondeada y la otra cortada 5">
            <a:extLst>
              <a:ext uri="{FF2B5EF4-FFF2-40B4-BE49-F238E27FC236}">
                <a16:creationId xmlns:a16="http://schemas.microsoft.com/office/drawing/2014/main" id="{1FBB47E6-E061-4D09-ACF1-FCEEBBC5E7F4}"/>
              </a:ext>
            </a:extLst>
          </p:cNvPr>
          <p:cNvSpPr/>
          <p:nvPr/>
        </p:nvSpPr>
        <p:spPr>
          <a:xfrm>
            <a:off x="524623" y="2839465"/>
            <a:ext cx="3513691" cy="1451967"/>
          </a:xfrm>
          <a:prstGeom prst="snipRoundRect">
            <a:avLst/>
          </a:prstGeom>
          <a:ln>
            <a:solidFill>
              <a:srgbClr val="AE78D6"/>
            </a:solidFill>
          </a:ln>
        </p:spPr>
        <p:txBody>
          <a:bodyPr wrap="square">
            <a:spAutoFit/>
          </a:bodyPr>
          <a:lstStyle/>
          <a:p>
            <a:pPr algn="just">
              <a:spcAft>
                <a:spcPts val="1000"/>
              </a:spcAft>
            </a:pPr>
            <a:r>
              <a:rPr lang="es-CO" sz="1200" dirty="0">
                <a:latin typeface="Arial" panose="020B0604020202020204" pitchFamily="34" charset="0"/>
                <a:ea typeface="Calibri" panose="020F0502020204030204" pitchFamily="34" charset="0"/>
                <a:cs typeface="Times New Roman" panose="02020603050405020304" pitchFamily="18" charset="0"/>
              </a:rPr>
              <a:t>Para garantizar la conservación, recuperación y disposición de la memoria institucional que permita la continuidad de la entidad y su Gestión documental, se destaca </a:t>
            </a:r>
            <a:r>
              <a:rPr lang="es-CO"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la elaboración y aprobación del modelo de requisitos de documentos electrónicos dentro del  programa de seguridad de la información. </a:t>
            </a:r>
            <a:endParaRPr lang="es-CO"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áfico 7" descr="Preguntas">
            <a:extLst>
              <a:ext uri="{FF2B5EF4-FFF2-40B4-BE49-F238E27FC236}">
                <a16:creationId xmlns:a16="http://schemas.microsoft.com/office/drawing/2014/main" id="{DB4E6856-4B79-4D9A-B711-DD6B49809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238" y="2050136"/>
            <a:ext cx="914400" cy="914400"/>
          </a:xfrm>
          <a:prstGeom prst="rect">
            <a:avLst/>
          </a:prstGeom>
        </p:spPr>
      </p:pic>
      <p:pic>
        <p:nvPicPr>
          <p:cNvPr id="16" name="Gráfico 15" descr="Planta">
            <a:extLst>
              <a:ext uri="{FF2B5EF4-FFF2-40B4-BE49-F238E27FC236}">
                <a16:creationId xmlns:a16="http://schemas.microsoft.com/office/drawing/2014/main" id="{CA573310-52C3-4177-B2C0-D15AA28EBE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0188" y="2050136"/>
            <a:ext cx="914400" cy="914400"/>
          </a:xfrm>
          <a:prstGeom prst="rect">
            <a:avLst/>
          </a:prstGeom>
        </p:spPr>
      </p:pic>
      <p:pic>
        <p:nvPicPr>
          <p:cNvPr id="18" name="Gráfico 17" descr="Escena de autopista">
            <a:extLst>
              <a:ext uri="{FF2B5EF4-FFF2-40B4-BE49-F238E27FC236}">
                <a16:creationId xmlns:a16="http://schemas.microsoft.com/office/drawing/2014/main" id="{A7D9DF19-87A1-4932-8561-315DA352784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0928" y="3262362"/>
            <a:ext cx="914400" cy="914400"/>
          </a:xfrm>
          <a:prstGeom prst="rect">
            <a:avLst/>
          </a:prstGeom>
        </p:spPr>
      </p:pic>
    </p:spTree>
    <p:extLst>
      <p:ext uri="{BB962C8B-B14F-4D97-AF65-F5344CB8AC3E}">
        <p14:creationId xmlns:p14="http://schemas.microsoft.com/office/powerpoint/2010/main" val="2916117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1050887" y="590687"/>
            <a:ext cx="3814728" cy="0"/>
          </a:xfrm>
          <a:prstGeom prst="line">
            <a:avLst/>
          </a:prstGeom>
          <a:ln>
            <a:solidFill>
              <a:srgbClr val="EE8688"/>
            </a:solidFill>
          </a:ln>
        </p:spPr>
        <p:style>
          <a:lnRef idx="1">
            <a:schemeClr val="dk1"/>
          </a:lnRef>
          <a:fillRef idx="0">
            <a:schemeClr val="dk1"/>
          </a:fillRef>
          <a:effectRef idx="0">
            <a:schemeClr val="dk1"/>
          </a:effectRef>
          <a:fontRef idx="minor">
            <a:schemeClr val="tx1"/>
          </a:fontRef>
        </p:style>
      </p:cxn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824383" y="-18971"/>
            <a:ext cx="6834765" cy="745267"/>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MX" sz="2400" b="1" dirty="0">
                <a:solidFill>
                  <a:srgbClr val="EE8688"/>
                </a:solidFill>
                <a:latin typeface="Century Gothic" panose="020B0502020202020204" pitchFamily="34" charset="0"/>
              </a:rPr>
              <a:t> Gestión de Tecnologías de la Información-TI</a:t>
            </a:r>
            <a:endParaRPr lang="es-CO" sz="2400" b="1" dirty="0">
              <a:solidFill>
                <a:srgbClr val="EE8688"/>
              </a:solidFill>
              <a:latin typeface="Century Gothic" panose="020B0502020202020204" pitchFamily="34" charset="0"/>
            </a:endParaRPr>
          </a:p>
        </p:txBody>
      </p:sp>
      <p:sp>
        <p:nvSpPr>
          <p:cNvPr id="21" name="Google Shape;142;p22">
            <a:extLst>
              <a:ext uri="{FF2B5EF4-FFF2-40B4-BE49-F238E27FC236}">
                <a16:creationId xmlns:a16="http://schemas.microsoft.com/office/drawing/2014/main" id="{421A2F40-F9C5-4D10-98D5-B77A462AB6C6}"/>
              </a:ext>
            </a:extLst>
          </p:cNvPr>
          <p:cNvSpPr txBox="1">
            <a:spLocks/>
          </p:cNvSpPr>
          <p:nvPr/>
        </p:nvSpPr>
        <p:spPr>
          <a:xfrm>
            <a:off x="-224701" y="93202"/>
            <a:ext cx="1124586" cy="52092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2400" b="1" dirty="0">
                <a:solidFill>
                  <a:srgbClr val="EE8688"/>
                </a:solidFill>
                <a:latin typeface="Century Gothic" panose="020B0502020202020204" pitchFamily="34" charset="0"/>
                <a:ea typeface="Work Sans"/>
                <a:cs typeface="Arial" panose="020B0604020202020204" pitchFamily="34" charset="0"/>
                <a:sym typeface="Work Sans"/>
              </a:rPr>
              <a:t>3.4</a:t>
            </a:r>
          </a:p>
        </p:txBody>
      </p:sp>
      <p:pic>
        <p:nvPicPr>
          <p:cNvPr id="17" name="Gráfico 16" descr="Torre de telefonía">
            <a:extLst>
              <a:ext uri="{FF2B5EF4-FFF2-40B4-BE49-F238E27FC236}">
                <a16:creationId xmlns:a16="http://schemas.microsoft.com/office/drawing/2014/main" id="{76AA67EE-ED1A-407E-9AB4-42F1E8C774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8296" y="2849016"/>
            <a:ext cx="914400" cy="914400"/>
          </a:xfrm>
          <a:prstGeom prst="rect">
            <a:avLst/>
          </a:prstGeom>
        </p:spPr>
      </p:pic>
      <p:pic>
        <p:nvPicPr>
          <p:cNvPr id="14" name="Gráfico 13" descr="Internet">
            <a:extLst>
              <a:ext uri="{FF2B5EF4-FFF2-40B4-BE49-F238E27FC236}">
                <a16:creationId xmlns:a16="http://schemas.microsoft.com/office/drawing/2014/main" id="{FE411AE2-41B3-4284-A80A-4F66F2B5D3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31526" y="4162275"/>
            <a:ext cx="914400" cy="914400"/>
          </a:xfrm>
          <a:prstGeom prst="rect">
            <a:avLst/>
          </a:prstGeom>
        </p:spPr>
      </p:pic>
      <p:pic>
        <p:nvPicPr>
          <p:cNvPr id="19" name="Gráfico 18" descr="Robot">
            <a:extLst>
              <a:ext uri="{FF2B5EF4-FFF2-40B4-BE49-F238E27FC236}">
                <a16:creationId xmlns:a16="http://schemas.microsoft.com/office/drawing/2014/main" id="{6B1DC9A4-728F-476D-AC29-F0BA17B03F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4224" y="2925474"/>
            <a:ext cx="914400" cy="914400"/>
          </a:xfrm>
          <a:prstGeom prst="rect">
            <a:avLst/>
          </a:prstGeom>
        </p:spPr>
      </p:pic>
      <p:sp>
        <p:nvSpPr>
          <p:cNvPr id="6" name="Rectángulo 5">
            <a:extLst>
              <a:ext uri="{FF2B5EF4-FFF2-40B4-BE49-F238E27FC236}">
                <a16:creationId xmlns:a16="http://schemas.microsoft.com/office/drawing/2014/main" id="{1A91A67F-30CF-4CAC-9F59-D88FE112CFB4}"/>
              </a:ext>
            </a:extLst>
          </p:cNvPr>
          <p:cNvSpPr/>
          <p:nvPr/>
        </p:nvSpPr>
        <p:spPr>
          <a:xfrm>
            <a:off x="4652651" y="4742612"/>
            <a:ext cx="2472151" cy="523220"/>
          </a:xfrm>
          <a:prstGeom prst="rect">
            <a:avLst/>
          </a:prstGeom>
          <a:ln>
            <a:solidFill>
              <a:srgbClr val="EE8688"/>
            </a:solidFill>
          </a:ln>
        </p:spPr>
        <p:txBody>
          <a:bodyPr wrap="none">
            <a:spAutoFit/>
          </a:bodyPr>
          <a:lstStyle/>
          <a:p>
            <a:pPr algn="ctr"/>
            <a:endParaRPr lang="es-CO" sz="1400" dirty="0">
              <a:latin typeface="Arial" panose="020B0604020202020204" pitchFamily="34" charset="0"/>
              <a:ea typeface="Calibri" panose="020F0502020204030204" pitchFamily="34" charset="0"/>
              <a:cs typeface="Arial" panose="020B0604020202020204" pitchFamily="34" charset="0"/>
            </a:endParaRPr>
          </a:p>
          <a:p>
            <a:pPr algn="ctr"/>
            <a:r>
              <a:rPr lang="es-CO" sz="1400" dirty="0">
                <a:latin typeface="Arial" panose="020B0604020202020204" pitchFamily="34" charset="0"/>
                <a:ea typeface="Calibri" panose="020F0502020204030204" pitchFamily="34" charset="0"/>
                <a:cs typeface="Arial" panose="020B0604020202020204" pitchFamily="34" charset="0"/>
              </a:rPr>
              <a:t>Seguridad de la Información </a:t>
            </a:r>
            <a:endParaRPr lang="es-CO" sz="14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1B9C4C02-890E-4A6E-8460-0800CE83DADE}"/>
              </a:ext>
            </a:extLst>
          </p:cNvPr>
          <p:cNvSpPr/>
          <p:nvPr/>
        </p:nvSpPr>
        <p:spPr>
          <a:xfrm>
            <a:off x="7527994" y="3478327"/>
            <a:ext cx="3240000" cy="869725"/>
          </a:xfrm>
          <a:prstGeom prst="rect">
            <a:avLst/>
          </a:prstGeom>
          <a:ln>
            <a:solidFill>
              <a:srgbClr val="EE8688"/>
            </a:solidFill>
          </a:ln>
        </p:spPr>
        <p:txBody>
          <a:bodyPr wrap="square">
            <a:spAutoFit/>
          </a:bodyPr>
          <a:lstStyle/>
          <a:p>
            <a:pPr algn="ctr">
              <a:lnSpc>
                <a:spcPct val="107000"/>
              </a:lnSpc>
              <a:spcAft>
                <a:spcPts val="800"/>
              </a:spcAft>
            </a:pPr>
            <a:endParaRPr lang="es-CO"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CO" sz="1400" dirty="0">
                <a:latin typeface="Arial" panose="020B0604020202020204" pitchFamily="34" charset="0"/>
                <a:ea typeface="Calibri" panose="020F0502020204030204" pitchFamily="34" charset="0"/>
                <a:cs typeface="Arial" panose="020B0604020202020204" pitchFamily="34" charset="0"/>
              </a:rPr>
              <a:t>Implementación de la Política de Gobierno Digital </a:t>
            </a:r>
          </a:p>
        </p:txBody>
      </p:sp>
      <p:sp>
        <p:nvSpPr>
          <p:cNvPr id="8" name="Rectángulo 7">
            <a:extLst>
              <a:ext uri="{FF2B5EF4-FFF2-40B4-BE49-F238E27FC236}">
                <a16:creationId xmlns:a16="http://schemas.microsoft.com/office/drawing/2014/main" id="{9A314A2D-0E04-4252-B41A-3BE01D097E65}"/>
              </a:ext>
            </a:extLst>
          </p:cNvPr>
          <p:cNvSpPr/>
          <p:nvPr/>
        </p:nvSpPr>
        <p:spPr>
          <a:xfrm>
            <a:off x="899885" y="3478327"/>
            <a:ext cx="3240000" cy="869725"/>
          </a:xfrm>
          <a:prstGeom prst="rect">
            <a:avLst/>
          </a:prstGeom>
          <a:ln>
            <a:solidFill>
              <a:srgbClr val="EE8688"/>
            </a:solidFill>
          </a:ln>
        </p:spPr>
        <p:txBody>
          <a:bodyPr wrap="square">
            <a:spAutoFit/>
          </a:bodyPr>
          <a:lstStyle/>
          <a:p>
            <a:pPr algn="ctr">
              <a:lnSpc>
                <a:spcPct val="107000"/>
              </a:lnSpc>
              <a:spcAft>
                <a:spcPts val="800"/>
              </a:spcAft>
            </a:pPr>
            <a:endParaRPr lang="es-CO"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CO" sz="1400" dirty="0">
                <a:latin typeface="Arial" panose="020B0604020202020204" pitchFamily="34" charset="0"/>
                <a:ea typeface="Calibri" panose="020F0502020204030204" pitchFamily="34" charset="0"/>
                <a:cs typeface="Arial" panose="020B0604020202020204" pitchFamily="34" charset="0"/>
              </a:rPr>
              <a:t>Implementación de la Arquitectura Empresarial de TI.</a:t>
            </a:r>
          </a:p>
        </p:txBody>
      </p:sp>
      <p:sp>
        <p:nvSpPr>
          <p:cNvPr id="5" name="Rectángulo: esquinas redondeadas 4">
            <a:extLst>
              <a:ext uri="{FF2B5EF4-FFF2-40B4-BE49-F238E27FC236}">
                <a16:creationId xmlns:a16="http://schemas.microsoft.com/office/drawing/2014/main" id="{DBED56C0-E8E6-4050-873C-E29E68856772}"/>
              </a:ext>
            </a:extLst>
          </p:cNvPr>
          <p:cNvSpPr/>
          <p:nvPr/>
        </p:nvSpPr>
        <p:spPr>
          <a:xfrm>
            <a:off x="1963362" y="839640"/>
            <a:ext cx="7850730" cy="1770698"/>
          </a:xfrm>
          <a:prstGeom prst="roundRect">
            <a:avLst/>
          </a:prstGeom>
          <a:solidFill>
            <a:srgbClr val="FDF5F5"/>
          </a:solidFill>
          <a:ln>
            <a:solidFill>
              <a:srgbClr val="EE8688"/>
            </a:solidFill>
          </a:ln>
        </p:spPr>
        <p:txBody>
          <a:bodyPr wrap="square">
            <a:spAutoFit/>
          </a:bodyPr>
          <a:lstStyle/>
          <a:p>
            <a:pPr algn="just"/>
            <a:r>
              <a:rPr lang="es-MX" sz="1400" dirty="0">
                <a:latin typeface="Arial" panose="020B0604020202020204" pitchFamily="34" charset="0"/>
                <a:cs typeface="Arial" panose="020B0604020202020204" pitchFamily="34" charset="0"/>
              </a:rPr>
              <a:t>La Gestión </a:t>
            </a:r>
            <a:r>
              <a:rPr lang="es-MX" sz="1400" dirty="0">
                <a:solidFill>
                  <a:srgbClr val="EE8688"/>
                </a:solidFill>
                <a:latin typeface="Arial" panose="020B0604020202020204" pitchFamily="34" charset="0"/>
                <a:cs typeface="Arial" panose="020B0604020202020204" pitchFamily="34" charset="0"/>
              </a:rPr>
              <a:t>Tecnológica y de Comunicaciones </a:t>
            </a:r>
            <a:r>
              <a:rPr lang="es-MX" sz="1400" dirty="0">
                <a:latin typeface="Arial" panose="020B0604020202020204" pitchFamily="34" charset="0"/>
                <a:cs typeface="Arial" panose="020B0604020202020204" pitchFamily="34" charset="0"/>
              </a:rPr>
              <a:t>tiene como fin apoyar la ejecución de la gestión al interior de la entidad, para mejorar el desempeño, economizar recursos, fomentar y mejorar los conocimientos que requiere la entidad de sus servidores y del sistema de salud, mejorar la cultura de la entidad y la calidad y agilidad de los servicios que genera para sus usuarios.</a:t>
            </a:r>
          </a:p>
          <a:p>
            <a:pPr algn="just"/>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Para alcanzar este propósito, la Supersalud ha trabajado en varios frentes de desarrollo tecnológico, así:</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557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áfico 15" descr="Internet">
            <a:extLst>
              <a:ext uri="{FF2B5EF4-FFF2-40B4-BE49-F238E27FC236}">
                <a16:creationId xmlns:a16="http://schemas.microsoft.com/office/drawing/2014/main" id="{55A0EC79-4B49-4791-B87C-68828A94CD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6987" y="4768198"/>
            <a:ext cx="1370721" cy="1370721"/>
          </a:xfrm>
          <a:prstGeom prst="rect">
            <a:avLst/>
          </a:prstGeom>
        </p:spPr>
      </p:pic>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1000553" y="614125"/>
            <a:ext cx="3814728" cy="0"/>
          </a:xfrm>
          <a:prstGeom prst="line">
            <a:avLst/>
          </a:prstGeom>
          <a:ln>
            <a:solidFill>
              <a:srgbClr val="EE8688"/>
            </a:solidFill>
          </a:ln>
        </p:spPr>
        <p:style>
          <a:lnRef idx="1">
            <a:schemeClr val="dk1"/>
          </a:lnRef>
          <a:fillRef idx="0">
            <a:schemeClr val="dk1"/>
          </a:fillRef>
          <a:effectRef idx="0">
            <a:schemeClr val="dk1"/>
          </a:effectRef>
          <a:fontRef idx="minor">
            <a:schemeClr val="tx1"/>
          </a:fontRef>
        </p:style>
      </p:cxnSp>
      <p:sp>
        <p:nvSpPr>
          <p:cNvPr id="21" name="Google Shape;142;p22">
            <a:extLst>
              <a:ext uri="{FF2B5EF4-FFF2-40B4-BE49-F238E27FC236}">
                <a16:creationId xmlns:a16="http://schemas.microsoft.com/office/drawing/2014/main" id="{421A2F40-F9C5-4D10-98D5-B77A462AB6C6}"/>
              </a:ext>
            </a:extLst>
          </p:cNvPr>
          <p:cNvSpPr txBox="1">
            <a:spLocks/>
          </p:cNvSpPr>
          <p:nvPr/>
        </p:nvSpPr>
        <p:spPr>
          <a:xfrm>
            <a:off x="-224702" y="93202"/>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2400" b="1" dirty="0">
                <a:solidFill>
                  <a:srgbClr val="EE8688"/>
                </a:solidFill>
                <a:latin typeface="Century Gothic" panose="020B0502020202020204" pitchFamily="34" charset="0"/>
                <a:ea typeface="Work Sans"/>
                <a:cs typeface="Arial" panose="020B0604020202020204" pitchFamily="34" charset="0"/>
                <a:sym typeface="Work Sans"/>
              </a:rPr>
              <a:t>3.2</a:t>
            </a:r>
          </a:p>
        </p:txBody>
      </p: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760601" y="24589"/>
            <a:ext cx="7175384" cy="745267"/>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MX" sz="2400" b="1" dirty="0">
                <a:solidFill>
                  <a:srgbClr val="EE8688"/>
                </a:solidFill>
                <a:latin typeface="Century Gothic" panose="020B0502020202020204" pitchFamily="34" charset="0"/>
              </a:rPr>
              <a:t> Gestión de Tecnologías de la Información-TI</a:t>
            </a:r>
            <a:endParaRPr lang="es-CO" sz="2400" b="1" dirty="0">
              <a:solidFill>
                <a:srgbClr val="EE8688"/>
              </a:solidFill>
              <a:latin typeface="Century Gothic" panose="020B0502020202020204" pitchFamily="34" charset="0"/>
            </a:endParaRPr>
          </a:p>
        </p:txBody>
      </p:sp>
      <p:sp>
        <p:nvSpPr>
          <p:cNvPr id="5" name="Rectángulo: esquinas redondeadas 4">
            <a:extLst>
              <a:ext uri="{FF2B5EF4-FFF2-40B4-BE49-F238E27FC236}">
                <a16:creationId xmlns:a16="http://schemas.microsoft.com/office/drawing/2014/main" id="{DBED56C0-E8E6-4050-873C-E29E68856772}"/>
              </a:ext>
            </a:extLst>
          </p:cNvPr>
          <p:cNvSpPr/>
          <p:nvPr/>
        </p:nvSpPr>
        <p:spPr>
          <a:xfrm>
            <a:off x="586696" y="769856"/>
            <a:ext cx="3731304" cy="4206536"/>
          </a:xfrm>
          <a:prstGeom prst="roundRect">
            <a:avLst/>
          </a:prstGeom>
          <a:solidFill>
            <a:srgbClr val="FDF5F5"/>
          </a:solidFill>
          <a:ln>
            <a:solidFill>
              <a:srgbClr val="EE8688"/>
            </a:solidFill>
          </a:ln>
        </p:spPr>
        <p:txBody>
          <a:bodyPr wrap="square">
            <a:spAutoFit/>
          </a:bodyPr>
          <a:lstStyle/>
          <a:p>
            <a:pPr algn="ctr">
              <a:lnSpc>
                <a:spcPct val="150000"/>
              </a:lnSpc>
            </a:pPr>
            <a:r>
              <a:rPr lang="es-MX" sz="1100" b="1" dirty="0">
                <a:solidFill>
                  <a:srgbClr val="EC787B"/>
                </a:solidFill>
                <a:latin typeface="Arial" panose="020B0604020202020204" pitchFamily="34" charset="0"/>
                <a:cs typeface="Arial" panose="020B0604020202020204" pitchFamily="34" charset="0"/>
              </a:rPr>
              <a:t>SEGURIDAD DE LA INFORMACIÓN</a:t>
            </a:r>
            <a:r>
              <a:rPr lang="es-MX" sz="1100" b="1" dirty="0">
                <a:solidFill>
                  <a:srgbClr val="EE8688"/>
                </a:solidFill>
                <a:latin typeface="Arial" panose="020B0604020202020204" pitchFamily="34" charset="0"/>
                <a:cs typeface="Arial" panose="020B0604020202020204" pitchFamily="34" charset="0"/>
              </a:rPr>
              <a:t>.</a:t>
            </a:r>
          </a:p>
          <a:p>
            <a:pPr algn="just">
              <a:lnSpc>
                <a:spcPct val="150000"/>
              </a:lnSpc>
            </a:pPr>
            <a:endParaRPr lang="es-MX" sz="1100" dirty="0">
              <a:latin typeface="Arial" panose="020B0604020202020204" pitchFamily="34" charset="0"/>
              <a:cs typeface="Arial" panose="020B0604020202020204" pitchFamily="34" charset="0"/>
            </a:endParaRPr>
          </a:p>
          <a:p>
            <a:pPr algn="just">
              <a:lnSpc>
                <a:spcPct val="150000"/>
              </a:lnSpc>
            </a:pPr>
            <a:r>
              <a:rPr lang="es-MX" sz="1100" dirty="0">
                <a:latin typeface="Arial" panose="020B0604020202020204" pitchFamily="34" charset="0"/>
                <a:cs typeface="Arial" panose="020B0604020202020204" pitchFamily="34" charset="0"/>
              </a:rPr>
              <a:t>En el período evaluado la gestión en este tema se ha reflejado en:</a:t>
            </a:r>
          </a:p>
          <a:p>
            <a:pPr algn="just">
              <a:lnSpc>
                <a:spcPct val="150000"/>
              </a:lnSpc>
            </a:pPr>
            <a:endParaRPr lang="es-MX" sz="11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es-MX" sz="1100" dirty="0">
                <a:latin typeface="Arial" panose="020B0604020202020204" pitchFamily="34" charset="0"/>
                <a:cs typeface="Arial" panose="020B0604020202020204" pitchFamily="34" charset="0"/>
              </a:rPr>
              <a:t>El levantamiento </a:t>
            </a:r>
            <a:r>
              <a:rPr lang="es-CO" sz="1100" dirty="0">
                <a:latin typeface="Arial" panose="020B0604020202020204" pitchFamily="34" charset="0"/>
                <a:cs typeface="Arial" panose="020B0604020202020204" pitchFamily="34" charset="0"/>
              </a:rPr>
              <a:t>de la información y matrices de Riesgos de Seguridad de la información con sus respectivos controles y planes de tratamiento de Riesgos, para 4 procesos de apoyo y 9 procesos Misionales.</a:t>
            </a:r>
          </a:p>
          <a:p>
            <a:pPr marL="171450" indent="-171450" algn="just">
              <a:lnSpc>
                <a:spcPct val="150000"/>
              </a:lnSpc>
              <a:buFont typeface="Arial" panose="020B0604020202020204" pitchFamily="34" charset="0"/>
              <a:buChar char="•"/>
            </a:pPr>
            <a:r>
              <a:rPr lang="es-CO" sz="1100" dirty="0">
                <a:latin typeface="Arial" panose="020B0604020202020204" pitchFamily="34" charset="0"/>
                <a:cs typeface="Arial" panose="020B0604020202020204" pitchFamily="34" charset="0"/>
              </a:rPr>
              <a:t>Se actualizó la afiliación de la Superintendencia a Lacnic</a:t>
            </a:r>
          </a:p>
          <a:p>
            <a:pPr marL="171450" indent="-171450" algn="just">
              <a:lnSpc>
                <a:spcPct val="150000"/>
              </a:lnSpc>
              <a:buFont typeface="Arial" panose="020B0604020202020204" pitchFamily="34" charset="0"/>
              <a:buChar char="•"/>
            </a:pPr>
            <a:r>
              <a:rPr lang="es-CO" sz="1100" dirty="0">
                <a:latin typeface="Arial" panose="020B0604020202020204" pitchFamily="34" charset="0"/>
                <a:cs typeface="Arial" panose="020B0604020202020204" pitchFamily="34" charset="0"/>
              </a:rPr>
              <a:t>Se continuó con el afinamiento y estabilización de las herramientas de Seguridad informativa (Seguridad y Antivirus)</a:t>
            </a:r>
          </a:p>
        </p:txBody>
      </p:sp>
      <p:sp>
        <p:nvSpPr>
          <p:cNvPr id="13" name="Rectángulo: esquinas redondeadas 12">
            <a:extLst>
              <a:ext uri="{FF2B5EF4-FFF2-40B4-BE49-F238E27FC236}">
                <a16:creationId xmlns:a16="http://schemas.microsoft.com/office/drawing/2014/main" id="{F766D9CE-C6F8-4131-A9C9-CB7CD59697A9}"/>
              </a:ext>
            </a:extLst>
          </p:cNvPr>
          <p:cNvSpPr/>
          <p:nvPr/>
        </p:nvSpPr>
        <p:spPr>
          <a:xfrm>
            <a:off x="4599987" y="701409"/>
            <a:ext cx="3523377" cy="5706160"/>
          </a:xfrm>
          <a:prstGeom prst="roundRect">
            <a:avLst/>
          </a:prstGeom>
          <a:solidFill>
            <a:srgbClr val="FDF5F5"/>
          </a:solidFill>
          <a:ln>
            <a:solidFill>
              <a:srgbClr val="EE8688"/>
            </a:solidFill>
          </a:ln>
        </p:spPr>
        <p:txBody>
          <a:bodyPr wrap="square">
            <a:spAutoFit/>
          </a:bodyPr>
          <a:lstStyle/>
          <a:p>
            <a:pPr algn="ctr">
              <a:lnSpc>
                <a:spcPct val="150000"/>
              </a:lnSpc>
            </a:pPr>
            <a:r>
              <a:rPr lang="es-MX" sz="1100" b="1" dirty="0">
                <a:solidFill>
                  <a:srgbClr val="EE8688"/>
                </a:solidFill>
                <a:latin typeface="Arial" panose="020B0604020202020204" pitchFamily="34" charset="0"/>
                <a:cs typeface="Arial" panose="020B0604020202020204" pitchFamily="34" charset="0"/>
              </a:rPr>
              <a:t>IMPLEMENTACIÓN DE LA POLÍTICA DE GOBIERNO DIGITAL.</a:t>
            </a:r>
          </a:p>
          <a:p>
            <a:pPr algn="just">
              <a:lnSpc>
                <a:spcPct val="150000"/>
              </a:lnSpc>
            </a:pPr>
            <a:endParaRPr lang="es-MX" sz="1100" dirty="0">
              <a:latin typeface="Arial" panose="020B0604020202020204" pitchFamily="34" charset="0"/>
              <a:cs typeface="Arial" panose="020B0604020202020204" pitchFamily="34" charset="0"/>
            </a:endParaRPr>
          </a:p>
          <a:p>
            <a:pPr algn="just">
              <a:lnSpc>
                <a:spcPct val="150000"/>
              </a:lnSpc>
            </a:pPr>
            <a:r>
              <a:rPr lang="es-MX"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Se realizó la medición del avance en la implementación de gobierno digital en la herramienta de autodiagnóstico provista por el Ministerio de las Tecnologías-MINTIC, en 4 temáticas y el resultado se relaciona a continuación: </a:t>
            </a:r>
          </a:p>
          <a:p>
            <a:pPr marL="171450" indent="-171450" algn="just">
              <a:lnSpc>
                <a:spcPct val="150000"/>
              </a:lnSpc>
              <a:buFont typeface="Wingdings" panose="05000000000000000000" pitchFamily="2" charset="2"/>
              <a:buChar char="§"/>
            </a:pPr>
            <a:r>
              <a:rPr lang="es-CO" sz="1100" dirty="0">
                <a:latin typeface="Arial" panose="020B0604020202020204" pitchFamily="34" charset="0"/>
                <a:cs typeface="Arial" panose="020B0604020202020204" pitchFamily="34" charset="0"/>
              </a:rPr>
              <a:t>Arquitectura de TI. </a:t>
            </a:r>
            <a:r>
              <a:rPr lang="es-C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Puntaje Bajo</a:t>
            </a:r>
          </a:p>
          <a:p>
            <a:pPr marL="171450" indent="-171450" algn="just">
              <a:lnSpc>
                <a:spcPct val="150000"/>
              </a:lnSpc>
              <a:buFont typeface="Wingdings" panose="05000000000000000000" pitchFamily="2" charset="2"/>
              <a:buChar char="§"/>
            </a:pPr>
            <a:r>
              <a:rPr lang="es-CO" sz="1100" dirty="0">
                <a:latin typeface="Arial" panose="020B0604020202020204" pitchFamily="34" charset="0"/>
                <a:cs typeface="Arial" panose="020B0604020202020204" pitchFamily="34" charset="0"/>
              </a:rPr>
              <a:t>Seguridad y Privacidad de la Información. Puntaje </a:t>
            </a:r>
            <a:r>
              <a:rPr lang="es-C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Medio Alto </a:t>
            </a:r>
          </a:p>
          <a:p>
            <a:pPr marL="171450" indent="-171450" algn="just">
              <a:lnSpc>
                <a:spcPct val="150000"/>
              </a:lnSpc>
              <a:buFont typeface="Wingdings" panose="05000000000000000000" pitchFamily="2" charset="2"/>
              <a:buChar char="§"/>
            </a:pPr>
            <a:r>
              <a:rPr lang="es-CO" sz="1100" dirty="0">
                <a:latin typeface="Arial" panose="020B0604020202020204" pitchFamily="34" charset="0"/>
                <a:cs typeface="Arial" panose="020B0604020202020204" pitchFamily="34" charset="0"/>
              </a:rPr>
              <a:t>Empoderamiento de los ciudadanos a través de medios electrónicos. </a:t>
            </a:r>
            <a:r>
              <a:rPr lang="es-C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Puntaje Medio  </a:t>
            </a:r>
          </a:p>
          <a:p>
            <a:pPr marL="171450" indent="-171450" algn="just">
              <a:lnSpc>
                <a:spcPct val="150000"/>
              </a:lnSpc>
              <a:buFont typeface="Wingdings" panose="05000000000000000000" pitchFamily="2" charset="2"/>
              <a:buChar char="§"/>
            </a:pPr>
            <a:r>
              <a:rPr lang="es-CO" sz="1100" dirty="0">
                <a:latin typeface="Arial" panose="020B0604020202020204" pitchFamily="34" charset="0"/>
                <a:cs typeface="Arial" panose="020B0604020202020204" pitchFamily="34" charset="0"/>
              </a:rPr>
              <a:t>Provisión de trámites y servicios parcial y totalmente en línea. </a:t>
            </a:r>
            <a:r>
              <a:rPr lang="es-C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Puntaje Medio </a:t>
            </a:r>
          </a:p>
          <a:p>
            <a:pPr algn="just">
              <a:lnSpc>
                <a:spcPct val="150000"/>
              </a:lnSpc>
            </a:pPr>
            <a:endParaRPr lang="es-CO"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es-CO" sz="1100" dirty="0">
                <a:latin typeface="Arial" panose="020B0604020202020204" pitchFamily="34" charset="0"/>
                <a:cs typeface="Arial" panose="020B0604020202020204" pitchFamily="34" charset="0"/>
              </a:rPr>
              <a:t>Como mejora al diagnóstico anterior, se propuso un portafolio de 74 iniciativas para desarrollar en la vigencia 2019 y así avanzar en la implementación de Gobierno Digital.</a:t>
            </a:r>
          </a:p>
        </p:txBody>
      </p:sp>
      <p:sp>
        <p:nvSpPr>
          <p:cNvPr id="15" name="Rectángulo: esquinas redondeadas 14">
            <a:extLst>
              <a:ext uri="{FF2B5EF4-FFF2-40B4-BE49-F238E27FC236}">
                <a16:creationId xmlns:a16="http://schemas.microsoft.com/office/drawing/2014/main" id="{05BFB8DD-8EFA-4CAF-9040-C2C4B0B3F186}"/>
              </a:ext>
            </a:extLst>
          </p:cNvPr>
          <p:cNvSpPr/>
          <p:nvPr/>
        </p:nvSpPr>
        <p:spPr>
          <a:xfrm>
            <a:off x="8383127" y="769856"/>
            <a:ext cx="3218238" cy="4169111"/>
          </a:xfrm>
          <a:prstGeom prst="roundRect">
            <a:avLst/>
          </a:prstGeom>
          <a:solidFill>
            <a:srgbClr val="FDF5F5"/>
          </a:solidFill>
          <a:ln>
            <a:solidFill>
              <a:srgbClr val="EE8688"/>
            </a:solidFill>
          </a:ln>
        </p:spPr>
        <p:txBody>
          <a:bodyPr wrap="square">
            <a:spAutoFit/>
          </a:bodyPr>
          <a:lstStyle/>
          <a:p>
            <a:pPr algn="ctr">
              <a:lnSpc>
                <a:spcPct val="150000"/>
              </a:lnSpc>
            </a:pPr>
            <a:r>
              <a:rPr lang="es-MX" sz="1100" b="1" dirty="0">
                <a:solidFill>
                  <a:srgbClr val="EE8688"/>
                </a:solidFill>
                <a:latin typeface="Arial" panose="020B0604020202020204" pitchFamily="34" charset="0"/>
                <a:cs typeface="Arial" panose="020B0604020202020204" pitchFamily="34" charset="0"/>
              </a:rPr>
              <a:t>IMPLEMENTACIÓN DE LA ARQUITECTURA EMPRESARIAL DE TI.</a:t>
            </a:r>
          </a:p>
          <a:p>
            <a:pPr algn="just">
              <a:lnSpc>
                <a:spcPct val="150000"/>
              </a:lnSpc>
            </a:pPr>
            <a:endParaRPr lang="es-MX" sz="1100" dirty="0">
              <a:solidFill>
                <a:srgbClr val="EE8688"/>
              </a:solidFill>
              <a:latin typeface="Arial" panose="020B0604020202020204" pitchFamily="34" charset="0"/>
              <a:cs typeface="Arial" panose="020B0604020202020204" pitchFamily="34" charset="0"/>
            </a:endParaRPr>
          </a:p>
          <a:p>
            <a:pPr algn="just">
              <a:lnSpc>
                <a:spcPct val="150000"/>
              </a:lnSpc>
            </a:pPr>
            <a:r>
              <a:rPr lang="es-MX"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Se elaboró el proyecto piloto de análisis, diseño e implementación de herramientas  de arquitectura empresarial de TI y tableros de control de indicadores, que permiten realizar el seguimiento a la gestión de los planes y cronogramas.</a:t>
            </a:r>
          </a:p>
          <a:p>
            <a:pPr algn="just">
              <a:lnSpc>
                <a:spcPct val="150000"/>
              </a:lnSpc>
            </a:pPr>
            <a:endParaRPr lang="es-CO" sz="1100" dirty="0">
              <a:latin typeface="Arial" panose="020B0604020202020204" pitchFamily="34" charset="0"/>
              <a:cs typeface="Arial" panose="020B0604020202020204" pitchFamily="34" charset="0"/>
            </a:endParaRPr>
          </a:p>
          <a:p>
            <a:pPr algn="just">
              <a:lnSpc>
                <a:spcPct val="150000"/>
              </a:lnSpc>
            </a:pPr>
            <a:r>
              <a:rPr lang="es-CO" sz="1100" dirty="0">
                <a:latin typeface="Arial" panose="020B0604020202020204" pitchFamily="34" charset="0"/>
                <a:cs typeface="Arial" panose="020B0604020202020204" pitchFamily="34" charset="0"/>
              </a:rPr>
              <a:t>Se garantizó la continuidad y la disponibilidad de la infraestructura que soporta los servicios del sitio web de la entidad, logrando así la estabilización de la plataforma</a:t>
            </a:r>
          </a:p>
        </p:txBody>
      </p:sp>
      <p:pic>
        <p:nvPicPr>
          <p:cNvPr id="2" name="Imagen 1">
            <a:extLst>
              <a:ext uri="{FF2B5EF4-FFF2-40B4-BE49-F238E27FC236}">
                <a16:creationId xmlns:a16="http://schemas.microsoft.com/office/drawing/2014/main" id="{D337B8F1-ED4E-447C-9881-502AB95F8725}"/>
              </a:ext>
            </a:extLst>
          </p:cNvPr>
          <p:cNvPicPr>
            <a:picLocks noChangeAspect="1"/>
          </p:cNvPicPr>
          <p:nvPr/>
        </p:nvPicPr>
        <p:blipFill>
          <a:blip r:embed="rId4"/>
          <a:stretch>
            <a:fillRect/>
          </a:stretch>
        </p:blipFill>
        <p:spPr>
          <a:xfrm>
            <a:off x="9585643" y="4822503"/>
            <a:ext cx="972028" cy="1262110"/>
          </a:xfrm>
          <a:prstGeom prst="rect">
            <a:avLst/>
          </a:prstGeom>
        </p:spPr>
      </p:pic>
    </p:spTree>
    <p:extLst>
      <p:ext uri="{BB962C8B-B14F-4D97-AF65-F5344CB8AC3E}">
        <p14:creationId xmlns:p14="http://schemas.microsoft.com/office/powerpoint/2010/main" val="287229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2;p22">
            <a:extLst>
              <a:ext uri="{FF2B5EF4-FFF2-40B4-BE49-F238E27FC236}">
                <a16:creationId xmlns:a16="http://schemas.microsoft.com/office/drawing/2014/main" id="{5BD0354A-D0AF-4E78-B149-A931CD2C6A8C}"/>
              </a:ext>
            </a:extLst>
          </p:cNvPr>
          <p:cNvSpPr txBox="1">
            <a:spLocks/>
          </p:cNvSpPr>
          <p:nvPr/>
        </p:nvSpPr>
        <p:spPr>
          <a:xfrm>
            <a:off x="280634" y="1855557"/>
            <a:ext cx="1743075" cy="1005619"/>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8800" b="1" dirty="0">
                <a:solidFill>
                  <a:schemeClr val="accent6"/>
                </a:solidFill>
                <a:latin typeface="Century Gothic" panose="020B0502020202020204" pitchFamily="34" charset="0"/>
                <a:ea typeface="Work Sans"/>
                <a:cs typeface="Arial" panose="020B0604020202020204" pitchFamily="34" charset="0"/>
                <a:sym typeface="Work Sans"/>
              </a:rPr>
              <a:t>01.</a:t>
            </a:r>
          </a:p>
        </p:txBody>
      </p:sp>
      <p:sp>
        <p:nvSpPr>
          <p:cNvPr id="3" name="Google Shape;141;p22">
            <a:extLst>
              <a:ext uri="{FF2B5EF4-FFF2-40B4-BE49-F238E27FC236}">
                <a16:creationId xmlns:a16="http://schemas.microsoft.com/office/drawing/2014/main" id="{C21977BE-6DC9-4417-B4AF-32791C7B293B}"/>
              </a:ext>
            </a:extLst>
          </p:cNvPr>
          <p:cNvSpPr txBox="1">
            <a:spLocks/>
          </p:cNvSpPr>
          <p:nvPr/>
        </p:nvSpPr>
        <p:spPr>
          <a:xfrm>
            <a:off x="2348750" y="1855557"/>
            <a:ext cx="8624050"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7200" b="1" dirty="0">
                <a:solidFill>
                  <a:schemeClr val="accent6"/>
                </a:solidFill>
                <a:latin typeface="Century Gothic" panose="020B0502020202020204" pitchFamily="34" charset="0"/>
              </a:rPr>
              <a:t>GESTIÓN MISIONAL</a:t>
            </a:r>
            <a:endParaRPr lang="es-CO" sz="7200" dirty="0">
              <a:solidFill>
                <a:schemeClr val="accent6"/>
              </a:solidFill>
              <a:latin typeface="Century Gothic" panose="020B0502020202020204" pitchFamily="34" charset="0"/>
            </a:endParaRPr>
          </a:p>
        </p:txBody>
      </p:sp>
      <p:cxnSp>
        <p:nvCxnSpPr>
          <p:cNvPr id="4" name="Conector recto 3">
            <a:extLst>
              <a:ext uri="{FF2B5EF4-FFF2-40B4-BE49-F238E27FC236}">
                <a16:creationId xmlns:a16="http://schemas.microsoft.com/office/drawing/2014/main" id="{9DF1DFE8-A00E-45AE-9CD1-262F2B079943}"/>
              </a:ext>
            </a:extLst>
          </p:cNvPr>
          <p:cNvCxnSpPr>
            <a:cxnSpLocks/>
          </p:cNvCxnSpPr>
          <p:nvPr/>
        </p:nvCxnSpPr>
        <p:spPr>
          <a:xfrm>
            <a:off x="2602829" y="2861176"/>
            <a:ext cx="8527192" cy="0"/>
          </a:xfrm>
          <a:prstGeom prst="line">
            <a:avLst/>
          </a:prstGeom>
          <a:ln>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109AF534-84C9-48B4-8B32-02D401AA0DED}"/>
              </a:ext>
            </a:extLst>
          </p:cNvPr>
          <p:cNvSpPr/>
          <p:nvPr/>
        </p:nvSpPr>
        <p:spPr>
          <a:xfrm>
            <a:off x="2489200" y="3101564"/>
            <a:ext cx="7518400" cy="1287532"/>
          </a:xfrm>
          <a:prstGeom prst="rect">
            <a:avLst/>
          </a:prstGeom>
        </p:spPr>
        <p:txBody>
          <a:bodyPr wrap="square">
            <a:spAutoFit/>
          </a:bodyPr>
          <a:lstStyle/>
          <a:p>
            <a:pPr>
              <a:lnSpc>
                <a:spcPct val="150000"/>
              </a:lnSpc>
            </a:pPr>
            <a:r>
              <a:rPr lang="es-CO" dirty="0">
                <a:solidFill>
                  <a:schemeClr val="tx1">
                    <a:lumMod val="50000"/>
                    <a:lumOff val="50000"/>
                  </a:schemeClr>
                </a:solidFill>
                <a:latin typeface="Arial" panose="020B0604020202020204" pitchFamily="34" charset="0"/>
                <a:cs typeface="Arial" panose="020B0604020202020204" pitchFamily="34" charset="0"/>
              </a:rPr>
              <a:t>1.1 Gestión de Protección al Usuario</a:t>
            </a:r>
          </a:p>
          <a:p>
            <a:pPr>
              <a:lnSpc>
                <a:spcPct val="150000"/>
              </a:lnSpc>
            </a:pPr>
            <a:r>
              <a:rPr lang="es-CO" dirty="0">
                <a:solidFill>
                  <a:schemeClr val="tx1">
                    <a:lumMod val="50000"/>
                    <a:lumOff val="50000"/>
                  </a:schemeClr>
                </a:solidFill>
                <a:latin typeface="Arial" panose="020B0604020202020204" pitchFamily="34" charset="0"/>
                <a:cs typeface="Arial" panose="020B0604020202020204" pitchFamily="34" charset="0"/>
              </a:rPr>
              <a:t>1.2 Ejecución de la Inspección y Vigilancia en el Sector Salud </a:t>
            </a:r>
          </a:p>
          <a:p>
            <a:pPr>
              <a:lnSpc>
                <a:spcPct val="150000"/>
              </a:lnSpc>
            </a:pPr>
            <a:r>
              <a:rPr lang="es-CO" dirty="0">
                <a:solidFill>
                  <a:schemeClr val="tx1">
                    <a:lumMod val="50000"/>
                    <a:lumOff val="50000"/>
                  </a:schemeClr>
                </a:solidFill>
                <a:latin typeface="Arial" panose="020B0604020202020204" pitchFamily="34" charset="0"/>
                <a:cs typeface="Arial" panose="020B0604020202020204" pitchFamily="34" charset="0"/>
              </a:rPr>
              <a:t>1.3 Ejecución del Control en el Sector Salud</a:t>
            </a:r>
          </a:p>
        </p:txBody>
      </p:sp>
    </p:spTree>
    <p:extLst>
      <p:ext uri="{BB962C8B-B14F-4D97-AF65-F5344CB8AC3E}">
        <p14:creationId xmlns:p14="http://schemas.microsoft.com/office/powerpoint/2010/main" val="109461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5BD4BDF-CAA1-401E-AE61-A60246DA2B69}"/>
              </a:ext>
            </a:extLst>
          </p:cNvPr>
          <p:cNvPicPr>
            <a:picLocks noChangeAspect="1"/>
          </p:cNvPicPr>
          <p:nvPr/>
        </p:nvPicPr>
        <p:blipFill rotWithShape="1">
          <a:blip r:embed="rId2"/>
          <a:srcRect l="45206" t="40612" r="25551" b="37981"/>
          <a:stretch/>
        </p:blipFill>
        <p:spPr>
          <a:xfrm>
            <a:off x="981830" y="1960308"/>
            <a:ext cx="3965868" cy="2783712"/>
          </a:xfrm>
          <a:prstGeom prst="rect">
            <a:avLst/>
          </a:prstGeom>
        </p:spPr>
      </p:pic>
      <p:sp>
        <p:nvSpPr>
          <p:cNvPr id="7" name="Google Shape;142;p22">
            <a:extLst>
              <a:ext uri="{FF2B5EF4-FFF2-40B4-BE49-F238E27FC236}">
                <a16:creationId xmlns:a16="http://schemas.microsoft.com/office/drawing/2014/main" id="{7335C350-6640-40B1-A168-015677BA0FAA}"/>
              </a:ext>
            </a:extLst>
          </p:cNvPr>
          <p:cNvSpPr txBox="1">
            <a:spLocks/>
          </p:cNvSpPr>
          <p:nvPr/>
        </p:nvSpPr>
        <p:spPr>
          <a:xfrm>
            <a:off x="67111" y="142752"/>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4000" b="1" dirty="0">
                <a:solidFill>
                  <a:schemeClr val="accent6"/>
                </a:solidFill>
                <a:latin typeface="Century Gothic" panose="020B0502020202020204" pitchFamily="34" charset="0"/>
                <a:ea typeface="Work Sans"/>
                <a:cs typeface="Arial" panose="020B0604020202020204" pitchFamily="34" charset="0"/>
                <a:sym typeface="Work Sans"/>
              </a:rPr>
              <a:t>01.</a:t>
            </a:r>
          </a:p>
        </p:txBody>
      </p: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1126249" y="-17930"/>
            <a:ext cx="3965868"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3200" b="1" dirty="0">
                <a:solidFill>
                  <a:schemeClr val="accent6"/>
                </a:solidFill>
                <a:latin typeface="Century Gothic" panose="020B0502020202020204" pitchFamily="34" charset="0"/>
              </a:rPr>
              <a:t>GESTIÓN MISIONAL</a:t>
            </a:r>
            <a:endParaRPr lang="es-CO" sz="3200" dirty="0">
              <a:solidFill>
                <a:schemeClr val="accent6"/>
              </a:solidFill>
              <a:latin typeface="Century Gothic" panose="020B0502020202020204" pitchFamily="34" charset="0"/>
            </a:endParaRPr>
          </a:p>
        </p:txBody>
      </p:sp>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1302783" y="742588"/>
            <a:ext cx="3531305" cy="0"/>
          </a:xfrm>
          <a:prstGeom prst="line">
            <a:avLst/>
          </a:prstGeom>
          <a:ln>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1" name="Rectángulo: esquinas diagonales redondeadas 10">
            <a:extLst>
              <a:ext uri="{FF2B5EF4-FFF2-40B4-BE49-F238E27FC236}">
                <a16:creationId xmlns:a16="http://schemas.microsoft.com/office/drawing/2014/main" id="{D2BDF661-4964-4134-A9A6-BE44793D902A}"/>
              </a:ext>
            </a:extLst>
          </p:cNvPr>
          <p:cNvSpPr/>
          <p:nvPr/>
        </p:nvSpPr>
        <p:spPr>
          <a:xfrm>
            <a:off x="5667891" y="742588"/>
            <a:ext cx="6049003" cy="4674954"/>
          </a:xfrm>
          <a:prstGeom prst="round2Diag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tx1"/>
                </a:solidFill>
                <a:latin typeface="Arial" panose="020B0604020202020204" pitchFamily="34" charset="0"/>
                <a:cs typeface="Arial" panose="020B0604020202020204" pitchFamily="34" charset="0"/>
              </a:rPr>
              <a:t>La Superintendencia Nacional de Salud gestiona su </a:t>
            </a:r>
            <a:r>
              <a:rPr lang="es-MX" dirty="0">
                <a:solidFill>
                  <a:schemeClr val="accent6"/>
                </a:solidFill>
                <a:latin typeface="Arial" panose="020B0604020202020204" pitchFamily="34" charset="0"/>
                <a:cs typeface="Arial" panose="020B0604020202020204" pitchFamily="34" charset="0"/>
              </a:rPr>
              <a:t>Misión de “Proteger los Derechos de los Usuarios del Sistema General de Seguridad Social en Salud”, </a:t>
            </a:r>
            <a:r>
              <a:rPr lang="es-MX" dirty="0">
                <a:solidFill>
                  <a:schemeClr val="tx1"/>
                </a:solidFill>
                <a:latin typeface="Arial" panose="020B0604020202020204" pitchFamily="34" charset="0"/>
                <a:cs typeface="Arial" panose="020B0604020202020204" pitchFamily="34" charset="0"/>
              </a:rPr>
              <a:t>siguiendo los lineamientos del Gobierno Nacional, dictados a través de normas legales, las cuales orientan la manera y forma de ejercer la función pública y de obtener los resultados, para el cumplimiento del derecho constitucional de los ciudadanos de ser informados y de participar de la gestión en todo el Sistema de Salud y en la Supersalud como entidad que proteja sus derechos. </a:t>
            </a:r>
            <a:endParaRPr lang="es-CO"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25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BF4B77D-061F-44E1-BC42-AC8F1502FB6A}"/>
              </a:ext>
            </a:extLst>
          </p:cNvPr>
          <p:cNvPicPr>
            <a:picLocks noChangeAspect="1"/>
          </p:cNvPicPr>
          <p:nvPr/>
        </p:nvPicPr>
        <p:blipFill rotWithShape="1">
          <a:blip r:embed="rId2"/>
          <a:srcRect l="33991" t="15046" r="34427" b="62936"/>
          <a:stretch/>
        </p:blipFill>
        <p:spPr>
          <a:xfrm>
            <a:off x="751294" y="1978104"/>
            <a:ext cx="5938944" cy="2946229"/>
          </a:xfrm>
          <a:prstGeom prst="rect">
            <a:avLst/>
          </a:prstGeom>
          <a:solidFill>
            <a:srgbClr val="DDFFEC"/>
          </a:solidFill>
        </p:spPr>
      </p:pic>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290809" y="335215"/>
            <a:ext cx="6711910"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2400" b="1" dirty="0">
                <a:solidFill>
                  <a:schemeClr val="accent6"/>
                </a:solidFill>
                <a:latin typeface="Century Gothic" panose="020B0502020202020204" pitchFamily="34" charset="0"/>
              </a:rPr>
              <a:t>Dependencias que lideran el cumplimiento de la Misión Institucional</a:t>
            </a:r>
            <a:endParaRPr lang="es-CO" sz="2400" dirty="0">
              <a:solidFill>
                <a:schemeClr val="accent6"/>
              </a:solidFill>
              <a:latin typeface="Century Gothic" panose="020B0502020202020204" pitchFamily="34" charset="0"/>
            </a:endParaRPr>
          </a:p>
        </p:txBody>
      </p:sp>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485712" y="1190691"/>
            <a:ext cx="3531305" cy="0"/>
          </a:xfrm>
          <a:prstGeom prst="line">
            <a:avLst/>
          </a:prstGeom>
          <a:ln/>
        </p:spPr>
        <p:style>
          <a:lnRef idx="1">
            <a:schemeClr val="dk1"/>
          </a:lnRef>
          <a:fillRef idx="0">
            <a:schemeClr val="dk1"/>
          </a:fillRef>
          <a:effectRef idx="0">
            <a:schemeClr val="dk1"/>
          </a:effectRef>
          <a:fontRef idx="minor">
            <a:schemeClr val="tx1"/>
          </a:fontRef>
        </p:style>
      </p:cxnSp>
      <p:sp>
        <p:nvSpPr>
          <p:cNvPr id="11" name="Bocadillo: ovalado 10">
            <a:extLst>
              <a:ext uri="{FF2B5EF4-FFF2-40B4-BE49-F238E27FC236}">
                <a16:creationId xmlns:a16="http://schemas.microsoft.com/office/drawing/2014/main" id="{D2BDF661-4964-4134-A9A6-BE44793D902A}"/>
              </a:ext>
            </a:extLst>
          </p:cNvPr>
          <p:cNvSpPr/>
          <p:nvPr/>
        </p:nvSpPr>
        <p:spPr>
          <a:xfrm>
            <a:off x="7620000" y="762936"/>
            <a:ext cx="3939611" cy="3024079"/>
          </a:xfrm>
          <a:prstGeom prst="wedgeEllipseCallout">
            <a:avLst>
              <a:gd name="adj1" fmla="val -74478"/>
              <a:gd name="adj2" fmla="val 45773"/>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O" sz="1400" dirty="0">
              <a:solidFill>
                <a:schemeClr val="tx1"/>
              </a:solidFill>
              <a:latin typeface="Arial" panose="020B0604020202020204" pitchFamily="34" charset="0"/>
              <a:cs typeface="Arial" panose="020B0604020202020204" pitchFamily="34" charset="0"/>
            </a:endParaRPr>
          </a:p>
          <a:p>
            <a:pPr algn="just"/>
            <a:endParaRPr lang="es-CO" sz="1400" dirty="0">
              <a:solidFill>
                <a:schemeClr val="tx1"/>
              </a:solidFill>
              <a:latin typeface="Arial" panose="020B0604020202020204" pitchFamily="34" charset="0"/>
              <a:cs typeface="Arial" panose="020B0604020202020204" pitchFamily="34" charset="0"/>
            </a:endParaRPr>
          </a:p>
          <a:p>
            <a:pPr algn="just"/>
            <a:r>
              <a:rPr lang="es-CO" sz="1400" dirty="0">
                <a:solidFill>
                  <a:schemeClr val="tx1"/>
                </a:solidFill>
                <a:latin typeface="Arial" panose="020B0604020202020204" pitchFamily="34" charset="0"/>
                <a:cs typeface="Arial" panose="020B0604020202020204" pitchFamily="34" charset="0"/>
              </a:rPr>
              <a:t>La Gestión misional se lleva a cabo a través de seis (6) dependencias denominadas </a:t>
            </a:r>
            <a:r>
              <a:rPr lang="es-CO" sz="1400" dirty="0">
                <a:solidFill>
                  <a:schemeClr val="accent6"/>
                </a:solidFill>
                <a:latin typeface="Arial" panose="020B0604020202020204" pitchFamily="34" charset="0"/>
                <a:cs typeface="Arial" panose="020B0604020202020204" pitchFamily="34" charset="0"/>
              </a:rPr>
              <a:t>Superintendencias Delegadas</a:t>
            </a:r>
            <a:r>
              <a:rPr lang="es-CO" sz="1400" dirty="0">
                <a:solidFill>
                  <a:schemeClr val="tx1"/>
                </a:solidFill>
                <a:latin typeface="Arial" panose="020B0604020202020204" pitchFamily="34" charset="0"/>
                <a:cs typeface="Arial" panose="020B0604020202020204" pitchFamily="34" charset="0"/>
              </a:rPr>
              <a:t>, según su competencia, así:</a:t>
            </a:r>
          </a:p>
          <a:p>
            <a:pPr algn="just"/>
            <a:r>
              <a:rPr lang="es-CO" sz="1400" dirty="0">
                <a:solidFill>
                  <a:schemeClr val="tx1"/>
                </a:solidFill>
                <a:latin typeface="Arial" panose="020B0604020202020204" pitchFamily="34" charset="0"/>
                <a:cs typeface="Arial" panose="020B0604020202020204" pitchFamily="34" charset="0"/>
              </a:rPr>
              <a:t> </a:t>
            </a:r>
          </a:p>
          <a:p>
            <a:pPr algn="just"/>
            <a:endParaRPr lang="es-CO"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49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2;p22">
            <a:extLst>
              <a:ext uri="{FF2B5EF4-FFF2-40B4-BE49-F238E27FC236}">
                <a16:creationId xmlns:a16="http://schemas.microsoft.com/office/drawing/2014/main" id="{7335C350-6640-40B1-A168-015677BA0FAA}"/>
              </a:ext>
            </a:extLst>
          </p:cNvPr>
          <p:cNvSpPr txBox="1">
            <a:spLocks/>
          </p:cNvSpPr>
          <p:nvPr/>
        </p:nvSpPr>
        <p:spPr>
          <a:xfrm>
            <a:off x="-83891" y="142751"/>
            <a:ext cx="1124587" cy="6438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buSzPts val="1400"/>
            </a:pPr>
            <a:r>
              <a:rPr lang="es-CO" sz="2800" b="1" dirty="0">
                <a:solidFill>
                  <a:srgbClr val="0070C0"/>
                </a:solidFill>
                <a:latin typeface="Century Gothic" panose="020B0502020202020204" pitchFamily="34" charset="0"/>
                <a:ea typeface="Work Sans"/>
                <a:cs typeface="Arial" panose="020B0604020202020204" pitchFamily="34" charset="0"/>
                <a:sym typeface="Work Sans"/>
              </a:rPr>
              <a:t>1.1</a:t>
            </a:r>
          </a:p>
        </p:txBody>
      </p:sp>
      <p:sp>
        <p:nvSpPr>
          <p:cNvPr id="9" name="Google Shape;141;p22">
            <a:extLst>
              <a:ext uri="{FF2B5EF4-FFF2-40B4-BE49-F238E27FC236}">
                <a16:creationId xmlns:a16="http://schemas.microsoft.com/office/drawing/2014/main" id="{B6E0DCC0-3B4F-47E6-BC7B-619DF855ECA2}"/>
              </a:ext>
            </a:extLst>
          </p:cNvPr>
          <p:cNvSpPr txBox="1">
            <a:spLocks/>
          </p:cNvSpPr>
          <p:nvPr/>
        </p:nvSpPr>
        <p:spPr>
          <a:xfrm>
            <a:off x="1101081" y="36930"/>
            <a:ext cx="5903726" cy="855443"/>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buSzPts val="1400"/>
            </a:pPr>
            <a:r>
              <a:rPr lang="es-CO" sz="2400" b="1" dirty="0">
                <a:solidFill>
                  <a:srgbClr val="0070C0"/>
                </a:solidFill>
                <a:latin typeface="Century Gothic" panose="020B0502020202020204" pitchFamily="34" charset="0"/>
              </a:rPr>
              <a:t>GESTIÓN DE PROTECCIÓN AL USUARIO</a:t>
            </a:r>
            <a:endParaRPr lang="es-CO" sz="2400" dirty="0">
              <a:solidFill>
                <a:srgbClr val="0070C0"/>
              </a:solidFill>
              <a:latin typeface="Century Gothic" panose="020B0502020202020204" pitchFamily="34" charset="0"/>
            </a:endParaRPr>
          </a:p>
        </p:txBody>
      </p:sp>
      <p:pic>
        <p:nvPicPr>
          <p:cNvPr id="11" name="Gráfico 10" descr="Centro de llamadas">
            <a:extLst>
              <a:ext uri="{FF2B5EF4-FFF2-40B4-BE49-F238E27FC236}">
                <a16:creationId xmlns:a16="http://schemas.microsoft.com/office/drawing/2014/main" id="{DADE65EF-C1D2-43AD-A8CE-C97C92D9E1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2289" y="2109691"/>
            <a:ext cx="1260000" cy="1260000"/>
          </a:xfrm>
          <a:prstGeom prst="rect">
            <a:avLst/>
          </a:prstGeom>
        </p:spPr>
      </p:pic>
      <p:pic>
        <p:nvPicPr>
          <p:cNvPr id="14" name="Gráfico 13" descr="Lluvia de ideas de grupo">
            <a:extLst>
              <a:ext uri="{FF2B5EF4-FFF2-40B4-BE49-F238E27FC236}">
                <a16:creationId xmlns:a16="http://schemas.microsoft.com/office/drawing/2014/main" id="{A6F21238-32E8-488A-A067-D7662E9D4E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6005" y="2017249"/>
            <a:ext cx="1260000" cy="1260000"/>
          </a:xfrm>
          <a:prstGeom prst="rect">
            <a:avLst/>
          </a:prstGeom>
        </p:spPr>
      </p:pic>
      <p:cxnSp>
        <p:nvCxnSpPr>
          <p:cNvPr id="10" name="Conector recto 9">
            <a:extLst>
              <a:ext uri="{FF2B5EF4-FFF2-40B4-BE49-F238E27FC236}">
                <a16:creationId xmlns:a16="http://schemas.microsoft.com/office/drawing/2014/main" id="{26A43A17-1F1B-45D7-8964-9F8DE3BD34FE}"/>
              </a:ext>
            </a:extLst>
          </p:cNvPr>
          <p:cNvCxnSpPr>
            <a:cxnSpLocks/>
          </p:cNvCxnSpPr>
          <p:nvPr/>
        </p:nvCxnSpPr>
        <p:spPr>
          <a:xfrm>
            <a:off x="1269227" y="658698"/>
            <a:ext cx="3531305" cy="0"/>
          </a:xfrm>
          <a:prstGeom prst="line">
            <a:avLst/>
          </a:prstGeom>
          <a:ln>
            <a:solidFill>
              <a:srgbClr val="00B0F0"/>
            </a:solidFill>
          </a:ln>
        </p:spPr>
        <p:style>
          <a:lnRef idx="1">
            <a:schemeClr val="dk1"/>
          </a:lnRef>
          <a:fillRef idx="0">
            <a:schemeClr val="dk1"/>
          </a:fillRef>
          <a:effectRef idx="0">
            <a:schemeClr val="dk1"/>
          </a:effectRef>
          <a:fontRef idx="minor">
            <a:schemeClr val="tx1"/>
          </a:fontRef>
        </p:style>
      </p:cxnSp>
      <p:sp>
        <p:nvSpPr>
          <p:cNvPr id="2" name="Rectángulo: esquinas redondeadas 1">
            <a:extLst>
              <a:ext uri="{FF2B5EF4-FFF2-40B4-BE49-F238E27FC236}">
                <a16:creationId xmlns:a16="http://schemas.microsoft.com/office/drawing/2014/main" id="{B8B0038A-D497-4B49-9490-4161D4144A4F}"/>
              </a:ext>
            </a:extLst>
          </p:cNvPr>
          <p:cNvSpPr/>
          <p:nvPr/>
        </p:nvSpPr>
        <p:spPr>
          <a:xfrm>
            <a:off x="3573711" y="844423"/>
            <a:ext cx="4915948" cy="2208319"/>
          </a:xfrm>
          <a:prstGeom prst="roundRect">
            <a:avLst/>
          </a:prstGeom>
          <a:solidFill>
            <a:srgbClr val="EBFA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200" dirty="0">
                <a:solidFill>
                  <a:schemeClr val="tx1"/>
                </a:solidFill>
                <a:latin typeface="Arial" panose="020B0604020202020204" pitchFamily="34" charset="0"/>
                <a:cs typeface="Arial" panose="020B0604020202020204" pitchFamily="34" charset="0"/>
              </a:rPr>
              <a:t>La Gestión Misional de </a:t>
            </a:r>
            <a:r>
              <a:rPr lang="es-CO" sz="1200" dirty="0">
                <a:solidFill>
                  <a:srgbClr val="0070C0"/>
                </a:solidFill>
                <a:latin typeface="Arial" panose="020B0604020202020204" pitchFamily="34" charset="0"/>
                <a:cs typeface="Arial" panose="020B0604020202020204" pitchFamily="34" charset="0"/>
              </a:rPr>
              <a:t>Protección al Usuario</a:t>
            </a:r>
            <a:r>
              <a:rPr lang="es-CO" sz="1200" dirty="0">
                <a:solidFill>
                  <a:schemeClr val="tx1"/>
                </a:solidFill>
                <a:latin typeface="Arial" panose="020B0604020202020204" pitchFamily="34" charset="0"/>
                <a:cs typeface="Arial" panose="020B0604020202020204" pitchFamily="34" charset="0"/>
              </a:rPr>
              <a:t> tiene como objetivo ejecutar acciones que permitan a la Ciudadanía acercarse a la entidad y participar de su gestión, así como de la gestión de todo el Sistema de Salud, de manera que los productos y servicios que obtenga sean los que necesita para mejorar o conservar su salud.</a:t>
            </a:r>
          </a:p>
          <a:p>
            <a:pPr algn="just"/>
            <a:endParaRPr lang="es-CO" sz="1200" dirty="0">
              <a:solidFill>
                <a:schemeClr val="tx1"/>
              </a:solidFill>
              <a:latin typeface="Arial" panose="020B0604020202020204" pitchFamily="34" charset="0"/>
              <a:cs typeface="Arial" panose="020B0604020202020204" pitchFamily="34" charset="0"/>
            </a:endParaRPr>
          </a:p>
          <a:p>
            <a:pPr algn="just"/>
            <a:r>
              <a:rPr lang="es-CO" sz="1200" dirty="0">
                <a:solidFill>
                  <a:schemeClr val="tx1"/>
                </a:solidFill>
                <a:latin typeface="Arial" panose="020B0604020202020204" pitchFamily="34" charset="0"/>
                <a:cs typeface="Arial" panose="020B0604020202020204" pitchFamily="34" charset="0"/>
              </a:rPr>
              <a:t>En cumplimiento de lo anterior, la Supersalud ejecuta su labor de Protección de los Derechos de los Usuarios del Sistema, desde dos (2) frentes que atienden  grupos de servidores que tienen como principio la efectividad.</a:t>
            </a:r>
          </a:p>
        </p:txBody>
      </p:sp>
      <p:sp>
        <p:nvSpPr>
          <p:cNvPr id="3" name="Rectángulo: esquinas superiores redondeadas 2">
            <a:extLst>
              <a:ext uri="{FF2B5EF4-FFF2-40B4-BE49-F238E27FC236}">
                <a16:creationId xmlns:a16="http://schemas.microsoft.com/office/drawing/2014/main" id="{74F65A59-D4EC-4D80-89D4-317F142712F8}"/>
              </a:ext>
            </a:extLst>
          </p:cNvPr>
          <p:cNvSpPr/>
          <p:nvPr/>
        </p:nvSpPr>
        <p:spPr>
          <a:xfrm>
            <a:off x="1191697" y="3428998"/>
            <a:ext cx="4304227" cy="2160000"/>
          </a:xfrm>
          <a:prstGeom prst="round2Same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100" b="1" dirty="0">
                <a:solidFill>
                  <a:srgbClr val="0070C0"/>
                </a:solidFill>
                <a:latin typeface="Arial" panose="020B0604020202020204" pitchFamily="34" charset="0"/>
                <a:cs typeface="Arial" panose="020B0604020202020204" pitchFamily="34" charset="0"/>
              </a:rPr>
              <a:t>1. GESTIÓN DE PARTICIPACIÓN CIUDADANA</a:t>
            </a:r>
            <a:endParaRPr lang="es-CO" sz="1100" b="1" dirty="0">
              <a:solidFill>
                <a:schemeClr val="tx1"/>
              </a:solidFill>
              <a:latin typeface="Arial" panose="020B0604020202020204" pitchFamily="34" charset="0"/>
              <a:cs typeface="Arial" panose="020B0604020202020204" pitchFamily="34" charset="0"/>
            </a:endParaRPr>
          </a:p>
          <a:p>
            <a:pPr algn="just"/>
            <a:endParaRPr lang="es-CO" sz="800" dirty="0">
              <a:solidFill>
                <a:schemeClr val="tx1"/>
              </a:solidFill>
              <a:latin typeface="Arial" panose="020B0604020202020204" pitchFamily="34" charset="0"/>
              <a:cs typeface="Arial" panose="020B0604020202020204" pitchFamily="34" charset="0"/>
            </a:endParaRPr>
          </a:p>
          <a:p>
            <a:pPr algn="just"/>
            <a:r>
              <a:rPr lang="es-CO" sz="1100" dirty="0">
                <a:solidFill>
                  <a:schemeClr val="tx1"/>
                </a:solidFill>
                <a:latin typeface="Arial" panose="020B0604020202020204" pitchFamily="34" charset="0"/>
                <a:cs typeface="Arial" panose="020B0604020202020204" pitchFamily="34" charset="0"/>
              </a:rPr>
              <a:t>Responsable de </a:t>
            </a:r>
            <a:r>
              <a:rPr lang="es-CO" sz="1100" dirty="0">
                <a:solidFill>
                  <a:srgbClr val="0070C0"/>
                </a:solidFill>
                <a:latin typeface="Arial" panose="020B0604020202020204" pitchFamily="34" charset="0"/>
                <a:cs typeface="Arial" panose="020B0604020202020204" pitchFamily="34" charset="0"/>
              </a:rPr>
              <a:t>promover y apoyar la participación social </a:t>
            </a:r>
            <a:r>
              <a:rPr lang="es-CO" sz="1100" dirty="0">
                <a:solidFill>
                  <a:schemeClr val="tx1"/>
                </a:solidFill>
                <a:latin typeface="Arial" panose="020B0604020202020204" pitchFamily="34" charset="0"/>
                <a:cs typeface="Arial" panose="020B0604020202020204" pitchFamily="34" charset="0"/>
              </a:rPr>
              <a:t>en las instituciones del Sistema de Salud, mediante la propuesta, diseño, e implementación de estrategias de promoción de mecanismos de control social, así como hacer seguimiento a las instituciones del sector sobre la garantía de la participación ciudadana y el respeto y garantía de los derechos de los ciudadanos.</a:t>
            </a:r>
          </a:p>
        </p:txBody>
      </p:sp>
      <p:sp>
        <p:nvSpPr>
          <p:cNvPr id="8" name="Rectángulo: esquinas superiores redondeadas 7">
            <a:extLst>
              <a:ext uri="{FF2B5EF4-FFF2-40B4-BE49-F238E27FC236}">
                <a16:creationId xmlns:a16="http://schemas.microsoft.com/office/drawing/2014/main" id="{2B06755C-3C0F-4631-A50A-435178053BC6}"/>
              </a:ext>
            </a:extLst>
          </p:cNvPr>
          <p:cNvSpPr/>
          <p:nvPr/>
        </p:nvSpPr>
        <p:spPr>
          <a:xfrm>
            <a:off x="6526884" y="3418779"/>
            <a:ext cx="3925549" cy="2160000"/>
          </a:xfrm>
          <a:prstGeom prst="round2Same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100" b="1" dirty="0">
                <a:solidFill>
                  <a:srgbClr val="0070C0"/>
                </a:solidFill>
                <a:latin typeface="Arial" panose="020B0604020202020204" pitchFamily="34" charset="0"/>
                <a:cs typeface="Arial" panose="020B0604020202020204" pitchFamily="34" charset="0"/>
              </a:rPr>
              <a:t>2. GESTIÓN DE ATENCIÓN AL USUARIO</a:t>
            </a:r>
          </a:p>
          <a:p>
            <a:pPr algn="just"/>
            <a:endParaRPr lang="es-CO" sz="1100" dirty="0">
              <a:solidFill>
                <a:schemeClr val="tx1"/>
              </a:solidFill>
              <a:latin typeface="Arial" panose="020B0604020202020204" pitchFamily="34" charset="0"/>
              <a:cs typeface="Arial" panose="020B0604020202020204" pitchFamily="34" charset="0"/>
            </a:endParaRPr>
          </a:p>
          <a:p>
            <a:pPr algn="just"/>
            <a:r>
              <a:rPr lang="es-CO" sz="1100" dirty="0">
                <a:solidFill>
                  <a:schemeClr val="tx1"/>
                </a:solidFill>
                <a:latin typeface="Arial" panose="020B0604020202020204" pitchFamily="34" charset="0"/>
                <a:cs typeface="Arial" panose="020B0604020202020204" pitchFamily="34" charset="0"/>
              </a:rPr>
              <a:t>Responsable de </a:t>
            </a:r>
            <a:r>
              <a:rPr lang="es-CO" sz="1100" dirty="0">
                <a:solidFill>
                  <a:srgbClr val="0070C0"/>
                </a:solidFill>
                <a:latin typeface="Arial" panose="020B0604020202020204" pitchFamily="34" charset="0"/>
                <a:cs typeface="Arial" panose="020B0604020202020204" pitchFamily="34" charset="0"/>
              </a:rPr>
              <a:t>acercar al Usuario del Sistema</a:t>
            </a:r>
            <a:r>
              <a:rPr lang="es-CO" sz="1100" dirty="0">
                <a:solidFill>
                  <a:schemeClr val="tx1"/>
                </a:solidFill>
                <a:latin typeface="Arial" panose="020B0604020202020204" pitchFamily="34" charset="0"/>
                <a:cs typeface="Arial" panose="020B0604020202020204" pitchFamily="34" charset="0"/>
              </a:rPr>
              <a:t>, para escuchar y tramitar sus requerimientos frente al Sistema de Salud</a:t>
            </a:r>
          </a:p>
        </p:txBody>
      </p:sp>
    </p:spTree>
    <p:extLst>
      <p:ext uri="{BB962C8B-B14F-4D97-AF65-F5344CB8AC3E}">
        <p14:creationId xmlns:p14="http://schemas.microsoft.com/office/powerpoint/2010/main" val="115185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3886203-A6F2-4542-B161-B65F623D504B}"/>
              </a:ext>
            </a:extLst>
          </p:cNvPr>
          <p:cNvSpPr/>
          <p:nvPr/>
        </p:nvSpPr>
        <p:spPr>
          <a:xfrm>
            <a:off x="0" y="159127"/>
            <a:ext cx="11891978" cy="414472"/>
          </a:xfrm>
          <a:prstGeom prst="rect">
            <a:avLst/>
          </a:prstGeom>
        </p:spPr>
        <p:txBody>
          <a:bodyPr wrap="square">
            <a:spAutoFit/>
          </a:bodyPr>
          <a:lstStyle/>
          <a:p>
            <a:pPr marL="457200" algn="ctr">
              <a:lnSpc>
                <a:spcPct val="115000"/>
              </a:lnSpc>
              <a:spcAft>
                <a:spcPts val="0"/>
              </a:spcAft>
            </a:pPr>
            <a:r>
              <a:rPr lang="es-CO" sz="20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¿Cómo se Protege al Usuario y se Garantiza la Participación Ciudadana?</a:t>
            </a:r>
            <a:endParaRPr lang="es-CO" sz="20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1" name="Rectángulo 30">
            <a:extLst>
              <a:ext uri="{FF2B5EF4-FFF2-40B4-BE49-F238E27FC236}">
                <a16:creationId xmlns:a16="http://schemas.microsoft.com/office/drawing/2014/main" id="{4EE230CE-6B3F-4521-AA6F-3B159CE64578}"/>
              </a:ext>
            </a:extLst>
          </p:cNvPr>
          <p:cNvSpPr/>
          <p:nvPr/>
        </p:nvSpPr>
        <p:spPr>
          <a:xfrm>
            <a:off x="2083179" y="1821000"/>
            <a:ext cx="964734" cy="729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4" name="Rectángulo: esquinas superiores redondeadas 33">
            <a:extLst>
              <a:ext uri="{FF2B5EF4-FFF2-40B4-BE49-F238E27FC236}">
                <a16:creationId xmlns:a16="http://schemas.microsoft.com/office/drawing/2014/main" id="{9E4EEC22-4605-4738-896C-FF5A26222516}"/>
              </a:ext>
            </a:extLst>
          </p:cNvPr>
          <p:cNvSpPr/>
          <p:nvPr/>
        </p:nvSpPr>
        <p:spPr>
          <a:xfrm>
            <a:off x="456302" y="697250"/>
            <a:ext cx="8993470" cy="399608"/>
          </a:xfrm>
          <a:prstGeom prst="round2Same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lgn="ctr">
              <a:spcAft>
                <a:spcPts val="1000"/>
              </a:spcAft>
            </a:pPr>
            <a:r>
              <a:rPr lang="es-CO" sz="14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1. Implementando mecanismos</a:t>
            </a:r>
            <a:r>
              <a:rPr lang="es-CO" sz="14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y </a:t>
            </a:r>
            <a:r>
              <a:rPr lang="es-CO" sz="14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generando espacios de diálogo con la ciudadanía </a:t>
            </a:r>
            <a:r>
              <a:rPr lang="es-CO" sz="14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sobre temas como:</a:t>
            </a:r>
            <a:endParaRPr lang="es-CO" sz="1400" dirty="0">
              <a:solidFill>
                <a:schemeClr val="accent1"/>
              </a:solidFill>
              <a:effectLst/>
              <a:ea typeface="Calibri" panose="020F0502020204030204" pitchFamily="34" charset="0"/>
              <a:cs typeface="Times New Roman" panose="02020603050405020304" pitchFamily="18" charset="0"/>
            </a:endParaRPr>
          </a:p>
        </p:txBody>
      </p:sp>
      <p:sp>
        <p:nvSpPr>
          <p:cNvPr id="36" name="Rectángulo: esquinas diagonales cortadas 35">
            <a:extLst>
              <a:ext uri="{FF2B5EF4-FFF2-40B4-BE49-F238E27FC236}">
                <a16:creationId xmlns:a16="http://schemas.microsoft.com/office/drawing/2014/main" id="{D3F9A5D7-15AD-4496-8603-16E07E7A86EF}"/>
              </a:ext>
            </a:extLst>
          </p:cNvPr>
          <p:cNvSpPr/>
          <p:nvPr/>
        </p:nvSpPr>
        <p:spPr>
          <a:xfrm>
            <a:off x="1052079" y="1218991"/>
            <a:ext cx="8272896" cy="1614988"/>
          </a:xfrm>
          <a:prstGeom prst="snip2DiagRect">
            <a:avLst/>
          </a:prstGeom>
          <a:solidFill>
            <a:schemeClr val="tx2">
              <a:lumMod val="20000"/>
              <a:lumOff val="80000"/>
            </a:schemeClr>
          </a:solidFill>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lnSpc>
                <a:spcPct val="115000"/>
              </a:lnSpc>
              <a:spcAft>
                <a:spcPts val="0"/>
              </a:spcAft>
              <a:buFont typeface="Wingdings" panose="05000000000000000000" pitchFamily="2" charset="2"/>
              <a:buChar char=""/>
              <a:tabLst>
                <a:tab pos="676275" algn="l"/>
                <a:tab pos="2806065" algn="ctr"/>
              </a:tabLst>
            </a:pPr>
            <a:endParaRPr lang="es-CO"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676275" algn="l"/>
                <a:tab pos="2806065" algn="ctr"/>
              </a:tabLst>
            </a:pPr>
            <a:endParaRPr lang="es-CO"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676275" algn="l"/>
                <a:tab pos="2806065" algn="ctr"/>
              </a:tabLst>
            </a:pPr>
            <a:r>
              <a:rPr lang="es-CO"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Aplicación de piezas lúdicas, </a:t>
            </a:r>
            <a:endParaRPr lang="es-CO" sz="1100" dirty="0">
              <a:solidFill>
                <a:schemeClr val="tx1"/>
              </a:solidFill>
              <a:effectLs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676275" algn="l"/>
                <a:tab pos="2806065" algn="ctr"/>
              </a:tabLst>
            </a:pPr>
            <a:r>
              <a:rPr lang="es-CO"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Deberes y derechos en salud de los usuarios, </a:t>
            </a:r>
            <a:endParaRPr lang="es-CO" sz="1100" dirty="0">
              <a:solidFill>
                <a:schemeClr val="tx1"/>
              </a:solidFill>
              <a:effectLs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676275" algn="l"/>
                <a:tab pos="2806065" algn="ctr"/>
              </a:tabLst>
            </a:pPr>
            <a:r>
              <a:rPr lang="es-CO"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Promoción de los mecanismos de participación ciudadana, </a:t>
            </a:r>
            <a:endParaRPr lang="es-CO" sz="1100" dirty="0">
              <a:solidFill>
                <a:schemeClr val="tx1"/>
              </a:solidFill>
              <a:effectLst/>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676275" algn="l"/>
                <a:tab pos="2806065" algn="ctr"/>
              </a:tabLst>
            </a:pPr>
            <a:r>
              <a:rPr lang="es-CO"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Promoción de constitución de veedurías, Asociaciones de Usuarios, Comités de Participación en Salud.</a:t>
            </a:r>
          </a:p>
          <a:p>
            <a:pPr marL="342900" lvl="0" indent="-342900" algn="just">
              <a:lnSpc>
                <a:spcPct val="115000"/>
              </a:lnSpc>
              <a:spcAft>
                <a:spcPts val="0"/>
              </a:spcAft>
              <a:buFont typeface="Wingdings" panose="05000000000000000000" pitchFamily="2" charset="2"/>
              <a:buChar char=""/>
              <a:tabLst>
                <a:tab pos="676275" algn="l"/>
                <a:tab pos="2806065" algn="ctr"/>
              </a:tabLst>
            </a:pPr>
            <a:r>
              <a:rPr lang="es-CO"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Estructura y Funciones de Supersalud.</a:t>
            </a:r>
          </a:p>
          <a:p>
            <a:pPr marL="342900" lvl="0" indent="-342900" algn="just">
              <a:lnSpc>
                <a:spcPct val="115000"/>
              </a:lnSpc>
              <a:spcAft>
                <a:spcPts val="0"/>
              </a:spcAft>
              <a:buFont typeface="Wingdings" panose="05000000000000000000" pitchFamily="2" charset="2"/>
              <a:buChar char=""/>
              <a:tabLst>
                <a:tab pos="676275" algn="l"/>
                <a:tab pos="2806065" algn="ctr"/>
              </a:tabLst>
            </a:pPr>
            <a:r>
              <a:rPr lang="es-CO" sz="1100" dirty="0">
                <a:solidFill>
                  <a:schemeClr val="tx1"/>
                </a:solidFill>
                <a:latin typeface="Arial" panose="020B0604020202020204" pitchFamily="34" charset="0"/>
                <a:ea typeface="Calibri" panose="020F0502020204030204" pitchFamily="34" charset="0"/>
                <a:cs typeface="Times New Roman" panose="02020603050405020304" pitchFamily="18" charset="0"/>
              </a:rPr>
              <a:t>Gestión de las Peticiones, Quejas y Reclamos-PQRD</a:t>
            </a:r>
          </a:p>
          <a:p>
            <a:pPr marL="342900" lvl="0" indent="-342900" algn="just">
              <a:lnSpc>
                <a:spcPct val="115000"/>
              </a:lnSpc>
              <a:spcAft>
                <a:spcPts val="0"/>
              </a:spcAft>
              <a:buFont typeface="Wingdings" panose="05000000000000000000" pitchFamily="2" charset="2"/>
              <a:buChar char=""/>
              <a:tabLst>
                <a:tab pos="676275" algn="l"/>
                <a:tab pos="2806065" algn="ctr"/>
              </a:tabLst>
            </a:pPr>
            <a:endParaRPr lang="es-CO" sz="1100" dirty="0">
              <a:solidFill>
                <a:schemeClr val="tx1"/>
              </a:solidFill>
              <a:effectLst/>
              <a:ea typeface="Calibri" panose="020F0502020204030204" pitchFamily="34" charset="0"/>
              <a:cs typeface="Times New Roman" panose="02020603050405020304" pitchFamily="18" charset="0"/>
            </a:endParaRPr>
          </a:p>
          <a:p>
            <a:pPr algn="just">
              <a:lnSpc>
                <a:spcPct val="115000"/>
              </a:lnSpc>
              <a:spcAft>
                <a:spcPts val="1000"/>
              </a:spcAft>
            </a:pPr>
            <a:r>
              <a:rPr lang="es-CO" sz="1100" dirty="0">
                <a:solidFill>
                  <a:schemeClr val="tx1"/>
                </a:solidFill>
                <a:effectLst/>
                <a:ea typeface="Calibri" panose="020F0502020204030204" pitchFamily="34" charset="0"/>
                <a:cs typeface="Times New Roman" panose="02020603050405020304" pitchFamily="18" charset="0"/>
              </a:rPr>
              <a:t> </a:t>
            </a:r>
          </a:p>
        </p:txBody>
      </p:sp>
      <p:sp>
        <p:nvSpPr>
          <p:cNvPr id="37" name="Rectángulo: una sola esquina cortada 36">
            <a:extLst>
              <a:ext uri="{FF2B5EF4-FFF2-40B4-BE49-F238E27FC236}">
                <a16:creationId xmlns:a16="http://schemas.microsoft.com/office/drawing/2014/main" id="{3258AE8C-9258-4E95-B99B-41DF5F013C21}"/>
              </a:ext>
            </a:extLst>
          </p:cNvPr>
          <p:cNvSpPr/>
          <p:nvPr/>
        </p:nvSpPr>
        <p:spPr>
          <a:xfrm>
            <a:off x="8882893" y="1426672"/>
            <a:ext cx="1661715" cy="1199625"/>
          </a:xfrm>
          <a:prstGeom prst="snip1Rect">
            <a:avLst/>
          </a:prstGeom>
          <a:solidFill>
            <a:schemeClr val="accent2">
              <a:lumMod val="20000"/>
              <a:lumOff val="80000"/>
            </a:schemeClr>
          </a:solidFill>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CO"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ASISTENTES</a:t>
            </a:r>
            <a:endParaRPr lang="es-CO" sz="1100" dirty="0">
              <a:solidFill>
                <a:schemeClr val="tx1"/>
              </a:solidFill>
              <a:effectLst/>
              <a:ea typeface="Calibri" panose="020F0502020204030204" pitchFamily="34" charset="0"/>
              <a:cs typeface="Times New Roman" panose="02020603050405020304" pitchFamily="18" charset="0"/>
            </a:endParaRPr>
          </a:p>
          <a:p>
            <a:pPr algn="ctr">
              <a:spcAft>
                <a:spcPts val="1000"/>
              </a:spcAft>
            </a:pPr>
            <a:r>
              <a:rPr lang="es-CO" sz="1200" b="1"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12.905</a:t>
            </a:r>
          </a:p>
          <a:p>
            <a:pPr algn="ctr">
              <a:spcAft>
                <a:spcPts val="1000"/>
              </a:spcAft>
            </a:pPr>
            <a:endParaRPr lang="es-CO" sz="1100" dirty="0">
              <a:solidFill>
                <a:schemeClr val="tx1"/>
              </a:solidFill>
              <a:effectLst/>
              <a:ea typeface="Calibri" panose="020F0502020204030204" pitchFamily="34" charset="0"/>
              <a:cs typeface="Times New Roman" panose="02020603050405020304" pitchFamily="18" charset="0"/>
            </a:endParaRPr>
          </a:p>
        </p:txBody>
      </p:sp>
      <p:sp>
        <p:nvSpPr>
          <p:cNvPr id="15" name="Rectángulo 14">
            <a:extLst>
              <a:ext uri="{FF2B5EF4-FFF2-40B4-BE49-F238E27FC236}">
                <a16:creationId xmlns:a16="http://schemas.microsoft.com/office/drawing/2014/main" id="{6ED573C3-42CE-4866-9C4D-A58F76BCF445}"/>
              </a:ext>
            </a:extLst>
          </p:cNvPr>
          <p:cNvSpPr/>
          <p:nvPr/>
        </p:nvSpPr>
        <p:spPr>
          <a:xfrm>
            <a:off x="8682793" y="2064499"/>
            <a:ext cx="1533958" cy="547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CO" sz="700" dirty="0">
                <a:solidFill>
                  <a:srgbClr val="000000"/>
                </a:solidFill>
                <a:effectLst/>
                <a:ea typeface="Calibri" panose="020F0502020204030204" pitchFamily="34" charset="0"/>
                <a:cs typeface="Times New Roman" panose="02020603050405020304" pitchFamily="18" charset="0"/>
              </a:rPr>
              <a:t> </a:t>
            </a:r>
            <a:endParaRPr lang="es-CO" sz="700" dirty="0">
              <a:effectLst/>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E6E0F0F2-F62C-496D-A82A-29167343750B}"/>
              </a:ext>
            </a:extLst>
          </p:cNvPr>
          <p:cNvSpPr/>
          <p:nvPr/>
        </p:nvSpPr>
        <p:spPr>
          <a:xfrm>
            <a:off x="200025" y="2918758"/>
            <a:ext cx="6096000"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28600" indent="-228600" algn="ctr">
              <a:spcAft>
                <a:spcPts val="1000"/>
              </a:spcAft>
            </a:pPr>
            <a:r>
              <a:rPr lang="es-CO" sz="1400" b="1" dirty="0">
                <a:solidFill>
                  <a:schemeClr val="accent1"/>
                </a:solidFill>
                <a:latin typeface="Arial" panose="020B0604020202020204" pitchFamily="34" charset="0"/>
                <a:cs typeface="Times New Roman" panose="02020603050405020304" pitchFamily="18" charset="0"/>
              </a:rPr>
              <a:t>2. Fortaleciendo los medios para escuchar a los Ciudadanos</a:t>
            </a:r>
          </a:p>
        </p:txBody>
      </p:sp>
      <p:sp>
        <p:nvSpPr>
          <p:cNvPr id="17" name="Rectángulo 16">
            <a:extLst>
              <a:ext uri="{FF2B5EF4-FFF2-40B4-BE49-F238E27FC236}">
                <a16:creationId xmlns:a16="http://schemas.microsoft.com/office/drawing/2014/main" id="{D5072A3E-5966-48BC-9063-6FE9FF5BB4BA}"/>
              </a:ext>
            </a:extLst>
          </p:cNvPr>
          <p:cNvSpPr/>
          <p:nvPr/>
        </p:nvSpPr>
        <p:spPr>
          <a:xfrm>
            <a:off x="4336598" y="3657880"/>
            <a:ext cx="7098999" cy="1855860"/>
          </a:xfrm>
          <a:prstGeom prst="rect">
            <a:avLst/>
          </a:prstGeom>
          <a:solidFill>
            <a:schemeClr val="tx2">
              <a:lumMod val="20000"/>
              <a:lumOff val="80000"/>
            </a:schemeClr>
          </a:solidFill>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tabLst>
                <a:tab pos="676275" algn="l"/>
                <a:tab pos="2806065" algn="ctr"/>
              </a:tabLst>
            </a:pPr>
            <a:r>
              <a:rPr lang="es-CO" sz="1100" dirty="0">
                <a:solidFill>
                  <a:schemeClr val="tx1"/>
                </a:solidFill>
                <a:latin typeface="Arial" panose="020B0604020202020204" pitchFamily="34" charset="0"/>
                <a:cs typeface="Times New Roman" panose="02020603050405020304" pitchFamily="18" charset="0"/>
              </a:rPr>
              <a:t>Con la finalidad de llegar a una mayor cantidad de población se realizaron encuentros con la Ciudadanía, a través de la Estrategia denominada </a:t>
            </a:r>
            <a:r>
              <a:rPr lang="es-CO" sz="1100" i="1" dirty="0">
                <a:solidFill>
                  <a:schemeClr val="tx1"/>
                </a:solidFill>
                <a:latin typeface="Arial" panose="020B0604020202020204" pitchFamily="34" charset="0"/>
                <a:cs typeface="Times New Roman" panose="02020603050405020304" pitchFamily="18" charset="0"/>
              </a:rPr>
              <a:t>“Diálogo con la Supersalud”, </a:t>
            </a:r>
            <a:r>
              <a:rPr lang="es-CO" sz="1100" dirty="0">
                <a:solidFill>
                  <a:schemeClr val="tx1"/>
                </a:solidFill>
                <a:latin typeface="Arial" panose="020B0604020202020204" pitchFamily="34" charset="0"/>
                <a:cs typeface="Times New Roman" panose="02020603050405020304" pitchFamily="18" charset="0"/>
              </a:rPr>
              <a:t>a través de la cual el Superintendente Nacional de Salud se ha desplazado </a:t>
            </a:r>
            <a:r>
              <a:rPr lang="es-CO" sz="1100" dirty="0">
                <a:solidFill>
                  <a:schemeClr val="accent6">
                    <a:lumMod val="75000"/>
                  </a:schemeClr>
                </a:solidFill>
                <a:latin typeface="Arial" panose="020B0604020202020204" pitchFamily="34" charset="0"/>
                <a:cs typeface="Times New Roman" panose="02020603050405020304" pitchFamily="18" charset="0"/>
              </a:rPr>
              <a:t>a </a:t>
            </a:r>
            <a:r>
              <a:rPr lang="es-CO" sz="1100" b="1" dirty="0">
                <a:solidFill>
                  <a:schemeClr val="accent6">
                    <a:lumMod val="75000"/>
                  </a:schemeClr>
                </a:solidFill>
                <a:latin typeface="Arial" panose="020B0604020202020204" pitchFamily="34" charset="0"/>
                <a:cs typeface="Times New Roman" panose="02020603050405020304" pitchFamily="18" charset="0"/>
              </a:rPr>
              <a:t>30 Departamentos</a:t>
            </a:r>
            <a:r>
              <a:rPr lang="es-CO" sz="1100" dirty="0">
                <a:solidFill>
                  <a:schemeClr val="tx1"/>
                </a:solidFill>
                <a:latin typeface="Arial" panose="020B0604020202020204" pitchFamily="34" charset="0"/>
                <a:cs typeface="Times New Roman" panose="02020603050405020304" pitchFamily="18" charset="0"/>
              </a:rPr>
              <a:t>, para conocer directamente la problemática en cada territorio y obtener información que permita adoptar y focalizar las actividades de inspección y vigilancia necesaria para la eliminación de barreras en la prestación del servicio en el territorio visitado. </a:t>
            </a:r>
          </a:p>
          <a:p>
            <a:pPr algn="just">
              <a:lnSpc>
                <a:spcPct val="115000"/>
              </a:lnSpc>
              <a:tabLst>
                <a:tab pos="676275" algn="l"/>
                <a:tab pos="2806065" algn="ctr"/>
              </a:tabLst>
            </a:pPr>
            <a:endParaRPr lang="es-CO" sz="1100" dirty="0">
              <a:solidFill>
                <a:schemeClr val="tx1"/>
              </a:solidFill>
              <a:latin typeface="Arial" panose="020B0604020202020204" pitchFamily="34" charset="0"/>
              <a:cs typeface="Times New Roman" panose="02020603050405020304" pitchFamily="18" charset="0"/>
            </a:endParaRPr>
          </a:p>
          <a:p>
            <a:pPr algn="just">
              <a:lnSpc>
                <a:spcPct val="115000"/>
              </a:lnSpc>
              <a:tabLst>
                <a:tab pos="676275" algn="l"/>
                <a:tab pos="2806065" algn="ctr"/>
              </a:tabLst>
            </a:pPr>
            <a:r>
              <a:rPr lang="es-CO" sz="1100" b="1" dirty="0">
                <a:solidFill>
                  <a:schemeClr val="tx1"/>
                </a:solidFill>
                <a:latin typeface="Arial" panose="020B0604020202020204" pitchFamily="34" charset="0"/>
                <a:cs typeface="Times New Roman" panose="02020603050405020304" pitchFamily="18" charset="0"/>
              </a:rPr>
              <a:t>Durante el período informado, se ha contado con la participación de </a:t>
            </a:r>
            <a:r>
              <a:rPr lang="es-CO" sz="1100" b="1" dirty="0">
                <a:solidFill>
                  <a:schemeClr val="accent6">
                    <a:lumMod val="75000"/>
                  </a:schemeClr>
                </a:solidFill>
                <a:latin typeface="Arial" panose="020B0604020202020204" pitchFamily="34" charset="0"/>
                <a:cs typeface="Times New Roman" panose="02020603050405020304" pitchFamily="18" charset="0"/>
              </a:rPr>
              <a:t>7.170</a:t>
            </a:r>
            <a:endParaRPr lang="es-CO" sz="1100" dirty="0">
              <a:solidFill>
                <a:schemeClr val="accent6">
                  <a:lumMod val="75000"/>
                </a:schemeClr>
              </a:solidFill>
              <a:latin typeface="Arial" panose="020B060402020202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44284C11-3204-4112-813D-141118EC80C3}"/>
              </a:ext>
            </a:extLst>
          </p:cNvPr>
          <p:cNvSpPr txBox="1"/>
          <p:nvPr/>
        </p:nvSpPr>
        <p:spPr>
          <a:xfrm>
            <a:off x="8520908" y="2325430"/>
            <a:ext cx="2073725" cy="307777"/>
          </a:xfrm>
          <a:prstGeom prst="rect">
            <a:avLst/>
          </a:prstGeom>
          <a:noFill/>
        </p:spPr>
        <p:txBody>
          <a:bodyPr wrap="square" rtlCol="0">
            <a:spAutoFit/>
          </a:bodyPr>
          <a:lstStyle/>
          <a:p>
            <a:pPr marL="457200">
              <a:spcAft>
                <a:spcPts val="0"/>
              </a:spcAft>
            </a:pPr>
            <a:r>
              <a:rPr lang="es-CO" sz="700" dirty="0">
                <a:solidFill>
                  <a:srgbClr val="000000"/>
                </a:solidFill>
                <a:latin typeface="Arial" panose="020B0604020202020204" pitchFamily="34" charset="0"/>
                <a:ea typeface="Calibri" panose="020F0502020204030204" pitchFamily="34" charset="0"/>
                <a:cs typeface="Times New Roman" panose="02020603050405020304" pitchFamily="18" charset="0"/>
              </a:rPr>
              <a:t>Fuente. Superintendencia Delegada para la Protección al Usuario</a:t>
            </a:r>
            <a:endParaRPr lang="es-CO" sz="700" dirty="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B97836A1-BF18-4BD9-AC23-CDA7203822E3}"/>
              </a:ext>
            </a:extLst>
          </p:cNvPr>
          <p:cNvPicPr>
            <a:picLocks noChangeAspect="1"/>
          </p:cNvPicPr>
          <p:nvPr/>
        </p:nvPicPr>
        <p:blipFill>
          <a:blip r:embed="rId2"/>
          <a:stretch>
            <a:fillRect/>
          </a:stretch>
        </p:blipFill>
        <p:spPr>
          <a:xfrm>
            <a:off x="-534815" y="3226535"/>
            <a:ext cx="5842107" cy="2972300"/>
          </a:xfrm>
          <a:prstGeom prst="rect">
            <a:avLst/>
          </a:prstGeom>
        </p:spPr>
      </p:pic>
    </p:spTree>
    <p:extLst>
      <p:ext uri="{BB962C8B-B14F-4D97-AF65-F5344CB8AC3E}">
        <p14:creationId xmlns:p14="http://schemas.microsoft.com/office/powerpoint/2010/main" val="25604406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squema de Publicación" ma:contentTypeID="0x0101006C70C9CFFF10F647A97BB5C9232AAEE50066F95A7D9CAE134C823E3669235409DD" ma:contentTypeVersion="34" ma:contentTypeDescription="Campos definidos por la oficina de planeación" ma:contentTypeScope="" ma:versionID="3691301fd513291dccabbaa5f38815a4">
  <xsd:schema xmlns:xsd="http://www.w3.org/2001/XMLSchema" xmlns:xs="http://www.w3.org/2001/XMLSchema" xmlns:p="http://schemas.microsoft.com/office/2006/metadata/properties" xmlns:ns1="http://schemas.microsoft.com/sharepoint/v3" xmlns:ns2="b6565643-c00f-44ce-b5d1-532a85e4382c" xmlns:ns3="cfd7d055-4c42-4b1a-a19c-7e601acfe3a8" xmlns:ns4="http://schemas.microsoft.com/sharepoint/v3/fields" targetNamespace="http://schemas.microsoft.com/office/2006/metadata/properties" ma:root="true" ma:fieldsID="d82c39a7726afbf49cf64a0d33adfde0" ns1:_="" ns2:_="" ns3:_="" ns4:_="">
    <xsd:import namespace="http://schemas.microsoft.com/sharepoint/v3"/>
    <xsd:import namespace="b6565643-c00f-44ce-b5d1-532a85e4382c"/>
    <xsd:import namespace="cfd7d055-4c42-4b1a-a19c-7e601acfe3a8"/>
    <xsd:import namespace="http://schemas.microsoft.com/sharepoint/v3/fields"/>
    <xsd:element name="properties">
      <xsd:complexType>
        <xsd:sequence>
          <xsd:element name="documentManagement">
            <xsd:complexType>
              <xsd:all>
                <xsd:element ref="ns2:Numero"/>
                <xsd:element ref="ns2:Descripcion"/>
                <xsd:element ref="ns2:Fecha_x0020_de_x0020_inicio_x0020_de_x0020_publicación"/>
                <xsd:element ref="ns2:Fecha_x0020_final_x0020_de_x0020_publicación" minOccurs="0"/>
                <xsd:element ref="ns2:Ano_Plantilla"/>
                <xsd:element ref="ns2:Mes_Plantilla"/>
                <xsd:element ref="ns2:Fecha_x0020_de_x0020_generación_x0020_de_x0020_la_x0020_información"/>
                <xsd:element ref="ns3:Nombre_x0020_del_x0020_responsable_x0020_de_x0020_producción" minOccurs="0"/>
                <xsd:element ref="ns3:Código_x0020_nombre_x0020_del_x0020_reponsable_x0020_producción" minOccurs="0"/>
                <xsd:element ref="ns3:Serie" minOccurs="0"/>
                <xsd:element ref="ns3:Sub-Serie" minOccurs="0"/>
                <xsd:element ref="ns3:Tipo_x0020_Documental" minOccurs="0"/>
                <xsd:element ref="ns2:Tipo_de_Norma"/>
                <xsd:element ref="ns1:Language" minOccurs="0"/>
                <xsd:element ref="ns2:Medio_de_conservacion_y_x002f_o_soporte"/>
                <xsd:element ref="ns4:_Format"/>
                <xsd:element ref="ns2:Frecuencia_de_actualizacion"/>
                <xsd:element ref="ns2:Informacion_publicada_o_disponible"/>
                <xsd:element ref="ns3:Responsable_x0020_de_x0020_la_x0020_información" minOccurs="0"/>
                <xsd:element ref="ns3:Código_x0020_responsable_x0020_de_x0020_la_x0020_información" minOccurs="0"/>
                <xsd:element ref="ns2:Estado_Plantilla"/>
                <xsd:element ref="ns2:_dlc_DocIdPersistId" minOccurs="0"/>
                <xsd:element ref="ns2:_dlc_DocIdUrl"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6" nillable="true" ma:displayName="Idioma" ma:description="Establece el Idioma, lengua o dialecto en que se encuentra la información." ma:format="Dropdown" ma:internalName="Language" ma:readOnly="false">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b6565643-c00f-44ce-b5d1-532a85e4382c" elementFormDefault="qualified">
    <xsd:import namespace="http://schemas.microsoft.com/office/2006/documentManagement/types"/>
    <xsd:import namespace="http://schemas.microsoft.com/office/infopath/2007/PartnerControls"/>
    <xsd:element name="Numero" ma:index="1" ma:displayName="Número" ma:description="Consecutivo o identificador único de documento que la dependencia crea al momento de publicar la información." ma:internalName="Numero" ma:readOnly="false">
      <xsd:simpleType>
        <xsd:restriction base="dms:Text">
          <xsd:maxLength value="255"/>
        </xsd:restriction>
      </xsd:simpleType>
    </xsd:element>
    <xsd:element name="Descripcion" ma:index="3" ma:displayName="Descripción" ma:description="Defina brevemente de qué se trata la información. máximo 200 caracteres." ma:internalName="Descripcion">
      <xsd:simpleType>
        <xsd:restriction base="dms:Note">
          <xsd:maxLength value="255"/>
        </xsd:restriction>
      </xsd:simpleType>
    </xsd:element>
    <xsd:element name="Fecha_x0020_de_x0020_inicio_x0020_de_x0020_publicación" ma:index="4" ma:displayName="Fecha creación documento" ma:description="Corresponde a la fecha que se publica o se programa la publicación del documento dentro de portal web." ma:format="DateOnly" ma:internalName="Fecha_x0020_de_x0020_inicio_x0020_de_x0020_publicaci_x00f3_n">
      <xsd:simpleType>
        <xsd:restriction base="dms:DateTime"/>
      </xsd:simpleType>
    </xsd:element>
    <xsd:element name="Fecha_x0020_final_x0020_de_x0020_publicación" ma:index="5" nillable="true" ma:displayName="Fecha final de publicación" ma:description="Corresponde a la fecha en la que se debe des publicar automáticamente el documento dentro de portal web." ma:format="DateOnly" ma:internalName="Fecha_x0020_final_x0020_de_x0020_publicaci_x00f3_n" ma:readOnly="false">
      <xsd:simpleType>
        <xsd:restriction base="dms:DateTime"/>
      </xsd:simpleType>
    </xsd:element>
    <xsd:element name="Ano_Plantilla" ma:index="6" ma:displayName="Año creación documento" ma:description="Corresponde al año de publicación del documento. Este dato ayudará a filtrar el documento al usuario final del portal web." ma:internalName="Ano_Plantilla">
      <xsd:simpleType>
        <xsd:restriction base="dms:Text">
          <xsd:maxLength value="5"/>
        </xsd:restriction>
      </xsd:simpleType>
    </xsd:element>
    <xsd:element name="Mes_Plantilla" ma:index="7" ma:displayName="Mes creación documento" ma:description="Corresponde al mes de publicación del documento. Este dato ayudará a filtrar el documento al usuario final del portal web." ma:format="Dropdown" ma:internalName="Mes_Plantilla" ma:readOnly="false">
      <xsd:simpleType>
        <xsd:restriction base="dms:Choice">
          <xsd:enumeration value="enero"/>
          <xsd:enumeration value="febrero"/>
          <xsd:enumeration value="marzo"/>
          <xsd:enumeration value="abril"/>
          <xsd:enumeration value="mayo"/>
          <xsd:enumeration value="junio"/>
          <xsd:enumeration value="julio"/>
          <xsd:enumeration value="agosto"/>
          <xsd:enumeration value="septiembre"/>
          <xsd:enumeration value="octubre"/>
          <xsd:enumeration value="noviembre"/>
          <xsd:enumeration value="diciembre"/>
        </xsd:restriction>
      </xsd:simpleType>
    </xsd:element>
    <xsd:element name="Fecha_x0020_de_x0020_generación_x0020_de_x0020_la_x0020_información" ma:index="8" ma:displayName="Fecha de generación de la información" ma:description="• Identifique la fecha cuando se creó la información. Esta fecha no puede ser igual a la fecha de publicación." ma:format="DateOnly" ma:internalName="Fecha_x0020_de_x0020_generaci_x00f3_n_x0020_de_x0020_la_x0020_informaci_x00f3_n" ma:readOnly="false">
      <xsd:simpleType>
        <xsd:restriction base="dms:DateTime"/>
      </xsd:simpleType>
    </xsd:element>
    <xsd:element name="Tipo_de_Norma" ma:index="15" ma:displayName="Tipo de Norma" ma:description="Seleccione una categoría (Campo solo aplica si el documento se refiere a una Normatividad. De lo contrario seleccione la palabra no aplica)." ma:format="Dropdown" ma:internalName="Tipo_de_Norma" ma:readOnly="false">
      <xsd:simpleType>
        <xsd:restriction base="dms:Choice">
          <xsd:enumeration value="Boletín Jurídico"/>
          <xsd:enumeration value="Cartas Circulares"/>
          <xsd:enumeration value="Circular Única"/>
          <xsd:enumeration value="Circulares Conjuntas"/>
          <xsd:enumeration value="Circulares Externas"/>
          <xsd:enumeration value="Conceptos"/>
          <xsd:enumeration value="Constitución Política"/>
          <xsd:enumeration value="Decretos"/>
          <xsd:enumeration value="Leyes"/>
          <xsd:enumeration value="Resoluciones"/>
          <xsd:enumeration value="No aplica"/>
        </xsd:restriction>
      </xsd:simpleType>
    </xsd:element>
    <xsd:element name="Medio_de_conservacion_y_x002f_o_soporte" ma:index="17" ma:displayName="Medio de conservación y/o soporte" ma:description="Defina si el documento es: &#10;o Documento físico, documentos se encuentra impreso.                &#10;o Documento electrónico, documento que se encuentra creado y publicado en formato PDF con OCR.&#10;o Documento digital, documento escaneado del documento físico, sin OCR.&#10;" ma:format="Dropdown" ma:internalName="Medio_de_conservacion_y_x002F_o_soporte" ma:readOnly="false">
      <xsd:simpleType>
        <xsd:restriction base="dms:Choice">
          <xsd:enumeration value="Documento físico"/>
          <xsd:enumeration value="Documento electrónico"/>
          <xsd:enumeration value="Documento Digital"/>
        </xsd:restriction>
      </xsd:simpleType>
    </xsd:element>
    <xsd:element name="Frecuencia_de_actualizacion" ma:index="19" ma:displayName="Frecuencia de actualización" ma:description="Identifica la periodicidad o el segmento de tiempo con la que actualiza la información, de acuerdo a su naturaleza y a la normativa aplicable." ma:format="Dropdown" ma:internalName="Frecuencia_de_actualizacion" ma:readOnly="false">
      <xsd:simpleType>
        <xsd:restriction base="dms:Choice">
          <xsd:enumeration value="Cada minuto"/>
          <xsd:enumeration value="Cada hora"/>
          <xsd:enumeration value="Medio Día"/>
          <xsd:enumeration value="Diaria"/>
          <xsd:enumeration value="Semanal"/>
          <xsd:enumeration value="Mensual"/>
          <xsd:enumeration value="Bimestral"/>
          <xsd:enumeration value="Trimestral"/>
          <xsd:enumeration value="Cuatrimestral"/>
          <xsd:enumeration value="Semestral"/>
          <xsd:enumeration value="Anual"/>
          <xsd:enumeration value="Histórica"/>
          <xsd:enumeration value="Por demanda"/>
        </xsd:restriction>
      </xsd:simpleType>
    </xsd:element>
    <xsd:element name="Informacion_publicada_o_disponible" ma:index="20" ma:displayName="Información publicada y/o disponible" ma:description="Indica el lugar donde se encuentra publicado o puede ser consultado el documento. Digite el URL o la sección donde publicará el documento Ej. Superintendencia/políticas, Planes y Programas/plan anual de gestión." ma:internalName="Informacion_publicada_o_disponible" ma:readOnly="false">
      <xsd:simpleType>
        <xsd:restriction base="dms:Text">
          <xsd:maxLength value="250"/>
        </xsd:restriction>
      </xsd:simpleType>
    </xsd:element>
    <xsd:element name="Estado_Plantilla" ma:index="23" ma:displayName="Estado" ma:description="Corresponde a los planes y programas que se encuentra en vigencia (Si no aplica, seleccione la palabra no aplica dentro de la lista)." ma:format="Dropdown" ma:internalName="Estado_Plantilla" ma:readOnly="false">
      <xsd:simpleType>
        <xsd:restriction base="dms:Choice">
          <xsd:enumeration value="En ejecución"/>
          <xsd:enumeration value="En estudio"/>
          <xsd:enumeration value="Obsolesencia"/>
          <xsd:enumeration value="No Aplica"/>
        </xsd:restriction>
      </xsd:simpleType>
    </xsd:element>
    <xsd:element name="_dlc_DocIdPersistId" ma:index="26" nillable="true" ma:displayName="Persist ID" ma:description="Keep ID on add." ma:hidden="true" ma:internalName="_dlc_DocIdPersistId" ma:readOnly="true">
      <xsd:simpleType>
        <xsd:restriction base="dms:Boolean"/>
      </xsd:simpleType>
    </xsd:element>
    <xsd:element name="_dlc_DocIdUrl" ma:index="2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9" nillable="true" ma:displayName="Valor de Id. de documento" ma:description="El valor del identificador de documento asignado a este elemento."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d7d055-4c42-4b1a-a19c-7e601acfe3a8" elementFormDefault="qualified">
    <xsd:import namespace="http://schemas.microsoft.com/office/2006/documentManagement/types"/>
    <xsd:import namespace="http://schemas.microsoft.com/office/infopath/2007/PartnerControls"/>
    <xsd:element name="Nombre_x0020_del_x0020_responsable_x0020_de_x0020_producción" ma:index="9" nillable="true" ma:displayName="Nombre del responsable de producción" ma:description="Corresponde al nombre de la dependencia encargada de la Producción de la información para efectos de permitir su correcta elaboración" ma:list="{331b8b40-eab9-4f7a-ba9a-3a78d4f6757a}" ma:internalName="Nombre_x0020_del_x0020_responsable_x0020_de_x0020_producci_x00f3_n" ma:showField="Dependencias" ma:web="cfd7d055-4c42-4b1a-a19c-7e601acfe3a8">
      <xsd:simpleType>
        <xsd:restriction base="dms:Lookup"/>
      </xsd:simpleType>
    </xsd:element>
    <xsd:element name="Código_x0020_nombre_x0020_del_x0020_reponsable_x0020_producción" ma:index="10" nillable="true" ma:displayName="Código nombre del reponsable producción" ma:description="Corresponde al Código de la dependencia encargada de la Producción de la información para efectos de permitir su correcta elaboración (este código sale de su TRD)" ma:list="{48eb45d6-5726-4fb9-98e1-916d4146ecee}" ma:internalName="C_x00f3_digo_x0020_nombre_x0020_del_x0020_reponsable_x0020_producci_x00f3_n" ma:showField="Codigos_x0020_Dependencias" ma:web="cfd7d055-4c42-4b1a-a19c-7e601acfe3a8">
      <xsd:simpleType>
        <xsd:restriction base="dms:Lookup"/>
      </xsd:simpleType>
    </xsd:element>
    <xsd:element name="Serie" ma:index="11" nillable="true" ma:displayName="Serie" ma:description="Este dato corresponde a la clasificación documental de cada documento" ma:list="{2a520cbf-0b6d-47f2-bf44-989acf1ea930}" ma:internalName="Serie" ma:showField="Series" ma:web="cfd7d055-4c42-4b1a-a19c-7e601acfe3a8">
      <xsd:simpleType>
        <xsd:restriction base="dms:Lookup"/>
      </xsd:simpleType>
    </xsd:element>
    <xsd:element name="Sub-Serie" ma:index="12" nillable="true" ma:displayName="Sub-Serie" ma:description="Este dato corresponde a la clasificación documental de cada documento" ma:list="{bee6c201-a5c7-45a5-a2d8-9f78e19912cb}" ma:internalName="Sub_x002d_Serie" ma:showField="SubSeries" ma:web="cfd7d055-4c42-4b1a-a19c-7e601acfe3a8">
      <xsd:simpleType>
        <xsd:restriction base="dms:Lookup"/>
      </xsd:simpleType>
    </xsd:element>
    <xsd:element name="Tipo_x0020_Documental" ma:index="13" nillable="true" ma:displayName="Tipo Documental" ma:description="Este dato corresponde a la clasificación documental del documento a cargar" ma:list="{2f099887-1550-4e1d-bbaa-a4cfb5a13b9c}" ma:internalName="Tipo_x0020_Documental" ma:showField="Tipologias" ma:web="cfd7d055-4c42-4b1a-a19c-7e601acfe3a8">
      <xsd:simpleType>
        <xsd:restriction base="dms:Lookup"/>
      </xsd:simpleType>
    </xsd:element>
    <xsd:element name="Responsable_x0020_de_x0020_la_x0020_información" ma:index="21" nillable="true" ma:displayName="Responsable de la información" ma:description="Corresponde al nombre de la dependencia encargada administrar y publicar la información." ma:list="{331b8b40-eab9-4f7a-ba9a-3a78d4f6757a}" ma:internalName="Responsable_x0020_de_x0020_la_x0020_informaci_x00f3_n" ma:showField="Dependencias" ma:web="cfd7d055-4c42-4b1a-a19c-7e601acfe3a8">
      <xsd:simpleType>
        <xsd:restriction base="dms:Lookup"/>
      </xsd:simpleType>
    </xsd:element>
    <xsd:element name="Código_x0020_responsable_x0020_de_x0020_la_x0020_información" ma:index="22" nillable="true" ma:displayName="Código responsable de la información" ma:description="Corresponde al Código de la dependencia encargada administrar y publicar la información. Este dato corresponde a la clasificación documental de cada documento" ma:list="{48eb45d6-5726-4fb9-98e1-916d4146ecee}" ma:internalName="C_x00f3_digo_x0020_responsable_x0020_de_x0020_la_x0020_informaci_x00f3_n" ma:showField="Codigos_x0020_Dependencias" ma:web="cfd7d055-4c42-4b1a-a19c-7e601acfe3a8">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18" ma:displayName="Formato" ma:description="Identifica la forma, tamaño o modo en la que se presenta la información o se permite su visualización o consulta, tales como: hoja de cálculo, imagen, audio, video, documento de texto, etc." ma:format="Dropdown" ma:internalName="_Format" ma:readOnly="false">
      <xsd:simpleType>
        <xsd:restriction base="dms:Choice">
          <xsd:enumeration value="Hoja de calculo"/>
          <xsd:enumeration value="Documento de texto"/>
          <xsd:enumeration value="Audio"/>
          <xsd:enumeration value="Video"/>
          <xsd:enumeration value="Image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Tipo de contenido"/>
        <xsd:element ref="dc:title" maxOccurs="1" ma:index="2" ma:displayName="Título"/>
        <xsd:element ref="dc:subject" minOccurs="0" maxOccurs="1"/>
        <xsd:element ref="dc:description" minOccurs="0" maxOccurs="1"/>
        <xsd:element name="keywords" maxOccurs="1" ma:index="14" ma:displayName="Palabras Claves">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ero xmlns="b6565643-c00f-44ce-b5d1-532a85e4382c">RC</Numero>
    <Language xmlns="http://schemas.microsoft.com/sharepoint/v3">Español (España)</Language>
    <Responsable_x0020_de_x0020_la_x0020_información xmlns="cfd7d055-4c42-4b1a-a19c-7e601acfe3a8">34</Responsable_x0020_de_x0020_la_x0020_información>
    <Fecha_x0020_de_x0020_generación_x0020_de_x0020_la_x0020_información xmlns="b6565643-c00f-44ce-b5d1-532a85e4382c">2019-08-06T05:00:00+00:00</Fecha_x0020_de_x0020_generación_x0020_de_x0020_la_x0020_información>
    <Serie xmlns="cfd7d055-4c42-4b1a-a19c-7e601acfe3a8">18</Serie>
    <Tipo_de_Norma xmlns="b6565643-c00f-44ce-b5d1-532a85e4382c">No aplica</Tipo_de_Norma>
    <Fecha_x0020_final_x0020_de_x0020_publicación xmlns="b6565643-c00f-44ce-b5d1-532a85e4382c" xsi:nil="true"/>
    <Frecuencia_de_actualizacion xmlns="b6565643-c00f-44ce-b5d1-532a85e4382c">Por demanda</Frecuencia_de_actualizacion>
    <Mes_Plantilla xmlns="b6565643-c00f-44ce-b5d1-532a85e4382c">agosto</Mes_Plantilla>
    <Nombre_x0020_del_x0020_responsable_x0020_de_x0020_producción xmlns="cfd7d055-4c42-4b1a-a19c-7e601acfe3a8">35</Nombre_x0020_del_x0020_responsable_x0020_de_x0020_producción>
    <Código_x0020_nombre_x0020_del_x0020_reponsable_x0020_producción xmlns="cfd7d055-4c42-4b1a-a19c-7e601acfe3a8">35</Código_x0020_nombre_x0020_del_x0020_reponsable_x0020_producción>
    <Código_x0020_responsable_x0020_de_x0020_la_x0020_información xmlns="cfd7d055-4c42-4b1a-a19c-7e601acfe3a8">34</Código_x0020_responsable_x0020_de_x0020_la_x0020_información>
    <_Format xmlns="http://schemas.microsoft.com/sharepoint/v3/fields">Documento de texto</_Format>
    <Descripcion xmlns="b6565643-c00f-44ce-b5d1-532a85e4382c">Informe de Rendición de Cuentas 2018 y enero a julio de 2019, de manera reducida y en lenguaje claro. Describe las actividades y productos obtenidos, con las cuales se espera alcanzar los objetivos propuestos</Descripcion>
    <Ano_Plantilla xmlns="b6565643-c00f-44ce-b5d1-532a85e4382c">2019</Ano_Plantilla>
    <Sub-Serie xmlns="cfd7d055-4c42-4b1a-a19c-7e601acfe3a8">560</Sub-Serie>
    <Informacion_publicada_o_disponible xmlns="b6565643-c00f-44ce-b5d1-532a85e4382c">https://www.supersalud.gov.co/es-co/superintendencia/sistema-integrado-de-gestion/subsistema-gestion-de-la-calidad</Informacion_publicada_o_disponible>
    <Medio_de_conservacion_y_x002f_o_soporte xmlns="b6565643-c00f-44ce-b5d1-532a85e4382c">Documento electrónico</Medio_de_conservacion_y_x002f_o_soporte>
    <Estado_Plantilla xmlns="b6565643-c00f-44ce-b5d1-532a85e4382c">En ejecución</Estado_Plantilla>
    <Fecha_x0020_de_x0020_inicio_x0020_de_x0020_publicación xmlns="b6565643-c00f-44ce-b5d1-532a85e4382c">2019-08-06T05:00:00+00:00</Fecha_x0020_de_x0020_inicio_x0020_de_x0020_publicación>
    <Tipo_x0020_Documental xmlns="cfd7d055-4c42-4b1a-a19c-7e601acfe3a8">1686</Tipo_x0020_Documental>
    <_dlc_DocId xmlns="b6565643-c00f-44ce-b5d1-532a85e4382c">XQAF2AT3N76N-135-156</_dlc_DocId>
    <_dlc_DocIdUrl xmlns="b6565643-c00f-44ce-b5d1-532a85e4382c">
      <Url>https://docs.supersalud.gov.co/PortalWeb/planeacion/_layouts/15/DocIdRedir.aspx?ID=XQAF2AT3N76N-135-156</Url>
      <Description>XQAF2AT3N76N-135-156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B77183B-6971-4D5D-ADB6-7BD6EF0F5422}"/>
</file>

<file path=customXml/itemProps2.xml><?xml version="1.0" encoding="utf-8"?>
<ds:datastoreItem xmlns:ds="http://schemas.openxmlformats.org/officeDocument/2006/customXml" ds:itemID="{4AC3967F-9027-4F09-87B5-DBA1830E72F5}"/>
</file>

<file path=customXml/itemProps3.xml><?xml version="1.0" encoding="utf-8"?>
<ds:datastoreItem xmlns:ds="http://schemas.openxmlformats.org/officeDocument/2006/customXml" ds:itemID="{6CD6AC61-B65E-400D-8727-3734B4C039D8}"/>
</file>

<file path=customXml/itemProps4.xml><?xml version="1.0" encoding="utf-8"?>
<ds:datastoreItem xmlns:ds="http://schemas.openxmlformats.org/officeDocument/2006/customXml" ds:itemID="{7C3B2592-AD6B-4496-8290-3C44B2D5E694}"/>
</file>

<file path=docProps/app.xml><?xml version="1.0" encoding="utf-8"?>
<Properties xmlns="http://schemas.openxmlformats.org/officeDocument/2006/extended-properties" xmlns:vt="http://schemas.openxmlformats.org/officeDocument/2006/docPropsVTypes">
  <TotalTime>5031</TotalTime>
  <Words>6880</Words>
  <Application>Microsoft Office PowerPoint</Application>
  <PresentationFormat>Panorámica</PresentationFormat>
  <Paragraphs>708</Paragraphs>
  <Slides>44</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Calibri</vt:lpstr>
      <vt:lpstr>Calibri Light</vt:lpstr>
      <vt:lpstr>Century Gothic</vt:lpstr>
      <vt:lpstr>Times New Roman</vt:lpstr>
      <vt:lpstr>Wingdings</vt:lpstr>
      <vt:lpstr>Work Sans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Rendición de Cuentas 2018-2019</dc:title>
  <dc:creator>Catalina Cortes Murcia</dc:creator>
  <cp:keywords>COFL01</cp:keywords>
  <cp:lastModifiedBy>Ivonne Johanna Garcia Pulido</cp:lastModifiedBy>
  <cp:revision>441</cp:revision>
  <dcterms:created xsi:type="dcterms:W3CDTF">2019-01-17T18:23:17Z</dcterms:created>
  <dcterms:modified xsi:type="dcterms:W3CDTF">2019-08-16T15:48:48Z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rupo_Objetivo">
    <vt:lpwstr>Usuarios</vt:lpwstr>
  </property>
  <property fmtid="{D5CDD505-2E9C-101B-9397-08002B2CF9AE}" pid="3" name="ContentTypeId">
    <vt:lpwstr>0x0101006C70C9CFFF10F647A97BB5C9232AAEE50066F95A7D9CAE134C823E3669235409DD</vt:lpwstr>
  </property>
  <property fmtid="{D5CDD505-2E9C-101B-9397-08002B2CF9AE}" pid="4" name="Publicado">
    <vt:bool>true</vt:bool>
  </property>
  <property fmtid="{D5CDD505-2E9C-101B-9397-08002B2CF9AE}" pid="5" name="_dlc_DocIdItemGuid">
    <vt:lpwstr>aa2f716a-5ea5-44e5-b292-26bed22fb412</vt:lpwstr>
  </property>
  <property fmtid="{D5CDD505-2E9C-101B-9397-08002B2CF9AE}" pid="6" name="Tematica">
    <vt:lpwstr>formato, Plantilla, Presentación, Institucional , COFL01, power, point,  Proceso, Comunicación, organizacional, Publicas, Estratégicas, comunicación, informativa,  Comunicaciones, Estratégicas, Imagen, Institucional.</vt:lpwstr>
  </property>
</Properties>
</file>